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305" r:id="rId6"/>
    <p:sldId id="276" r:id="rId7"/>
    <p:sldId id="259" r:id="rId8"/>
    <p:sldId id="281" r:id="rId9"/>
    <p:sldId id="261" r:id="rId10"/>
    <p:sldId id="306" r:id="rId11"/>
    <p:sldId id="307" r:id="rId12"/>
    <p:sldId id="277" r:id="rId13"/>
    <p:sldId id="262" r:id="rId14"/>
    <p:sldId id="273" r:id="rId15"/>
    <p:sldId id="263" r:id="rId16"/>
    <p:sldId id="265" r:id="rId17"/>
    <p:sldId id="278" r:id="rId18"/>
    <p:sldId id="266" r:id="rId19"/>
    <p:sldId id="274" r:id="rId20"/>
    <p:sldId id="308" r:id="rId21"/>
    <p:sldId id="309" r:id="rId22"/>
    <p:sldId id="310" r:id="rId23"/>
    <p:sldId id="311" r:id="rId24"/>
    <p:sldId id="312" r:id="rId25"/>
    <p:sldId id="313" r:id="rId26"/>
    <p:sldId id="267" r:id="rId27"/>
    <p:sldId id="268" r:id="rId28"/>
    <p:sldId id="269" r:id="rId29"/>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2403BBBA-0106-42BB-8CDA-A752389AA8D6}" type="datetimeFigureOut">
              <a:rPr lang="id-ID" smtClean="0"/>
              <a:t>27/11/2018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949974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403BBBA-0106-42BB-8CDA-A752389AA8D6}" type="datetimeFigureOut">
              <a:rPr lang="id-ID" smtClean="0"/>
              <a:t>27/11/2018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3414222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403BBBA-0106-42BB-8CDA-A752389AA8D6}" type="datetimeFigureOut">
              <a:rPr lang="id-ID" smtClean="0"/>
              <a:t>27/11/2018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805833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403BBBA-0106-42BB-8CDA-A752389AA8D6}" type="datetimeFigureOut">
              <a:rPr lang="id-ID" smtClean="0"/>
              <a:t>27/11/2018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867102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403BBBA-0106-42BB-8CDA-A752389AA8D6}" type="datetimeFigureOut">
              <a:rPr lang="id-ID" smtClean="0"/>
              <a:t>27/11/2018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131396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2403BBBA-0106-42BB-8CDA-A752389AA8D6}" type="datetimeFigureOut">
              <a:rPr lang="id-ID" smtClean="0"/>
              <a:t>27/11/2018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89538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2403BBBA-0106-42BB-8CDA-A752389AA8D6}" type="datetimeFigureOut">
              <a:rPr lang="id-ID" smtClean="0"/>
              <a:t>27/11/2018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2551920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2403BBBA-0106-42BB-8CDA-A752389AA8D6}" type="datetimeFigureOut">
              <a:rPr lang="id-ID" smtClean="0"/>
              <a:t>27/11/2018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254493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03BBBA-0106-42BB-8CDA-A752389AA8D6}" type="datetimeFigureOut">
              <a:rPr lang="id-ID" smtClean="0"/>
              <a:t>27/11/2018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3257149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403BBBA-0106-42BB-8CDA-A752389AA8D6}" type="datetimeFigureOut">
              <a:rPr lang="id-ID" smtClean="0"/>
              <a:t>27/11/2018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361863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403BBBA-0106-42BB-8CDA-A752389AA8D6}" type="datetimeFigureOut">
              <a:rPr lang="id-ID" smtClean="0"/>
              <a:t>27/11/2018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173D563-FF71-4235-ACF8-52FC2F94A657}" type="slidenum">
              <a:rPr lang="id-ID" smtClean="0"/>
              <a:t>‹#›</a:t>
            </a:fld>
            <a:endParaRPr lang="id-ID"/>
          </a:p>
        </p:txBody>
      </p:sp>
    </p:spTree>
    <p:extLst>
      <p:ext uri="{BB962C8B-B14F-4D97-AF65-F5344CB8AC3E}">
        <p14:creationId xmlns:p14="http://schemas.microsoft.com/office/powerpoint/2010/main" val="1442725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03BBBA-0106-42BB-8CDA-A752389AA8D6}" type="datetimeFigureOut">
              <a:rPr lang="id-ID" smtClean="0"/>
              <a:t>27/11/2018</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73D563-FF71-4235-ACF8-52FC2F94A657}" type="slidenum">
              <a:rPr lang="id-ID" smtClean="0"/>
              <a:t>‹#›</a:t>
            </a:fld>
            <a:endParaRPr lang="id-ID"/>
          </a:p>
        </p:txBody>
      </p:sp>
    </p:spTree>
    <p:extLst>
      <p:ext uri="{BB962C8B-B14F-4D97-AF65-F5344CB8AC3E}">
        <p14:creationId xmlns:p14="http://schemas.microsoft.com/office/powerpoint/2010/main" val="970696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8011" y="273278"/>
            <a:ext cx="9144000" cy="2387600"/>
          </a:xfrm>
        </p:spPr>
        <p:txBody>
          <a:bodyPr/>
          <a:lstStyle/>
          <a:p>
            <a:r>
              <a:rPr lang="id-ID" dirty="0" smtClean="0"/>
              <a:t>Monthly Food Cost</a:t>
            </a:r>
            <a:endParaRPr lang="id-ID"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7459" y="4223929"/>
            <a:ext cx="5715000" cy="2381250"/>
          </a:xfrm>
          <a:prstGeom prst="rect">
            <a:avLst/>
          </a:prstGeom>
        </p:spPr>
      </p:pic>
    </p:spTree>
    <p:extLst>
      <p:ext uri="{BB962C8B-B14F-4D97-AF65-F5344CB8AC3E}">
        <p14:creationId xmlns:p14="http://schemas.microsoft.com/office/powerpoint/2010/main" val="4180730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13899"/>
            <a:ext cx="10515600" cy="5863064"/>
          </a:xfrm>
        </p:spPr>
        <p:txBody>
          <a:bodyPr>
            <a:normAutofit fontScale="92500" lnSpcReduction="10000"/>
          </a:bodyPr>
          <a:lstStyle/>
          <a:p>
            <a:pPr marL="514350" indent="-514350">
              <a:buAutoNum type="arabicPeriod"/>
            </a:pPr>
            <a:r>
              <a:rPr lang="id-ID" dirty="0" smtClean="0"/>
              <a:t>Dik :	basic food cost 		:</a:t>
            </a:r>
          </a:p>
          <a:p>
            <a:pPr marL="914400" lvl="2" indent="0">
              <a:buNone/>
            </a:pPr>
            <a:r>
              <a:rPr lang="id-ID" dirty="0"/>
              <a:t>	</a:t>
            </a:r>
            <a:r>
              <a:rPr lang="id-ID" sz="2800" dirty="0" smtClean="0"/>
              <a:t>employee meal		: Rp. 35.000.000</a:t>
            </a:r>
          </a:p>
          <a:p>
            <a:pPr marL="914400" lvl="2" indent="0">
              <a:buNone/>
            </a:pPr>
            <a:r>
              <a:rPr lang="id-ID" sz="2800" dirty="0"/>
              <a:t>	</a:t>
            </a:r>
            <a:r>
              <a:rPr lang="id-ID" sz="2800" dirty="0" smtClean="0"/>
              <a:t>promotion expense	: Rp. 27.000.000</a:t>
            </a:r>
          </a:p>
          <a:p>
            <a:pPr marL="914400" lvl="2" indent="0">
              <a:buNone/>
            </a:pPr>
            <a:r>
              <a:rPr lang="id-ID" sz="2800" dirty="0"/>
              <a:t>	</a:t>
            </a:r>
            <a:r>
              <a:rPr lang="id-ID" sz="2800" dirty="0" smtClean="0"/>
              <a:t>Transfer out food cost	: Rp. 5.000.000</a:t>
            </a:r>
          </a:p>
          <a:p>
            <a:pPr marL="914400" lvl="2" indent="0">
              <a:buNone/>
            </a:pPr>
            <a:r>
              <a:rPr lang="id-ID" sz="2800" dirty="0"/>
              <a:t>	</a:t>
            </a:r>
            <a:r>
              <a:rPr lang="id-ID" sz="2800" dirty="0" smtClean="0"/>
              <a:t>Tranfered in food cost	: Rp. 8.002.000</a:t>
            </a:r>
            <a:endParaRPr lang="id-ID" dirty="0" smtClean="0"/>
          </a:p>
          <a:p>
            <a:pPr marL="900113" lvl="2" indent="-900113">
              <a:buAutoNum type="arabicPeriod" startAt="2"/>
            </a:pPr>
            <a:r>
              <a:rPr lang="id-ID" sz="2800" dirty="0" smtClean="0"/>
              <a:t>dik:	Basic food cost		:</a:t>
            </a:r>
          </a:p>
          <a:p>
            <a:pPr marL="914400" lvl="4" indent="0">
              <a:buNone/>
            </a:pPr>
            <a:r>
              <a:rPr lang="id-ID" sz="2600" dirty="0"/>
              <a:t>	</a:t>
            </a:r>
            <a:r>
              <a:rPr lang="id-ID" sz="2600" dirty="0" smtClean="0"/>
              <a:t>Employee meal		: Rp. 51.230.000</a:t>
            </a:r>
          </a:p>
          <a:p>
            <a:pPr marL="914400" lvl="4" indent="0">
              <a:buNone/>
            </a:pPr>
            <a:r>
              <a:rPr lang="id-ID" sz="2600" dirty="0"/>
              <a:t>	</a:t>
            </a:r>
            <a:r>
              <a:rPr lang="id-ID" sz="2600" dirty="0" smtClean="0"/>
              <a:t>promotion expense		: Rp. 22.001.020</a:t>
            </a:r>
          </a:p>
          <a:p>
            <a:pPr marL="914400" lvl="4" indent="0">
              <a:buNone/>
            </a:pPr>
            <a:r>
              <a:rPr lang="id-ID" sz="2600" dirty="0"/>
              <a:t>	</a:t>
            </a:r>
            <a:r>
              <a:rPr lang="id-ID" sz="2600" dirty="0" smtClean="0"/>
              <a:t>Transfred </a:t>
            </a:r>
            <a:r>
              <a:rPr lang="id-ID" sz="2600" dirty="0"/>
              <a:t>out food </a:t>
            </a:r>
            <a:r>
              <a:rPr lang="id-ID" sz="2600" dirty="0" smtClean="0"/>
              <a:t>cost	: Rp. 2.221.000</a:t>
            </a:r>
          </a:p>
          <a:p>
            <a:pPr marL="914400" lvl="4" indent="0">
              <a:buNone/>
            </a:pPr>
            <a:r>
              <a:rPr lang="id-ID" sz="2600" dirty="0"/>
              <a:t>	</a:t>
            </a:r>
            <a:r>
              <a:rPr lang="id-ID" sz="2600" dirty="0" smtClean="0"/>
              <a:t>Transefed in food cost	: Rp. 1.211.000</a:t>
            </a:r>
          </a:p>
          <a:p>
            <a:pPr marL="914400" lvl="4" indent="-914400">
              <a:buNone/>
            </a:pPr>
            <a:r>
              <a:rPr lang="id-ID" sz="2600" dirty="0" smtClean="0"/>
              <a:t>3.	Dik:	Basic Food cost		: </a:t>
            </a:r>
          </a:p>
          <a:p>
            <a:pPr marL="914400" lvl="4" indent="0">
              <a:buNone/>
            </a:pPr>
            <a:r>
              <a:rPr lang="id-ID" sz="2600" dirty="0"/>
              <a:t>	</a:t>
            </a:r>
            <a:r>
              <a:rPr lang="id-ID" sz="2600" dirty="0" smtClean="0"/>
              <a:t>Employee meal 		: Rp.32.000.000</a:t>
            </a:r>
          </a:p>
          <a:p>
            <a:pPr marL="914400" lvl="4" indent="0">
              <a:buNone/>
            </a:pPr>
            <a:r>
              <a:rPr lang="id-ID" sz="2600" dirty="0"/>
              <a:t>	</a:t>
            </a:r>
            <a:r>
              <a:rPr lang="id-ID" sz="2600" dirty="0" smtClean="0"/>
              <a:t>Promotion expence		: Rp. 12.111.000</a:t>
            </a:r>
          </a:p>
          <a:p>
            <a:pPr marL="914400" lvl="4" indent="0">
              <a:buNone/>
            </a:pPr>
            <a:r>
              <a:rPr lang="id-ID" sz="2600" dirty="0" smtClean="0"/>
              <a:t>	Transfered out food cost	: Rp. 501.000</a:t>
            </a:r>
          </a:p>
          <a:p>
            <a:pPr marL="914400" lvl="4" indent="0">
              <a:buNone/>
            </a:pPr>
            <a:r>
              <a:rPr lang="id-ID" sz="2600" dirty="0"/>
              <a:t>	</a:t>
            </a:r>
            <a:r>
              <a:rPr lang="id-ID" sz="2600" dirty="0" smtClean="0"/>
              <a:t>transfered in food cost	: Rp. 2.500.000</a:t>
            </a:r>
            <a:r>
              <a:rPr lang="id-ID" sz="2600" dirty="0"/>
              <a:t>	</a:t>
            </a:r>
            <a:endParaRPr lang="id-ID" sz="2600" dirty="0" smtClean="0"/>
          </a:p>
        </p:txBody>
      </p:sp>
    </p:spTree>
    <p:extLst>
      <p:ext uri="{BB962C8B-B14F-4D97-AF65-F5344CB8AC3E}">
        <p14:creationId xmlns:p14="http://schemas.microsoft.com/office/powerpoint/2010/main" val="3104969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13899"/>
            <a:ext cx="10515600" cy="5863064"/>
          </a:xfrm>
        </p:spPr>
        <p:txBody>
          <a:bodyPr>
            <a:normAutofit/>
          </a:bodyPr>
          <a:lstStyle/>
          <a:p>
            <a:pPr marL="0" indent="0">
              <a:buNone/>
            </a:pPr>
            <a:r>
              <a:rPr lang="id-ID" dirty="0" smtClean="0"/>
              <a:t>4.	Dik :	basic food cost 		:</a:t>
            </a:r>
          </a:p>
          <a:p>
            <a:pPr marL="914400" lvl="2" indent="0">
              <a:buNone/>
            </a:pPr>
            <a:r>
              <a:rPr lang="id-ID" dirty="0"/>
              <a:t>	</a:t>
            </a:r>
            <a:r>
              <a:rPr lang="id-ID" sz="2800" dirty="0" smtClean="0"/>
              <a:t>employee meal		: Rp. 20.000.000</a:t>
            </a:r>
          </a:p>
          <a:p>
            <a:pPr marL="914400" lvl="2" indent="0">
              <a:buNone/>
            </a:pPr>
            <a:r>
              <a:rPr lang="id-ID" sz="2800" dirty="0"/>
              <a:t>	</a:t>
            </a:r>
            <a:r>
              <a:rPr lang="id-ID" sz="2800" dirty="0" smtClean="0"/>
              <a:t>promotion expense	: Rp. 12.000.000</a:t>
            </a:r>
          </a:p>
          <a:p>
            <a:pPr marL="914400" lvl="2" indent="0">
              <a:buNone/>
            </a:pPr>
            <a:r>
              <a:rPr lang="id-ID" sz="2800" dirty="0"/>
              <a:t>	</a:t>
            </a:r>
            <a:r>
              <a:rPr lang="id-ID" sz="2800" dirty="0" smtClean="0"/>
              <a:t>Transfer out food cost	: Rp. 120.000</a:t>
            </a:r>
          </a:p>
          <a:p>
            <a:pPr marL="914400" lvl="2" indent="0">
              <a:buNone/>
            </a:pPr>
            <a:r>
              <a:rPr lang="id-ID" sz="2800" dirty="0"/>
              <a:t>	</a:t>
            </a:r>
            <a:r>
              <a:rPr lang="id-ID" sz="2800" dirty="0" smtClean="0"/>
              <a:t>Tranfered in food cost	: Rp. 250.000</a:t>
            </a:r>
            <a:endParaRPr lang="id-ID" dirty="0" smtClean="0"/>
          </a:p>
          <a:p>
            <a:pPr marL="0" lvl="2" indent="0">
              <a:buNone/>
            </a:pPr>
            <a:r>
              <a:rPr lang="id-ID" sz="2800" dirty="0" smtClean="0"/>
              <a:t>5. 	dik:	Basic food cost		:</a:t>
            </a:r>
          </a:p>
          <a:p>
            <a:pPr marL="914400" lvl="4" indent="0">
              <a:buNone/>
            </a:pPr>
            <a:r>
              <a:rPr lang="id-ID" sz="2600" dirty="0"/>
              <a:t>	</a:t>
            </a:r>
            <a:r>
              <a:rPr lang="id-ID" sz="2600" dirty="0" smtClean="0"/>
              <a:t>Employee meal		: Rp. 8.001.000</a:t>
            </a:r>
          </a:p>
          <a:p>
            <a:pPr marL="914400" lvl="4" indent="0">
              <a:buNone/>
            </a:pPr>
            <a:r>
              <a:rPr lang="id-ID" sz="2600" dirty="0"/>
              <a:t>	</a:t>
            </a:r>
            <a:r>
              <a:rPr lang="id-ID" sz="2600" dirty="0" smtClean="0"/>
              <a:t>promotion expense		: Rp. 11.000.000</a:t>
            </a:r>
          </a:p>
          <a:p>
            <a:pPr marL="914400" lvl="4" indent="0">
              <a:buNone/>
            </a:pPr>
            <a:r>
              <a:rPr lang="id-ID" sz="2600" dirty="0"/>
              <a:t>	</a:t>
            </a:r>
            <a:r>
              <a:rPr lang="id-ID" sz="2600" dirty="0" smtClean="0"/>
              <a:t>Transfred </a:t>
            </a:r>
            <a:r>
              <a:rPr lang="id-ID" sz="2600" dirty="0"/>
              <a:t>out food </a:t>
            </a:r>
            <a:r>
              <a:rPr lang="id-ID" sz="2600" dirty="0" smtClean="0"/>
              <a:t>cost	: Rp. 210.000</a:t>
            </a:r>
          </a:p>
          <a:p>
            <a:pPr marL="914400" lvl="4" indent="0">
              <a:buNone/>
            </a:pPr>
            <a:r>
              <a:rPr lang="id-ID" sz="2600" dirty="0"/>
              <a:t>	</a:t>
            </a:r>
            <a:r>
              <a:rPr lang="id-ID" sz="2600" dirty="0" smtClean="0"/>
              <a:t>Transefed in food cost	: Rp. 211.050</a:t>
            </a:r>
            <a:r>
              <a:rPr lang="id-ID" sz="2600" dirty="0"/>
              <a:t>	</a:t>
            </a:r>
            <a:endParaRPr lang="id-ID" sz="2600" dirty="0" smtClean="0"/>
          </a:p>
        </p:txBody>
      </p:sp>
    </p:spTree>
    <p:extLst>
      <p:ext uri="{BB962C8B-B14F-4D97-AF65-F5344CB8AC3E}">
        <p14:creationId xmlns:p14="http://schemas.microsoft.com/office/powerpoint/2010/main" val="1653630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90451" y="2246176"/>
            <a:ext cx="10515600" cy="1325563"/>
          </a:xfrm>
        </p:spPr>
        <p:txBody>
          <a:bodyPr/>
          <a:lstStyle/>
          <a:p>
            <a:pPr algn="ctr"/>
            <a:r>
              <a:rPr lang="id-ID" dirty="0"/>
              <a:t>Food Cost Report</a:t>
            </a:r>
          </a:p>
        </p:txBody>
      </p:sp>
    </p:spTree>
    <p:extLst>
      <p:ext uri="{BB962C8B-B14F-4D97-AF65-F5344CB8AC3E}">
        <p14:creationId xmlns:p14="http://schemas.microsoft.com/office/powerpoint/2010/main" val="835451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d-ID" dirty="0"/>
              <a:t/>
            </a:r>
            <a:br>
              <a:rPr lang="id-ID" dirty="0"/>
            </a:br>
            <a:endParaRPr lang="id-ID" dirty="0"/>
          </a:p>
        </p:txBody>
      </p:sp>
      <p:sp>
        <p:nvSpPr>
          <p:cNvPr id="3" name="Content Placeholder 2"/>
          <p:cNvSpPr>
            <a:spLocks noGrp="1"/>
          </p:cNvSpPr>
          <p:nvPr>
            <p:ph idx="1"/>
          </p:nvPr>
        </p:nvSpPr>
        <p:spPr>
          <a:xfrm>
            <a:off x="929640" y="2506662"/>
            <a:ext cx="10515600" cy="4351338"/>
          </a:xfrm>
        </p:spPr>
        <p:txBody>
          <a:bodyPr>
            <a:normAutofit/>
          </a:bodyPr>
          <a:lstStyle/>
          <a:p>
            <a:r>
              <a:rPr lang="id-ID" dirty="0" smtClean="0"/>
              <a:t>Food </a:t>
            </a:r>
            <a:r>
              <a:rPr lang="id-ID" dirty="0"/>
              <a:t>cost </a:t>
            </a:r>
            <a:r>
              <a:rPr lang="id-ID" dirty="0" smtClean="0"/>
              <a:t>report merupakan laporan bulanan yang di berikan pimpinan dapur yang merupakan pertanggung jawaban kepada manajemen.</a:t>
            </a:r>
            <a:endParaRPr lang="id-ID" dirty="0"/>
          </a:p>
          <a:p>
            <a:pPr marL="0" indent="0">
              <a:buNone/>
            </a:pPr>
            <a:endParaRPr lang="id-ID" dirty="0"/>
          </a:p>
        </p:txBody>
      </p:sp>
    </p:spTree>
    <p:extLst>
      <p:ext uri="{BB962C8B-B14F-4D97-AF65-F5344CB8AC3E}">
        <p14:creationId xmlns:p14="http://schemas.microsoft.com/office/powerpoint/2010/main" val="6162625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id-ID" dirty="0" smtClean="0"/>
              <a:t>Rumus Food cost report</a:t>
            </a:r>
            <a:endParaRPr lang="id-ID" dirty="0"/>
          </a:p>
        </p:txBody>
      </p:sp>
      <p:sp>
        <p:nvSpPr>
          <p:cNvPr id="3" name="Content Placeholder 2"/>
          <p:cNvSpPr>
            <a:spLocks noGrp="1"/>
          </p:cNvSpPr>
          <p:nvPr>
            <p:ph idx="1"/>
          </p:nvPr>
        </p:nvSpPr>
        <p:spPr/>
        <p:txBody>
          <a:bodyPr>
            <a:normAutofit/>
          </a:bodyPr>
          <a:lstStyle/>
          <a:p>
            <a:pPr marL="0" indent="0">
              <a:buNone/>
            </a:pPr>
            <a:r>
              <a:rPr lang="id-ID" b="1" dirty="0" smtClean="0"/>
              <a:t>Food </a:t>
            </a:r>
            <a:r>
              <a:rPr lang="id-ID" b="1" dirty="0"/>
              <a:t>cost persentase = net food cost / food sales</a:t>
            </a:r>
            <a:endParaRPr lang="id-ID" dirty="0"/>
          </a:p>
          <a:p>
            <a:pPr marL="0" indent="0">
              <a:buNone/>
            </a:pPr>
            <a:r>
              <a:rPr lang="id-ID" dirty="0"/>
              <a:t>Sebagai contoh jika net food cost 88.000.000 dan food sales 170.000.000 lalu hitung lah food persentasenya:</a:t>
            </a:r>
          </a:p>
          <a:p>
            <a:pPr marL="0" indent="0">
              <a:buNone/>
            </a:pPr>
            <a:endParaRPr lang="id-ID" dirty="0"/>
          </a:p>
        </p:txBody>
      </p:sp>
    </p:spTree>
    <p:extLst>
      <p:ext uri="{BB962C8B-B14F-4D97-AF65-F5344CB8AC3E}">
        <p14:creationId xmlns:p14="http://schemas.microsoft.com/office/powerpoint/2010/main" val="25331275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6" name="Content Placeholder 5"/>
          <p:cNvGraphicFramePr>
            <a:graphicFrameLocks noGrp="1"/>
          </p:cNvGraphicFramePr>
          <p:nvPr>
            <p:ph idx="1"/>
            <p:extLst>
              <p:ext uri="{D42A27DB-BD31-4B8C-83A1-F6EECF244321}">
                <p14:modId xmlns:p14="http://schemas.microsoft.com/office/powerpoint/2010/main" val="2454662102"/>
              </p:ext>
            </p:extLst>
          </p:nvPr>
        </p:nvGraphicFramePr>
        <p:xfrm>
          <a:off x="174811" y="1815352"/>
          <a:ext cx="11483788" cy="3995667"/>
        </p:xfrm>
        <a:graphic>
          <a:graphicData uri="http://schemas.openxmlformats.org/drawingml/2006/table">
            <a:tbl>
              <a:tblPr firstRow="1" firstCol="1" bandRow="1"/>
              <a:tblGrid>
                <a:gridCol w="2870326">
                  <a:extLst>
                    <a:ext uri="{9D8B030D-6E8A-4147-A177-3AD203B41FA5}">
                      <a16:colId xmlns:a16="http://schemas.microsoft.com/office/drawing/2014/main" xmlns="" val="2324935228"/>
                    </a:ext>
                  </a:extLst>
                </a:gridCol>
                <a:gridCol w="2870326">
                  <a:extLst>
                    <a:ext uri="{9D8B030D-6E8A-4147-A177-3AD203B41FA5}">
                      <a16:colId xmlns:a16="http://schemas.microsoft.com/office/drawing/2014/main" xmlns="" val="254793678"/>
                    </a:ext>
                  </a:extLst>
                </a:gridCol>
                <a:gridCol w="2871568">
                  <a:extLst>
                    <a:ext uri="{9D8B030D-6E8A-4147-A177-3AD203B41FA5}">
                      <a16:colId xmlns:a16="http://schemas.microsoft.com/office/drawing/2014/main" xmlns="" val="978900205"/>
                    </a:ext>
                  </a:extLst>
                </a:gridCol>
                <a:gridCol w="2871568">
                  <a:extLst>
                    <a:ext uri="{9D8B030D-6E8A-4147-A177-3AD203B41FA5}">
                      <a16:colId xmlns:a16="http://schemas.microsoft.com/office/drawing/2014/main" xmlns="" val="3245484180"/>
                    </a:ext>
                  </a:extLst>
                </a:gridCol>
              </a:tblGrid>
              <a:tr h="833719">
                <a:tc>
                  <a:txBody>
                    <a:bodyPr/>
                    <a:lstStyle/>
                    <a:p>
                      <a:pPr marL="457200" algn="just">
                        <a:lnSpc>
                          <a:spcPct val="200000"/>
                        </a:lnSpc>
                        <a:spcAft>
                          <a:spcPts val="0"/>
                        </a:spcAft>
                      </a:pPr>
                      <a:r>
                        <a:rPr lang="id-ID" sz="2400" dirty="0">
                          <a:effectLst/>
                          <a:latin typeface="Times New Roman" panose="02020603050405020304" pitchFamily="18" charset="0"/>
                          <a:ea typeface="Calibri" panose="020F0502020204030204" pitchFamily="34" charset="0"/>
                          <a:cs typeface="Times New Roman" panose="02020603050405020304" pitchFamily="18" charset="0"/>
                        </a:rPr>
                        <a:t>date</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Food cost</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Food sales</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0000"/>
                        </a:lnSpc>
                        <a:spcAft>
                          <a:spcPts val="0"/>
                        </a:spcAft>
                      </a:pPr>
                      <a:r>
                        <a:rPr lang="id-ID" sz="2400" dirty="0">
                          <a:effectLst/>
                          <a:latin typeface="Times New Roman" panose="02020603050405020304" pitchFamily="18" charset="0"/>
                          <a:ea typeface="Calibri" panose="020F0502020204030204" pitchFamily="34" charset="0"/>
                          <a:cs typeface="Times New Roman" panose="02020603050405020304" pitchFamily="18" charset="0"/>
                        </a:rPr>
                        <a:t>Food cost persentase</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97893756"/>
                  </a:ext>
                </a:extLst>
              </a:tr>
              <a:tr h="560982">
                <a:tc>
                  <a:txBody>
                    <a:bodyPr/>
                    <a:lstStyle/>
                    <a:p>
                      <a:pPr marL="457200" algn="just">
                        <a:lnSpc>
                          <a:spcPct val="200000"/>
                        </a:lnSpc>
                        <a:spcAft>
                          <a:spcPts val="0"/>
                        </a:spcAft>
                      </a:pPr>
                      <a:r>
                        <a:rPr lang="id-ID" sz="2400" dirty="0">
                          <a:effectLst/>
                          <a:latin typeface="Times New Roman" panose="02020603050405020304" pitchFamily="18" charset="0"/>
                          <a:ea typeface="Calibri" panose="020F0502020204030204" pitchFamily="34" charset="0"/>
                          <a:cs typeface="Times New Roman" panose="02020603050405020304" pitchFamily="18" charset="0"/>
                        </a:rPr>
                        <a:t>Last </a:t>
                      </a:r>
                      <a:r>
                        <a:rPr lang="id-ID" sz="2400" dirty="0" smtClean="0">
                          <a:effectLst/>
                          <a:latin typeface="Times New Roman" panose="02020603050405020304" pitchFamily="18" charset="0"/>
                          <a:ea typeface="Calibri" panose="020F0502020204030204" pitchFamily="34" charset="0"/>
                          <a:cs typeface="Times New Roman" panose="02020603050405020304" pitchFamily="18" charset="0"/>
                        </a:rPr>
                        <a:t>month</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83.000.000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360.000.000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23 %</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75055145"/>
                  </a:ext>
                </a:extLst>
              </a:tr>
              <a:tr h="1215214">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Previous month</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87.000.000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350.000.000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25 %</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69499195"/>
                  </a:ext>
                </a:extLst>
              </a:tr>
              <a:tr h="1215214">
                <a:tc>
                  <a:txBody>
                    <a:bodyPr/>
                    <a:lstStyle/>
                    <a:p>
                      <a:pPr marL="457200" algn="just">
                        <a:lnSpc>
                          <a:spcPct val="100000"/>
                        </a:lnSpc>
                        <a:spcAft>
                          <a:spcPts val="0"/>
                        </a:spcAft>
                      </a:pPr>
                      <a:r>
                        <a:rPr lang="id-ID" sz="2400" dirty="0">
                          <a:effectLst/>
                          <a:latin typeface="Times New Roman" panose="02020603050405020304" pitchFamily="18" charset="0"/>
                          <a:ea typeface="Calibri" panose="020F0502020204030204" pitchFamily="34" charset="0"/>
                          <a:cs typeface="Times New Roman" panose="02020603050405020304" pitchFamily="18" charset="0"/>
                        </a:rPr>
                        <a:t>Same month last year</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95.000.000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a:effectLst/>
                          <a:latin typeface="Times New Roman" panose="02020603050405020304" pitchFamily="18" charset="0"/>
                          <a:ea typeface="Calibri" panose="020F0502020204030204" pitchFamily="34" charset="0"/>
                          <a:cs typeface="Times New Roman" panose="02020603050405020304" pitchFamily="18" charset="0"/>
                        </a:rPr>
                        <a:t>310.000.000</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200000"/>
                        </a:lnSpc>
                        <a:spcAft>
                          <a:spcPts val="0"/>
                        </a:spcAft>
                      </a:pPr>
                      <a:r>
                        <a:rPr lang="id-ID" sz="2400" dirty="0">
                          <a:effectLst/>
                          <a:latin typeface="Times New Roman" panose="02020603050405020304" pitchFamily="18" charset="0"/>
                          <a:ea typeface="Calibri" panose="020F0502020204030204" pitchFamily="34" charset="0"/>
                          <a:cs typeface="Times New Roman" panose="02020603050405020304" pitchFamily="18" charset="0"/>
                        </a:rPr>
                        <a:t>31 %</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88099913"/>
                  </a:ext>
                </a:extLst>
              </a:tr>
            </a:tbl>
          </a:graphicData>
        </a:graphic>
      </p:graphicFrame>
      <p:sp>
        <p:nvSpPr>
          <p:cNvPr id="7" name="Rectangle 2"/>
          <p:cNvSpPr>
            <a:spLocks noChangeArrowheads="1"/>
          </p:cNvSpPr>
          <p:nvPr/>
        </p:nvSpPr>
        <p:spPr bwMode="auto">
          <a:xfrm>
            <a:off x="174812" y="550816"/>
            <a:ext cx="1134510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Food cost report biasanya di konfirmasi setiap bulan dengan hasil food cost persentase di bulan sebelumnya dalam satu tahun. lalu manajemen bisa memutuskan bahwa apa akan food cost montly masih di bawah batas wajar atau under control.</a:t>
            </a:r>
            <a:endParaRPr kumimoji="0" lang="id-ID" altLang="id-ID" sz="32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039176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57214148"/>
              </p:ext>
            </p:extLst>
          </p:nvPr>
        </p:nvGraphicFramePr>
        <p:xfrm>
          <a:off x="1658984" y="1854926"/>
          <a:ext cx="9026434" cy="4297678"/>
        </p:xfrm>
        <a:graphic>
          <a:graphicData uri="http://schemas.openxmlformats.org/drawingml/2006/table">
            <a:tbl>
              <a:tblPr firstRow="1" firstCol="1" bandRow="1"/>
              <a:tblGrid>
                <a:gridCol w="1804896">
                  <a:extLst>
                    <a:ext uri="{9D8B030D-6E8A-4147-A177-3AD203B41FA5}">
                      <a16:colId xmlns:a16="http://schemas.microsoft.com/office/drawing/2014/main" xmlns="" val="3808422307"/>
                    </a:ext>
                  </a:extLst>
                </a:gridCol>
                <a:gridCol w="1804896">
                  <a:extLst>
                    <a:ext uri="{9D8B030D-6E8A-4147-A177-3AD203B41FA5}">
                      <a16:colId xmlns:a16="http://schemas.microsoft.com/office/drawing/2014/main" xmlns="" val="948594563"/>
                    </a:ext>
                  </a:extLst>
                </a:gridCol>
                <a:gridCol w="1804896">
                  <a:extLst>
                    <a:ext uri="{9D8B030D-6E8A-4147-A177-3AD203B41FA5}">
                      <a16:colId xmlns:a16="http://schemas.microsoft.com/office/drawing/2014/main" xmlns="" val="4212279787"/>
                    </a:ext>
                  </a:extLst>
                </a:gridCol>
                <a:gridCol w="1805873">
                  <a:extLst>
                    <a:ext uri="{9D8B030D-6E8A-4147-A177-3AD203B41FA5}">
                      <a16:colId xmlns:a16="http://schemas.microsoft.com/office/drawing/2014/main" xmlns="" val="4243098210"/>
                    </a:ext>
                  </a:extLst>
                </a:gridCol>
                <a:gridCol w="1805873">
                  <a:extLst>
                    <a:ext uri="{9D8B030D-6E8A-4147-A177-3AD203B41FA5}">
                      <a16:colId xmlns:a16="http://schemas.microsoft.com/office/drawing/2014/main" xmlns="" val="861171770"/>
                    </a:ext>
                  </a:extLst>
                </a:gridCol>
              </a:tblGrid>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Oktober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d-ID"/>
                    </a:p>
                  </a:txBody>
                  <a:tcPr/>
                </a:tc>
                <a:tc gridSpan="2">
                  <a:txBody>
                    <a:bodyPr/>
                    <a:lstStyle/>
                    <a:p>
                      <a:pPr algn="ctr">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November</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d-ID"/>
                    </a:p>
                  </a:txBody>
                  <a:tcPr/>
                </a:tc>
                <a:extLst>
                  <a:ext uri="{0D108BD9-81ED-4DB2-BD59-A6C34878D82A}">
                    <a16:rowId xmlns:a16="http://schemas.microsoft.com/office/drawing/2014/main" xmlns="" val="1937731853"/>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item</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of total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of total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55858929"/>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meat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8.940.000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8.320.000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33206156"/>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Fish</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2.740.000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2.300.000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7 %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540700926"/>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Poultry</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4.200.000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12%</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3.500.000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11 %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64652395"/>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Dairy</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5.500.000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4.800.000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15 %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59531920"/>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Egg</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2.200.000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2.300.000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7 %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88561133"/>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bakery</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1.420.000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4 %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1.600.000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5 %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57275193"/>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Produce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2.750.000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2.600.000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94821402"/>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Dry goods</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5.300.000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4.860.000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61472288"/>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beverage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890.000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1.200.000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5 %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67486659"/>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Total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33.940.000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100 %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31.489.000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100 %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91967938"/>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Total sales</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95.000.000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88.560.000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96718852"/>
                  </a:ext>
                </a:extLst>
              </a:tr>
              <a:tr h="306977">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Food cost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36 %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35,5 %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743539311"/>
                  </a:ext>
                </a:extLst>
              </a:tr>
            </a:tbl>
          </a:graphicData>
        </a:graphic>
      </p:graphicFrame>
      <p:sp>
        <p:nvSpPr>
          <p:cNvPr id="7"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d-ID"/>
          </a:p>
        </p:txBody>
      </p:sp>
    </p:spTree>
    <p:extLst>
      <p:ext uri="{BB962C8B-B14F-4D97-AF65-F5344CB8AC3E}">
        <p14:creationId xmlns:p14="http://schemas.microsoft.com/office/powerpoint/2010/main" val="35963261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34143" y="2507433"/>
            <a:ext cx="10515600" cy="1325563"/>
          </a:xfrm>
        </p:spPr>
        <p:txBody>
          <a:bodyPr/>
          <a:lstStyle/>
          <a:p>
            <a:pPr algn="ctr"/>
            <a:r>
              <a:rPr lang="id-ID" dirty="0"/>
              <a:t>Daily food cost controls</a:t>
            </a:r>
            <a:br>
              <a:rPr lang="id-ID" dirty="0"/>
            </a:br>
            <a:endParaRPr lang="id-ID" dirty="0"/>
          </a:p>
        </p:txBody>
      </p:sp>
    </p:spTree>
    <p:extLst>
      <p:ext uri="{BB962C8B-B14F-4D97-AF65-F5344CB8AC3E}">
        <p14:creationId xmlns:p14="http://schemas.microsoft.com/office/powerpoint/2010/main" val="34407076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0" indent="0">
              <a:buNone/>
            </a:pPr>
            <a:r>
              <a:rPr lang="id-ID" dirty="0" smtClean="0"/>
              <a:t>Daily </a:t>
            </a:r>
            <a:r>
              <a:rPr lang="id-ID" dirty="0"/>
              <a:t>food cost di kalkulasi berapa banyak dengan cara yang sama dengan basic montly cost dan montly net cost. Inventory di gunakan </a:t>
            </a:r>
            <a:r>
              <a:rPr lang="id-ID" dirty="0" smtClean="0"/>
              <a:t>untuk </a:t>
            </a:r>
            <a:r>
              <a:rPr lang="id-ID" dirty="0"/>
              <a:t>menghitung berapa </a:t>
            </a:r>
            <a:r>
              <a:rPr lang="id-ID" dirty="0" smtClean="0"/>
              <a:t>banyak </a:t>
            </a:r>
            <a:r>
              <a:rPr lang="id-ID" dirty="0"/>
              <a:t>sebenarnya jumlah </a:t>
            </a:r>
            <a:r>
              <a:rPr lang="id-ID" dirty="0" smtClean="0"/>
              <a:t> </a:t>
            </a:r>
            <a:r>
              <a:rPr lang="id-ID" dirty="0"/>
              <a:t>uang di habiskan untuk </a:t>
            </a:r>
            <a:r>
              <a:rPr lang="id-ID" dirty="0" smtClean="0"/>
              <a:t>belanja </a:t>
            </a:r>
            <a:r>
              <a:rPr lang="id-ID" dirty="0"/>
              <a:t>langsung atau tidak langsung. </a:t>
            </a:r>
          </a:p>
        </p:txBody>
      </p:sp>
    </p:spTree>
    <p:extLst>
      <p:ext uri="{BB962C8B-B14F-4D97-AF65-F5344CB8AC3E}">
        <p14:creationId xmlns:p14="http://schemas.microsoft.com/office/powerpoint/2010/main" val="18545224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838200" y="4754880"/>
            <a:ext cx="10343606" cy="7837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838200" y="2586446"/>
            <a:ext cx="7117080" cy="64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10000"/>
          </a:bodyPr>
          <a:lstStyle/>
          <a:p>
            <a:pPr marL="0" indent="0">
              <a:buNone/>
            </a:pPr>
            <a:r>
              <a:rPr lang="id-ID" dirty="0"/>
              <a:t>Basic daily food cost bisa di jelaskan sebagai berikut:</a:t>
            </a:r>
          </a:p>
          <a:p>
            <a:pPr marL="0" indent="0">
              <a:buNone/>
            </a:pPr>
            <a:endParaRPr lang="id-ID" dirty="0"/>
          </a:p>
          <a:p>
            <a:pPr marL="0" indent="0">
              <a:buNone/>
            </a:pPr>
            <a:r>
              <a:rPr lang="id-ID" dirty="0"/>
              <a:t>Daily food cost = cost of direct supplies </a:t>
            </a:r>
            <a:r>
              <a:rPr lang="id-ID" dirty="0" smtClean="0"/>
              <a:t>+ </a:t>
            </a:r>
            <a:r>
              <a:rPr lang="id-ID" dirty="0"/>
              <a:t>cost </a:t>
            </a:r>
            <a:r>
              <a:rPr lang="id-ID" dirty="0" smtClean="0"/>
              <a:t>store</a:t>
            </a:r>
          </a:p>
          <a:p>
            <a:pPr marL="0" indent="0">
              <a:buNone/>
            </a:pPr>
            <a:endParaRPr lang="id-ID" dirty="0"/>
          </a:p>
          <a:p>
            <a:pPr marL="0" indent="0">
              <a:buNone/>
            </a:pPr>
            <a:r>
              <a:rPr lang="id-ID" dirty="0"/>
              <a:t>Daily cost food cost di temukan menggunakan basic formula dengan basic dengan hal yang sama. Untuk menentukan net profit sebagai berikut</a:t>
            </a:r>
            <a:r>
              <a:rPr lang="id-ID" dirty="0" smtClean="0"/>
              <a:t>.</a:t>
            </a:r>
          </a:p>
          <a:p>
            <a:pPr marL="0" indent="0">
              <a:buNone/>
            </a:pPr>
            <a:endParaRPr lang="id-ID" dirty="0"/>
          </a:p>
          <a:p>
            <a:pPr marL="0" indent="0">
              <a:buNone/>
            </a:pPr>
            <a:r>
              <a:rPr lang="id-ID" dirty="0"/>
              <a:t>Net daily food costs= daily food </a:t>
            </a:r>
            <a:r>
              <a:rPr lang="id-ID" dirty="0" smtClean="0"/>
              <a:t>cost – ( </a:t>
            </a:r>
            <a:r>
              <a:rPr lang="id-ID" dirty="0"/>
              <a:t>employee meal cost +</a:t>
            </a:r>
            <a:r>
              <a:rPr lang="id-ID" dirty="0" smtClean="0"/>
              <a:t> </a:t>
            </a:r>
            <a:r>
              <a:rPr lang="id-ID" dirty="0"/>
              <a:t>promotion expenses + transferred out food costs) + transferred in food cost</a:t>
            </a:r>
          </a:p>
          <a:p>
            <a:pPr marL="0" indent="0">
              <a:buNone/>
            </a:pPr>
            <a:r>
              <a:rPr lang="id-ID" dirty="0"/>
              <a:t> </a:t>
            </a:r>
          </a:p>
          <a:p>
            <a:endParaRPr lang="id-ID" dirty="0"/>
          </a:p>
        </p:txBody>
      </p:sp>
    </p:spTree>
    <p:extLst>
      <p:ext uri="{BB962C8B-B14F-4D97-AF65-F5344CB8AC3E}">
        <p14:creationId xmlns:p14="http://schemas.microsoft.com/office/powerpoint/2010/main" val="2286959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nvSpPr>
        <p:spPr>
          <a:xfrm>
            <a:off x="4127863" y="5290457"/>
            <a:ext cx="3918857" cy="66620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d-ID"/>
          </a:p>
        </p:txBody>
      </p:sp>
      <p:sp>
        <p:nvSpPr>
          <p:cNvPr id="7" name="Rectangle 6"/>
          <p:cNvSpPr/>
          <p:nvPr/>
        </p:nvSpPr>
        <p:spPr>
          <a:xfrm>
            <a:off x="4140926" y="4428309"/>
            <a:ext cx="3905794" cy="60089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d-ID"/>
          </a:p>
        </p:txBody>
      </p:sp>
      <p:sp>
        <p:nvSpPr>
          <p:cNvPr id="6" name="Rectangle 5"/>
          <p:cNvSpPr/>
          <p:nvPr/>
        </p:nvSpPr>
        <p:spPr>
          <a:xfrm>
            <a:off x="4114800" y="3500846"/>
            <a:ext cx="3892731" cy="58782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d-ID"/>
          </a:p>
        </p:txBody>
      </p:sp>
      <p:sp>
        <p:nvSpPr>
          <p:cNvPr id="5" name="Rectangle 4"/>
          <p:cNvSpPr/>
          <p:nvPr/>
        </p:nvSpPr>
        <p:spPr>
          <a:xfrm>
            <a:off x="4140926" y="2573383"/>
            <a:ext cx="3905794" cy="60089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a:t>Pengertian Monthly Food </a:t>
            </a:r>
            <a:r>
              <a:rPr lang="id-ID" dirty="0" smtClean="0"/>
              <a:t>Cost</a:t>
            </a:r>
            <a:endParaRPr lang="id-ID" dirty="0"/>
          </a:p>
        </p:txBody>
      </p:sp>
      <p:sp>
        <p:nvSpPr>
          <p:cNvPr id="3" name="Content Placeholder 2"/>
          <p:cNvSpPr>
            <a:spLocks noGrp="1"/>
          </p:cNvSpPr>
          <p:nvPr>
            <p:ph idx="1"/>
          </p:nvPr>
        </p:nvSpPr>
        <p:spPr/>
        <p:txBody>
          <a:bodyPr>
            <a:normAutofit lnSpcReduction="10000"/>
          </a:bodyPr>
          <a:lstStyle/>
          <a:p>
            <a:pPr marL="0" indent="0">
              <a:buNone/>
            </a:pPr>
            <a:r>
              <a:rPr lang="id-ID" dirty="0" smtClean="0"/>
              <a:t>Monthly </a:t>
            </a:r>
            <a:r>
              <a:rPr lang="id-ID" dirty="0"/>
              <a:t>food cost merupakan kegiatan penghitungan biaya makanan dalam </a:t>
            </a:r>
            <a:r>
              <a:rPr lang="id-ID" dirty="0" smtClean="0"/>
              <a:t>sebulan. </a:t>
            </a:r>
          </a:p>
          <a:p>
            <a:pPr marL="0" indent="0" algn="ctr">
              <a:buNone/>
            </a:pPr>
            <a:r>
              <a:rPr lang="id-ID" dirty="0" smtClean="0"/>
              <a:t> </a:t>
            </a:r>
            <a:r>
              <a:rPr lang="id-ID" dirty="0"/>
              <a:t>physical </a:t>
            </a:r>
            <a:r>
              <a:rPr lang="id-ID" dirty="0" smtClean="0"/>
              <a:t>inventory</a:t>
            </a:r>
          </a:p>
          <a:p>
            <a:pPr marL="0" indent="0" algn="ctr">
              <a:buNone/>
            </a:pPr>
            <a:endParaRPr lang="id-ID" dirty="0" smtClean="0"/>
          </a:p>
          <a:p>
            <a:pPr marL="0" indent="0" algn="ctr">
              <a:buNone/>
            </a:pPr>
            <a:r>
              <a:rPr lang="id-ID" dirty="0" smtClean="0"/>
              <a:t>evaluasi </a:t>
            </a:r>
            <a:r>
              <a:rPr lang="id-ID" dirty="0"/>
              <a:t>inventory </a:t>
            </a:r>
            <a:endParaRPr lang="id-ID" dirty="0" smtClean="0"/>
          </a:p>
          <a:p>
            <a:pPr marL="0" indent="0" algn="ctr">
              <a:buNone/>
            </a:pPr>
            <a:endParaRPr lang="id-ID" dirty="0" smtClean="0"/>
          </a:p>
          <a:p>
            <a:pPr marL="0" indent="0" algn="ctr">
              <a:buNone/>
            </a:pPr>
            <a:r>
              <a:rPr lang="id-ID" dirty="0" smtClean="0"/>
              <a:t>Food cost</a:t>
            </a:r>
          </a:p>
          <a:p>
            <a:pPr marL="0" indent="0" algn="ctr">
              <a:buNone/>
            </a:pPr>
            <a:endParaRPr lang="id-ID" dirty="0"/>
          </a:p>
          <a:p>
            <a:pPr marL="0" indent="0" algn="ctr">
              <a:buNone/>
            </a:pPr>
            <a:r>
              <a:rPr lang="id-ID" dirty="0" smtClean="0"/>
              <a:t>Report</a:t>
            </a:r>
            <a:endParaRPr lang="id-ID" dirty="0"/>
          </a:p>
          <a:p>
            <a:endParaRPr lang="id-ID" dirty="0"/>
          </a:p>
        </p:txBody>
      </p:sp>
    </p:spTree>
    <p:extLst>
      <p:ext uri="{BB962C8B-B14F-4D97-AF65-F5344CB8AC3E}">
        <p14:creationId xmlns:p14="http://schemas.microsoft.com/office/powerpoint/2010/main" val="5139298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7"/>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endParaRPr lang="id-ID" dirty="0"/>
          </a:p>
          <a:p>
            <a:endParaRPr lang="id-ID" dirty="0"/>
          </a:p>
        </p:txBody>
      </p:sp>
      <p:sp>
        <p:nvSpPr>
          <p:cNvPr id="9" name="Content Placeholder 2"/>
          <p:cNvSpPr txBox="1">
            <a:spLocks/>
          </p:cNvSpPr>
          <p:nvPr/>
        </p:nvSpPr>
        <p:spPr>
          <a:xfrm>
            <a:off x="990600" y="1978025"/>
            <a:ext cx="10515600" cy="435133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d-ID" dirty="0" smtClean="0"/>
              <a:t>Daily food cost di kalk</a:t>
            </a:r>
          </a:p>
          <a:p>
            <a:pPr marL="0" indent="0">
              <a:buNone/>
            </a:pPr>
            <a:r>
              <a:rPr lang="id-ID" dirty="0" smtClean="0">
                <a:solidFill>
                  <a:srgbClr val="00B0F0"/>
                </a:solidFill>
              </a:rPr>
              <a:t>1. Cost of direct supplier	: 500.000</a:t>
            </a:r>
          </a:p>
          <a:p>
            <a:pPr marL="0" indent="0">
              <a:buNone/>
            </a:pPr>
            <a:r>
              <a:rPr lang="id-ID" dirty="0" smtClean="0">
                <a:solidFill>
                  <a:srgbClr val="00B0F0"/>
                </a:solidFill>
              </a:rPr>
              <a:t>    Cost store			: 700.000</a:t>
            </a:r>
          </a:p>
          <a:p>
            <a:pPr marL="0" indent="0">
              <a:buNone/>
            </a:pPr>
            <a:r>
              <a:rPr lang="id-ID" dirty="0" smtClean="0"/>
              <a:t>2. </a:t>
            </a:r>
            <a:r>
              <a:rPr lang="id-ID" dirty="0">
                <a:solidFill>
                  <a:srgbClr val="FF0000"/>
                </a:solidFill>
              </a:rPr>
              <a:t>Cost of direct supplier	: </a:t>
            </a:r>
            <a:r>
              <a:rPr lang="id-ID" dirty="0" smtClean="0">
                <a:solidFill>
                  <a:srgbClr val="FF0000"/>
                </a:solidFill>
              </a:rPr>
              <a:t>400.000</a:t>
            </a:r>
            <a:endParaRPr lang="id-ID" dirty="0">
              <a:solidFill>
                <a:srgbClr val="FF0000"/>
              </a:solidFill>
            </a:endParaRPr>
          </a:p>
          <a:p>
            <a:pPr marL="0" indent="0">
              <a:buNone/>
            </a:pPr>
            <a:r>
              <a:rPr lang="id-ID" dirty="0">
                <a:solidFill>
                  <a:srgbClr val="FF0000"/>
                </a:solidFill>
              </a:rPr>
              <a:t>    Cost store			: </a:t>
            </a:r>
            <a:r>
              <a:rPr lang="id-ID" dirty="0" smtClean="0">
                <a:solidFill>
                  <a:srgbClr val="FF0000"/>
                </a:solidFill>
              </a:rPr>
              <a:t>550.000</a:t>
            </a:r>
          </a:p>
          <a:p>
            <a:pPr marL="0" indent="0">
              <a:buNone/>
            </a:pPr>
            <a:r>
              <a:rPr lang="id-ID" dirty="0" smtClean="0"/>
              <a:t>3. </a:t>
            </a:r>
            <a:r>
              <a:rPr lang="id-ID" dirty="0">
                <a:solidFill>
                  <a:srgbClr val="7030A0"/>
                </a:solidFill>
              </a:rPr>
              <a:t>Cost of direct supplier	: </a:t>
            </a:r>
            <a:r>
              <a:rPr lang="id-ID" dirty="0" smtClean="0">
                <a:solidFill>
                  <a:srgbClr val="7030A0"/>
                </a:solidFill>
              </a:rPr>
              <a:t>370.000</a:t>
            </a:r>
            <a:endParaRPr lang="id-ID" dirty="0">
              <a:solidFill>
                <a:srgbClr val="7030A0"/>
              </a:solidFill>
            </a:endParaRPr>
          </a:p>
          <a:p>
            <a:pPr marL="0" indent="0">
              <a:buNone/>
            </a:pPr>
            <a:r>
              <a:rPr lang="id-ID" dirty="0">
                <a:solidFill>
                  <a:srgbClr val="7030A0"/>
                </a:solidFill>
              </a:rPr>
              <a:t>    Cost store			: </a:t>
            </a:r>
            <a:r>
              <a:rPr lang="id-ID" dirty="0" smtClean="0">
                <a:solidFill>
                  <a:srgbClr val="7030A0"/>
                </a:solidFill>
              </a:rPr>
              <a:t>235.000</a:t>
            </a:r>
          </a:p>
          <a:p>
            <a:pPr marL="0" indent="0">
              <a:buNone/>
            </a:pPr>
            <a:r>
              <a:rPr lang="id-ID" dirty="0" smtClean="0"/>
              <a:t>4. </a:t>
            </a:r>
            <a:r>
              <a:rPr lang="id-ID" dirty="0">
                <a:solidFill>
                  <a:schemeClr val="accent2">
                    <a:lumMod val="75000"/>
                  </a:schemeClr>
                </a:solidFill>
              </a:rPr>
              <a:t>Cost of direct supplier	: </a:t>
            </a:r>
            <a:r>
              <a:rPr lang="id-ID" dirty="0" smtClean="0">
                <a:solidFill>
                  <a:schemeClr val="accent2">
                    <a:lumMod val="75000"/>
                  </a:schemeClr>
                </a:solidFill>
              </a:rPr>
              <a:t>271.100</a:t>
            </a:r>
            <a:endParaRPr lang="id-ID" dirty="0">
              <a:solidFill>
                <a:schemeClr val="accent2">
                  <a:lumMod val="75000"/>
                </a:schemeClr>
              </a:solidFill>
            </a:endParaRPr>
          </a:p>
          <a:p>
            <a:pPr marL="0" indent="0">
              <a:buNone/>
            </a:pPr>
            <a:r>
              <a:rPr lang="id-ID" dirty="0">
                <a:solidFill>
                  <a:schemeClr val="accent2">
                    <a:lumMod val="75000"/>
                  </a:schemeClr>
                </a:solidFill>
              </a:rPr>
              <a:t>    Cost store			: </a:t>
            </a:r>
            <a:r>
              <a:rPr lang="id-ID" dirty="0" smtClean="0">
                <a:solidFill>
                  <a:schemeClr val="accent2">
                    <a:lumMod val="75000"/>
                  </a:schemeClr>
                </a:solidFill>
              </a:rPr>
              <a:t>800.000</a:t>
            </a:r>
            <a:endParaRPr lang="id-ID" dirty="0">
              <a:solidFill>
                <a:schemeClr val="accent2">
                  <a:lumMod val="75000"/>
                </a:schemeClr>
              </a:solidFill>
            </a:endParaRPr>
          </a:p>
          <a:p>
            <a:pPr marL="0" indent="0">
              <a:buNone/>
            </a:pPr>
            <a:endParaRPr lang="id-ID" dirty="0"/>
          </a:p>
          <a:p>
            <a:pPr marL="0" indent="0">
              <a:buNone/>
            </a:pPr>
            <a:endParaRPr lang="id-ID" dirty="0"/>
          </a:p>
          <a:p>
            <a:pPr marL="0" indent="0">
              <a:buNone/>
            </a:pPr>
            <a:r>
              <a:rPr lang="id-ID" dirty="0" smtClean="0"/>
              <a:t> </a:t>
            </a:r>
            <a:endParaRPr lang="id-ID" dirty="0"/>
          </a:p>
        </p:txBody>
      </p:sp>
    </p:spTree>
    <p:extLst>
      <p:ext uri="{BB962C8B-B14F-4D97-AF65-F5344CB8AC3E}">
        <p14:creationId xmlns:p14="http://schemas.microsoft.com/office/powerpoint/2010/main" val="36980561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7"/>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endParaRPr lang="id-ID" dirty="0"/>
          </a:p>
          <a:p>
            <a:endParaRPr lang="id-ID" dirty="0"/>
          </a:p>
        </p:txBody>
      </p:sp>
      <p:sp>
        <p:nvSpPr>
          <p:cNvPr id="9" name="Content Placeholder 2"/>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d-ID" dirty="0" smtClean="0"/>
              <a:t>Daily food cost di kalk</a:t>
            </a:r>
          </a:p>
          <a:p>
            <a:pPr marL="0" indent="0">
              <a:buNone/>
            </a:pPr>
            <a:r>
              <a:rPr lang="id-ID" dirty="0">
                <a:solidFill>
                  <a:srgbClr val="00B0F0"/>
                </a:solidFill>
              </a:rPr>
              <a:t>5</a:t>
            </a:r>
            <a:r>
              <a:rPr lang="id-ID" dirty="0" smtClean="0">
                <a:solidFill>
                  <a:srgbClr val="00B0F0"/>
                </a:solidFill>
              </a:rPr>
              <a:t>. Cost of direct supplier	: 311.000</a:t>
            </a:r>
          </a:p>
          <a:p>
            <a:pPr marL="0" indent="0">
              <a:buNone/>
            </a:pPr>
            <a:r>
              <a:rPr lang="id-ID" dirty="0" smtClean="0">
                <a:solidFill>
                  <a:srgbClr val="00B0F0"/>
                </a:solidFill>
              </a:rPr>
              <a:t>    Cost store			: 570.000</a:t>
            </a:r>
          </a:p>
          <a:p>
            <a:pPr marL="0" indent="0">
              <a:buNone/>
            </a:pPr>
            <a:endParaRPr lang="id-ID" dirty="0">
              <a:solidFill>
                <a:schemeClr val="accent2">
                  <a:lumMod val="75000"/>
                </a:schemeClr>
              </a:solidFill>
            </a:endParaRPr>
          </a:p>
          <a:p>
            <a:pPr marL="0" indent="0">
              <a:buNone/>
            </a:pPr>
            <a:endParaRPr lang="id-ID" dirty="0"/>
          </a:p>
          <a:p>
            <a:pPr marL="0" indent="0">
              <a:buNone/>
            </a:pPr>
            <a:endParaRPr lang="id-ID" dirty="0"/>
          </a:p>
          <a:p>
            <a:pPr marL="0" indent="0">
              <a:buNone/>
            </a:pPr>
            <a:r>
              <a:rPr lang="id-ID" dirty="0" smtClean="0"/>
              <a:t> </a:t>
            </a:r>
            <a:endParaRPr lang="id-ID" dirty="0"/>
          </a:p>
        </p:txBody>
      </p:sp>
    </p:spTree>
    <p:extLst>
      <p:ext uri="{BB962C8B-B14F-4D97-AF65-F5344CB8AC3E}">
        <p14:creationId xmlns:p14="http://schemas.microsoft.com/office/powerpoint/2010/main" val="315294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7"/>
          <p:cNvSpPr>
            <a:spLocks noGrp="1"/>
          </p:cNvSpPr>
          <p:nvPr>
            <p:ph type="title"/>
          </p:nvPr>
        </p:nvSpPr>
        <p:spPr/>
        <p:txBody>
          <a:bodyPr/>
          <a:lstStyle/>
          <a:p>
            <a:r>
              <a:rPr lang="id-ID" dirty="0" smtClean="0"/>
              <a:t>Net daily food cost</a:t>
            </a:r>
            <a:endParaRPr lang="en-US" dirty="0"/>
          </a:p>
        </p:txBody>
      </p:sp>
      <p:sp>
        <p:nvSpPr>
          <p:cNvPr id="3" name="Content Placeholder 2"/>
          <p:cNvSpPr>
            <a:spLocks noGrp="1"/>
          </p:cNvSpPr>
          <p:nvPr>
            <p:ph idx="1"/>
          </p:nvPr>
        </p:nvSpPr>
        <p:spPr/>
        <p:txBody>
          <a:bodyPr>
            <a:normAutofit/>
          </a:bodyPr>
          <a:lstStyle/>
          <a:p>
            <a:pPr marL="0" indent="0">
              <a:buNone/>
            </a:pPr>
            <a:endParaRPr lang="id-ID" dirty="0"/>
          </a:p>
          <a:p>
            <a:pPr marL="0" indent="0">
              <a:buNone/>
            </a:pPr>
            <a:endParaRPr lang="id-ID" dirty="0"/>
          </a:p>
        </p:txBody>
      </p:sp>
      <p:sp>
        <p:nvSpPr>
          <p:cNvPr id="9" name="Content Placeholder 2"/>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0850">
              <a:buNone/>
            </a:pPr>
            <a:r>
              <a:rPr lang="id-ID" dirty="0"/>
              <a:t>	</a:t>
            </a:r>
            <a:endParaRPr lang="id-ID" dirty="0" smtClean="0"/>
          </a:p>
          <a:p>
            <a:pPr marL="0" indent="0">
              <a:buNone/>
            </a:pPr>
            <a:endParaRPr lang="id-ID" dirty="0" smtClean="0"/>
          </a:p>
          <a:p>
            <a:pPr marL="0" indent="0" defTabSz="450850">
              <a:buNone/>
            </a:pPr>
            <a:r>
              <a:rPr lang="id-ID" dirty="0"/>
              <a:t>	</a:t>
            </a:r>
          </a:p>
          <a:p>
            <a:pPr marL="0" indent="0">
              <a:buNone/>
            </a:pPr>
            <a:endParaRPr lang="id-ID" dirty="0"/>
          </a:p>
          <a:p>
            <a:pPr marL="0" indent="0">
              <a:buNone/>
            </a:pPr>
            <a:endParaRPr lang="id-ID" dirty="0"/>
          </a:p>
          <a:p>
            <a:pPr marL="0" indent="0">
              <a:buNone/>
            </a:pPr>
            <a:r>
              <a:rPr lang="id-ID" dirty="0" smtClean="0"/>
              <a:t> </a:t>
            </a:r>
            <a:endParaRPr lang="id-ID" dirty="0"/>
          </a:p>
        </p:txBody>
      </p:sp>
    </p:spTree>
    <p:extLst>
      <p:ext uri="{BB962C8B-B14F-4D97-AF65-F5344CB8AC3E}">
        <p14:creationId xmlns:p14="http://schemas.microsoft.com/office/powerpoint/2010/main" val="2771637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457200" indent="-457200" defTabSz="979488">
              <a:buFont typeface="+mj-lt"/>
              <a:buAutoNum type="arabicPeriod"/>
            </a:pPr>
            <a:r>
              <a:rPr lang="id-ID" dirty="0"/>
              <a:t>Daily food cost		</a:t>
            </a:r>
            <a:r>
              <a:rPr lang="id-ID" dirty="0" smtClean="0"/>
              <a:t>:</a:t>
            </a:r>
            <a:endParaRPr lang="id-ID" dirty="0"/>
          </a:p>
          <a:p>
            <a:pPr marL="0" indent="0" defTabSz="450850">
              <a:buNone/>
            </a:pPr>
            <a:r>
              <a:rPr lang="id-ID" dirty="0"/>
              <a:t>	Employee meal			</a:t>
            </a:r>
            <a:r>
              <a:rPr lang="id-ID" dirty="0" smtClean="0"/>
              <a:t>	: </a:t>
            </a:r>
            <a:r>
              <a:rPr lang="id-ID" dirty="0"/>
              <a:t>30.000</a:t>
            </a:r>
          </a:p>
          <a:p>
            <a:pPr marL="0" indent="0" defTabSz="450850">
              <a:buNone/>
            </a:pPr>
            <a:r>
              <a:rPr lang="id-ID" dirty="0"/>
              <a:t>	Promotion Expense		</a:t>
            </a:r>
            <a:r>
              <a:rPr lang="id-ID" dirty="0" smtClean="0"/>
              <a:t>	: </a:t>
            </a:r>
            <a:r>
              <a:rPr lang="id-ID" dirty="0"/>
              <a:t>0</a:t>
            </a:r>
          </a:p>
          <a:p>
            <a:pPr marL="0" indent="0" defTabSz="450850">
              <a:buNone/>
            </a:pPr>
            <a:r>
              <a:rPr lang="id-ID" dirty="0"/>
              <a:t>	Transferred out food cost	</a:t>
            </a:r>
            <a:r>
              <a:rPr lang="id-ID" dirty="0" smtClean="0"/>
              <a:t>:0</a:t>
            </a:r>
            <a:endParaRPr lang="id-ID" dirty="0"/>
          </a:p>
          <a:p>
            <a:pPr marL="0" indent="0" defTabSz="450850">
              <a:buNone/>
            </a:pPr>
            <a:r>
              <a:rPr lang="id-ID" dirty="0"/>
              <a:t>	Transferred in food cost	: </a:t>
            </a:r>
            <a:r>
              <a:rPr lang="id-ID" dirty="0" smtClean="0"/>
              <a:t>37.000</a:t>
            </a:r>
          </a:p>
          <a:p>
            <a:pPr marL="0" indent="0">
              <a:buNone/>
            </a:pPr>
            <a:r>
              <a:rPr lang="id-ID" dirty="0" smtClean="0"/>
              <a:t>2.   Daily </a:t>
            </a:r>
            <a:r>
              <a:rPr lang="id-ID" dirty="0"/>
              <a:t>food cost		:</a:t>
            </a:r>
          </a:p>
          <a:p>
            <a:pPr marL="0" indent="0" defTabSz="450850">
              <a:buNone/>
            </a:pPr>
            <a:r>
              <a:rPr lang="id-ID" dirty="0"/>
              <a:t>	Employee meal			: </a:t>
            </a:r>
            <a:r>
              <a:rPr lang="id-ID" dirty="0" smtClean="0"/>
              <a:t>50.000</a:t>
            </a:r>
            <a:endParaRPr lang="id-ID" dirty="0"/>
          </a:p>
          <a:p>
            <a:pPr marL="0" indent="0" defTabSz="450850">
              <a:buNone/>
            </a:pPr>
            <a:r>
              <a:rPr lang="id-ID" dirty="0"/>
              <a:t>	Promotion Expense		: </a:t>
            </a:r>
            <a:r>
              <a:rPr lang="id-ID" dirty="0" smtClean="0"/>
              <a:t>150.000</a:t>
            </a:r>
            <a:endParaRPr lang="id-ID" dirty="0"/>
          </a:p>
          <a:p>
            <a:pPr marL="0" indent="0" defTabSz="450850">
              <a:buNone/>
            </a:pPr>
            <a:r>
              <a:rPr lang="id-ID" dirty="0"/>
              <a:t>	Transferred out food cost	</a:t>
            </a:r>
            <a:r>
              <a:rPr lang="id-ID" dirty="0" smtClean="0"/>
              <a:t>:0</a:t>
            </a:r>
            <a:endParaRPr lang="id-ID" dirty="0"/>
          </a:p>
          <a:p>
            <a:pPr marL="0" indent="0" defTabSz="450850">
              <a:buNone/>
            </a:pPr>
            <a:r>
              <a:rPr lang="id-ID" dirty="0"/>
              <a:t>	Transferred in food cost	: </a:t>
            </a:r>
            <a:r>
              <a:rPr lang="id-ID" dirty="0" smtClean="0"/>
              <a:t>78.000</a:t>
            </a:r>
            <a:endParaRPr lang="id-ID" dirty="0"/>
          </a:p>
          <a:p>
            <a:pPr marL="0" indent="0" defTabSz="450850">
              <a:buNone/>
            </a:pPr>
            <a:endParaRPr lang="id-ID" dirty="0"/>
          </a:p>
          <a:p>
            <a:pPr marL="0" indent="0">
              <a:buNone/>
            </a:pPr>
            <a:endParaRPr lang="en-US" dirty="0"/>
          </a:p>
        </p:txBody>
      </p:sp>
    </p:spTree>
    <p:extLst>
      <p:ext uri="{BB962C8B-B14F-4D97-AF65-F5344CB8AC3E}">
        <p14:creationId xmlns:p14="http://schemas.microsoft.com/office/powerpoint/2010/main" val="1511009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defTabSz="979488">
              <a:buNone/>
            </a:pPr>
            <a:r>
              <a:rPr lang="id-ID" dirty="0" smtClean="0"/>
              <a:t>3.   Daily </a:t>
            </a:r>
            <a:r>
              <a:rPr lang="id-ID" dirty="0"/>
              <a:t>food cost		</a:t>
            </a:r>
            <a:r>
              <a:rPr lang="id-ID" dirty="0" smtClean="0"/>
              <a:t>:</a:t>
            </a:r>
            <a:endParaRPr lang="id-ID" dirty="0"/>
          </a:p>
          <a:p>
            <a:pPr marL="0" indent="0" defTabSz="450850">
              <a:buNone/>
            </a:pPr>
            <a:r>
              <a:rPr lang="id-ID" dirty="0"/>
              <a:t>	Employee meal			</a:t>
            </a:r>
            <a:r>
              <a:rPr lang="id-ID" dirty="0" smtClean="0"/>
              <a:t>	: 120.000</a:t>
            </a:r>
            <a:endParaRPr lang="id-ID" dirty="0"/>
          </a:p>
          <a:p>
            <a:pPr marL="0" indent="0" defTabSz="450850">
              <a:buNone/>
            </a:pPr>
            <a:r>
              <a:rPr lang="id-ID" dirty="0"/>
              <a:t>	Promotion Expense		</a:t>
            </a:r>
            <a:r>
              <a:rPr lang="id-ID" dirty="0" smtClean="0"/>
              <a:t>	: 110.000</a:t>
            </a:r>
            <a:endParaRPr lang="id-ID" dirty="0"/>
          </a:p>
          <a:p>
            <a:pPr marL="0" indent="0" defTabSz="450850">
              <a:buNone/>
            </a:pPr>
            <a:r>
              <a:rPr lang="id-ID" dirty="0"/>
              <a:t>	Transferred out food cost	</a:t>
            </a:r>
            <a:r>
              <a:rPr lang="id-ID" dirty="0" smtClean="0"/>
              <a:t>: 10.000</a:t>
            </a:r>
            <a:endParaRPr lang="id-ID" dirty="0"/>
          </a:p>
          <a:p>
            <a:pPr marL="0" indent="0" defTabSz="450850">
              <a:buNone/>
            </a:pPr>
            <a:r>
              <a:rPr lang="id-ID" dirty="0"/>
              <a:t>	Transferred in food cost	: 0</a:t>
            </a:r>
            <a:endParaRPr lang="id-ID" dirty="0" smtClean="0"/>
          </a:p>
          <a:p>
            <a:pPr marL="0" indent="0">
              <a:buNone/>
            </a:pPr>
            <a:r>
              <a:rPr lang="id-ID" dirty="0" smtClean="0"/>
              <a:t>4.   Daily </a:t>
            </a:r>
            <a:r>
              <a:rPr lang="id-ID" dirty="0"/>
              <a:t>food cost		:</a:t>
            </a:r>
          </a:p>
          <a:p>
            <a:pPr marL="0" indent="0" defTabSz="450850">
              <a:buNone/>
            </a:pPr>
            <a:r>
              <a:rPr lang="id-ID" dirty="0"/>
              <a:t>	Employee meal			: </a:t>
            </a:r>
            <a:r>
              <a:rPr lang="id-ID" dirty="0" smtClean="0"/>
              <a:t>20.100</a:t>
            </a:r>
            <a:endParaRPr lang="id-ID" dirty="0"/>
          </a:p>
          <a:p>
            <a:pPr marL="0" indent="0" defTabSz="450850">
              <a:buNone/>
            </a:pPr>
            <a:r>
              <a:rPr lang="id-ID" dirty="0"/>
              <a:t>	Promotion Expense		: </a:t>
            </a:r>
            <a:r>
              <a:rPr lang="id-ID" dirty="0" smtClean="0"/>
              <a:t>105.000</a:t>
            </a:r>
            <a:endParaRPr lang="id-ID" dirty="0"/>
          </a:p>
          <a:p>
            <a:pPr marL="0" indent="0" defTabSz="450850">
              <a:buNone/>
            </a:pPr>
            <a:r>
              <a:rPr lang="id-ID" dirty="0"/>
              <a:t>	Transferred out food cost	</a:t>
            </a:r>
            <a:r>
              <a:rPr lang="id-ID" dirty="0" smtClean="0"/>
              <a:t>:60.000</a:t>
            </a:r>
            <a:endParaRPr lang="id-ID" dirty="0"/>
          </a:p>
          <a:p>
            <a:pPr marL="0" indent="0" defTabSz="450850">
              <a:buNone/>
            </a:pPr>
            <a:r>
              <a:rPr lang="id-ID" dirty="0"/>
              <a:t>	Transferred in food cost	: </a:t>
            </a:r>
            <a:r>
              <a:rPr lang="id-ID" dirty="0" smtClean="0"/>
              <a:t>70.000</a:t>
            </a:r>
            <a:endParaRPr lang="id-ID" dirty="0"/>
          </a:p>
          <a:p>
            <a:pPr marL="0" indent="0" defTabSz="450850">
              <a:buNone/>
            </a:pPr>
            <a:endParaRPr lang="id-ID" dirty="0"/>
          </a:p>
          <a:p>
            <a:pPr marL="0" indent="0">
              <a:buNone/>
            </a:pPr>
            <a:endParaRPr lang="en-US" dirty="0"/>
          </a:p>
        </p:txBody>
      </p:sp>
    </p:spTree>
    <p:extLst>
      <p:ext uri="{BB962C8B-B14F-4D97-AF65-F5344CB8AC3E}">
        <p14:creationId xmlns:p14="http://schemas.microsoft.com/office/powerpoint/2010/main" val="3676767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defTabSz="979488">
              <a:buNone/>
            </a:pPr>
            <a:r>
              <a:rPr lang="id-ID" dirty="0"/>
              <a:t>5</a:t>
            </a:r>
            <a:r>
              <a:rPr lang="id-ID" dirty="0" smtClean="0"/>
              <a:t>.   Daily </a:t>
            </a:r>
            <a:r>
              <a:rPr lang="id-ID" dirty="0"/>
              <a:t>food cost		</a:t>
            </a:r>
            <a:r>
              <a:rPr lang="id-ID" dirty="0" smtClean="0"/>
              <a:t>:</a:t>
            </a:r>
            <a:endParaRPr lang="id-ID" dirty="0"/>
          </a:p>
          <a:p>
            <a:pPr marL="0" indent="0" defTabSz="450850">
              <a:buNone/>
            </a:pPr>
            <a:r>
              <a:rPr lang="id-ID" dirty="0"/>
              <a:t>	Employee meal			</a:t>
            </a:r>
            <a:r>
              <a:rPr lang="id-ID" dirty="0" smtClean="0"/>
              <a:t>	: 37.000</a:t>
            </a:r>
            <a:endParaRPr lang="id-ID" dirty="0"/>
          </a:p>
          <a:p>
            <a:pPr marL="0" indent="0" defTabSz="450850">
              <a:buNone/>
            </a:pPr>
            <a:r>
              <a:rPr lang="id-ID" dirty="0"/>
              <a:t>	Promotion Expense		</a:t>
            </a:r>
            <a:r>
              <a:rPr lang="id-ID" dirty="0" smtClean="0"/>
              <a:t>	: 15.000</a:t>
            </a:r>
            <a:endParaRPr lang="id-ID" dirty="0"/>
          </a:p>
          <a:p>
            <a:pPr marL="0" indent="0" defTabSz="450850">
              <a:buNone/>
            </a:pPr>
            <a:r>
              <a:rPr lang="id-ID" dirty="0"/>
              <a:t>	Transferred out food cost	</a:t>
            </a:r>
            <a:r>
              <a:rPr lang="id-ID" dirty="0" smtClean="0"/>
              <a:t>: 0</a:t>
            </a:r>
            <a:endParaRPr lang="id-ID" dirty="0"/>
          </a:p>
          <a:p>
            <a:pPr marL="0" indent="0" defTabSz="450850">
              <a:buNone/>
            </a:pPr>
            <a:r>
              <a:rPr lang="id-ID" dirty="0"/>
              <a:t>	Transferred in food cost	</a:t>
            </a:r>
            <a:r>
              <a:rPr lang="id-ID"/>
              <a:t>: </a:t>
            </a:r>
            <a:r>
              <a:rPr lang="id-ID" smtClean="0"/>
              <a:t>51.000</a:t>
            </a:r>
            <a:endParaRPr lang="id-ID" dirty="0"/>
          </a:p>
          <a:p>
            <a:pPr marL="0" indent="0" defTabSz="450850">
              <a:buNone/>
            </a:pPr>
            <a:endParaRPr lang="id-ID" dirty="0"/>
          </a:p>
          <a:p>
            <a:pPr marL="0" indent="0">
              <a:buNone/>
            </a:pPr>
            <a:endParaRPr lang="en-US" dirty="0"/>
          </a:p>
        </p:txBody>
      </p:sp>
    </p:spTree>
    <p:extLst>
      <p:ext uri="{BB962C8B-B14F-4D97-AF65-F5344CB8AC3E}">
        <p14:creationId xmlns:p14="http://schemas.microsoft.com/office/powerpoint/2010/main" val="71651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6" name="Content Placeholder 5"/>
          <p:cNvGraphicFramePr>
            <a:graphicFrameLocks noGrp="1"/>
          </p:cNvGraphicFramePr>
          <p:nvPr>
            <p:ph idx="1"/>
            <p:extLst>
              <p:ext uri="{D42A27DB-BD31-4B8C-83A1-F6EECF244321}">
                <p14:modId xmlns:p14="http://schemas.microsoft.com/office/powerpoint/2010/main" val="2422617944"/>
              </p:ext>
            </p:extLst>
          </p:nvPr>
        </p:nvGraphicFramePr>
        <p:xfrm>
          <a:off x="535575" y="2286001"/>
          <a:ext cx="11129554" cy="3970104"/>
        </p:xfrm>
        <a:graphic>
          <a:graphicData uri="http://schemas.openxmlformats.org/drawingml/2006/table">
            <a:tbl>
              <a:tblPr firstRow="1" firstCol="1" bandRow="1"/>
              <a:tblGrid>
                <a:gridCol w="1235546">
                  <a:extLst>
                    <a:ext uri="{9D8B030D-6E8A-4147-A177-3AD203B41FA5}">
                      <a16:colId xmlns:a16="http://schemas.microsoft.com/office/drawing/2014/main" xmlns="" val="2075182694"/>
                    </a:ext>
                  </a:extLst>
                </a:gridCol>
                <a:gridCol w="1236751">
                  <a:extLst>
                    <a:ext uri="{9D8B030D-6E8A-4147-A177-3AD203B41FA5}">
                      <a16:colId xmlns:a16="http://schemas.microsoft.com/office/drawing/2014/main" xmlns="" val="811641897"/>
                    </a:ext>
                  </a:extLst>
                </a:gridCol>
                <a:gridCol w="1236751">
                  <a:extLst>
                    <a:ext uri="{9D8B030D-6E8A-4147-A177-3AD203B41FA5}">
                      <a16:colId xmlns:a16="http://schemas.microsoft.com/office/drawing/2014/main" xmlns="" val="3100838451"/>
                    </a:ext>
                  </a:extLst>
                </a:gridCol>
                <a:gridCol w="1236751">
                  <a:extLst>
                    <a:ext uri="{9D8B030D-6E8A-4147-A177-3AD203B41FA5}">
                      <a16:colId xmlns:a16="http://schemas.microsoft.com/office/drawing/2014/main" xmlns="" val="3969007032"/>
                    </a:ext>
                  </a:extLst>
                </a:gridCol>
                <a:gridCol w="1236751">
                  <a:extLst>
                    <a:ext uri="{9D8B030D-6E8A-4147-A177-3AD203B41FA5}">
                      <a16:colId xmlns:a16="http://schemas.microsoft.com/office/drawing/2014/main" xmlns="" val="2464976363"/>
                    </a:ext>
                  </a:extLst>
                </a:gridCol>
                <a:gridCol w="1236751">
                  <a:extLst>
                    <a:ext uri="{9D8B030D-6E8A-4147-A177-3AD203B41FA5}">
                      <a16:colId xmlns:a16="http://schemas.microsoft.com/office/drawing/2014/main" xmlns="" val="2619522566"/>
                    </a:ext>
                  </a:extLst>
                </a:gridCol>
                <a:gridCol w="1236751">
                  <a:extLst>
                    <a:ext uri="{9D8B030D-6E8A-4147-A177-3AD203B41FA5}">
                      <a16:colId xmlns:a16="http://schemas.microsoft.com/office/drawing/2014/main" xmlns="" val="2588888203"/>
                    </a:ext>
                  </a:extLst>
                </a:gridCol>
                <a:gridCol w="1236751">
                  <a:extLst>
                    <a:ext uri="{9D8B030D-6E8A-4147-A177-3AD203B41FA5}">
                      <a16:colId xmlns:a16="http://schemas.microsoft.com/office/drawing/2014/main" xmlns="" val="1012509574"/>
                    </a:ext>
                  </a:extLst>
                </a:gridCol>
                <a:gridCol w="1236751">
                  <a:extLst>
                    <a:ext uri="{9D8B030D-6E8A-4147-A177-3AD203B41FA5}">
                      <a16:colId xmlns:a16="http://schemas.microsoft.com/office/drawing/2014/main" xmlns="" val="3696250995"/>
                    </a:ext>
                  </a:extLst>
                </a:gridCol>
              </a:tblGrid>
              <a:tr h="463641">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A</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B</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C</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D</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V</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G</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H</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I</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58675687"/>
                  </a:ext>
                </a:extLst>
              </a:tr>
              <a:tr h="411569">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date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store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directs</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Cost today</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Cost to date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Sales today</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Sales to date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Cost % today</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Cost % to date</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09902944"/>
                  </a:ext>
                </a:extLst>
              </a:tr>
              <a:tr h="958509">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 10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1.200.000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dirty="0">
                          <a:effectLst/>
                          <a:latin typeface="Times New Roman" panose="02020603050405020304" pitchFamily="18" charset="0"/>
                          <a:ea typeface="Calibri" panose="020F0502020204030204" pitchFamily="34" charset="0"/>
                          <a:cs typeface="Times New Roman" panose="02020603050405020304" pitchFamily="18" charset="0"/>
                        </a:rPr>
                        <a:t>350.000</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1.550.000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1.550.000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3.600.000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3.600.000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43 %</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182223712"/>
                  </a:ext>
                </a:extLst>
              </a:tr>
              <a:tr h="958509">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2/10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950.000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125.000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1.075.000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2.625.000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3.450.000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7.050.000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31 %</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37 %</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79701779"/>
                  </a:ext>
                </a:extLst>
              </a:tr>
              <a:tr h="958509">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3/10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995.000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300.000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1.290.000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3.740.000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3.100.500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10.015.050</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a:effectLst/>
                          <a:latin typeface="Times New Roman" panose="02020603050405020304" pitchFamily="18" charset="0"/>
                          <a:ea typeface="Calibri" panose="020F0502020204030204" pitchFamily="34" charset="0"/>
                          <a:cs typeface="Times New Roman" panose="02020603050405020304" pitchFamily="18" charset="0"/>
                        </a:rPr>
                        <a:t>42 %</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800" dirty="0">
                          <a:effectLst/>
                          <a:latin typeface="Times New Roman" panose="02020603050405020304" pitchFamily="18" charset="0"/>
                          <a:ea typeface="Calibri" panose="020F0502020204030204" pitchFamily="34" charset="0"/>
                          <a:cs typeface="Times New Roman" panose="02020603050405020304" pitchFamily="18" charset="0"/>
                        </a:rPr>
                        <a:t>37 %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751265115"/>
                  </a:ext>
                </a:extLst>
              </a:tr>
            </a:tbl>
          </a:graphicData>
        </a:graphic>
      </p:graphicFrame>
      <p:sp>
        <p:nvSpPr>
          <p:cNvPr id="7" name="Rectangle 2"/>
          <p:cNvSpPr>
            <a:spLocks noChangeArrowheads="1"/>
          </p:cNvSpPr>
          <p:nvPr/>
        </p:nvSpPr>
        <p:spPr bwMode="auto">
          <a:xfrm>
            <a:off x="0" y="274919"/>
            <a:ext cx="12689051"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Cumulatitive cost records</a:t>
            </a:r>
            <a:endParaRPr kumimoji="0" lang="id-ID" altLang="id-ID"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Cara untuk melihat secara langsung perhari kemudian di masukkan kedalam form . dari form tersebut cost secara </a:t>
            </a: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langsung. Form cumulative cost recort terdiri dari cost pembelian secara langsung, cost store, total cost today, cumulative</a:t>
            </a: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cost for the month, sales of the day, cumulative sales for the month, cost persentase for the day, cost persentase </a:t>
            </a:r>
          </a:p>
          <a:p>
            <a:pPr marL="0" marR="0" lvl="0" indent="0" algn="l"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for the month</a:t>
            </a:r>
            <a:endParaRPr kumimoji="0" lang="id-ID" altLang="id-ID"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d-ID" altLang="id-ID"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142121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6" name="Content Placeholder 5"/>
          <p:cNvGraphicFramePr>
            <a:graphicFrameLocks noGrp="1"/>
          </p:cNvGraphicFramePr>
          <p:nvPr>
            <p:ph idx="1"/>
            <p:extLst>
              <p:ext uri="{D42A27DB-BD31-4B8C-83A1-F6EECF244321}">
                <p14:modId xmlns:p14="http://schemas.microsoft.com/office/powerpoint/2010/main" val="3258961318"/>
              </p:ext>
            </p:extLst>
          </p:nvPr>
        </p:nvGraphicFramePr>
        <p:xfrm>
          <a:off x="796449" y="3366752"/>
          <a:ext cx="9901647" cy="3344090"/>
        </p:xfrm>
        <a:graphic>
          <a:graphicData uri="http://schemas.openxmlformats.org/drawingml/2006/table">
            <a:tbl>
              <a:tblPr firstRow="1" firstCol="1" bandRow="1"/>
              <a:tblGrid>
                <a:gridCol w="1979901">
                  <a:extLst>
                    <a:ext uri="{9D8B030D-6E8A-4147-A177-3AD203B41FA5}">
                      <a16:colId xmlns:a16="http://schemas.microsoft.com/office/drawing/2014/main" xmlns="" val="2999857186"/>
                    </a:ext>
                  </a:extLst>
                </a:gridCol>
                <a:gridCol w="1979901">
                  <a:extLst>
                    <a:ext uri="{9D8B030D-6E8A-4147-A177-3AD203B41FA5}">
                      <a16:colId xmlns:a16="http://schemas.microsoft.com/office/drawing/2014/main" xmlns="" val="3095000410"/>
                    </a:ext>
                  </a:extLst>
                </a:gridCol>
                <a:gridCol w="1979901">
                  <a:extLst>
                    <a:ext uri="{9D8B030D-6E8A-4147-A177-3AD203B41FA5}">
                      <a16:colId xmlns:a16="http://schemas.microsoft.com/office/drawing/2014/main" xmlns="" val="2635222176"/>
                    </a:ext>
                  </a:extLst>
                </a:gridCol>
                <a:gridCol w="1980972">
                  <a:extLst>
                    <a:ext uri="{9D8B030D-6E8A-4147-A177-3AD203B41FA5}">
                      <a16:colId xmlns:a16="http://schemas.microsoft.com/office/drawing/2014/main" xmlns="" val="3167551278"/>
                    </a:ext>
                  </a:extLst>
                </a:gridCol>
                <a:gridCol w="1980972">
                  <a:extLst>
                    <a:ext uri="{9D8B030D-6E8A-4147-A177-3AD203B41FA5}">
                      <a16:colId xmlns:a16="http://schemas.microsoft.com/office/drawing/2014/main" xmlns="" val="2686996299"/>
                    </a:ext>
                  </a:extLst>
                </a:gridCol>
              </a:tblGrid>
              <a:tr h="668818">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today</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Month to date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Year to date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Last year to date</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143329837"/>
                  </a:ext>
                </a:extLst>
              </a:tr>
              <a:tr h="668818">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Food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1.290.000</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20.005.000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32.006.000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31.750.000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348681603"/>
                  </a:ext>
                </a:extLst>
              </a:tr>
              <a:tr h="668818">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Food sales</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3.100.000</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52.000.000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92.500.000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85.000.750</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79569827"/>
                  </a:ext>
                </a:extLst>
              </a:tr>
              <a:tr h="668818">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Food cost</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42 %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38 %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35 %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a:effectLst/>
                          <a:latin typeface="Times New Roman" panose="02020603050405020304" pitchFamily="18" charset="0"/>
                          <a:ea typeface="Calibri" panose="020F0502020204030204" pitchFamily="34" charset="0"/>
                          <a:cs typeface="Times New Roman" panose="02020603050405020304" pitchFamily="18" charset="0"/>
                        </a:rPr>
                        <a:t>37 %</a:t>
                      </a:r>
                      <a:endParaRPr lang="id-ID"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22281779"/>
                  </a:ext>
                </a:extLst>
              </a:tr>
              <a:tr h="668818">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d-ID"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id-ID"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80747230"/>
                  </a:ext>
                </a:extLst>
              </a:tr>
            </a:tbl>
          </a:graphicData>
        </a:graphic>
      </p:graphicFrame>
      <p:sp>
        <p:nvSpPr>
          <p:cNvPr id="7" name="Rectangle 2"/>
          <p:cNvSpPr>
            <a:spLocks noChangeArrowheads="1"/>
          </p:cNvSpPr>
          <p:nvPr/>
        </p:nvSpPr>
        <p:spPr bwMode="auto">
          <a:xfrm>
            <a:off x="351899" y="665050"/>
            <a:ext cx="11840101"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The daily report biasanya form yang simple yang berisi tentang:</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1.total food cost</a:t>
            </a:r>
          </a:p>
          <a:p>
            <a:pPr marL="0" marR="0" lvl="0" indent="0" algn="just" defTabSz="914400" rtl="0" eaLnBrk="0" fontAlgn="base" latinLnBrk="0" hangingPunct="0">
              <a:lnSpc>
                <a:spcPct val="100000"/>
              </a:lnSpc>
              <a:spcBef>
                <a:spcPct val="0"/>
              </a:spcBef>
              <a:spcAft>
                <a:spcPct val="0"/>
              </a:spcAft>
              <a:buClrTx/>
              <a:buSzTx/>
              <a:buFontTx/>
              <a:buNone/>
              <a:tabLst/>
            </a:pPr>
            <a:r>
              <a:rPr lang="id-ID" altLang="id-ID" sz="2000" dirty="0" smtClean="0">
                <a:latin typeface="Times New Roman" panose="02020603050405020304" pitchFamily="18" charset="0"/>
                <a:ea typeface="Calibri" panose="020F0502020204030204" pitchFamily="34" charset="0"/>
                <a:cs typeface="Times New Roman" panose="02020603050405020304" pitchFamily="18" charset="0"/>
              </a:rPr>
              <a:t>2.</a:t>
            </a: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total food sales</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3.cost persentase,.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Form bisa berisi tentang kolom yang yang berisi cumulative total atau total  yang sama di bulan yang lalu.</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Samplenya sebagai berikut: Dari laporan tersebut dapat di  identifikasi. Dengan hal tersebut jika di bagi sebagai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berikut. Manejer dapat membandingkan berapa laporan apakah akan maksimal minus. Jika ada yang minus maka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d-ID" altLang="id-ID" sz="2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dapat di perhitungkan </a:t>
            </a:r>
            <a:r>
              <a:rPr kumimoji="0" lang="id-ID" altLang="id-ID" sz="16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id-ID" altLang="id-ID" sz="2400" b="0" i="0" u="none" strike="noStrike" cap="none" normalizeH="0" baseline="0" dirty="0" smtClean="0">
              <a:ln>
                <a:noFill/>
              </a:ln>
              <a:solidFill>
                <a:schemeClr val="tx1"/>
              </a:solidFill>
              <a:effectLst/>
              <a:latin typeface="Arial" panose="020B0604020202020204" pitchFamily="34" charset="0"/>
            </a:endParaRPr>
          </a:p>
        </p:txBody>
      </p:sp>
      <p:sp>
        <p:nvSpPr>
          <p:cNvPr id="2" name="TextBox 1"/>
          <p:cNvSpPr txBox="1"/>
          <p:nvPr/>
        </p:nvSpPr>
        <p:spPr>
          <a:xfrm flipH="1">
            <a:off x="4890951" y="70915"/>
            <a:ext cx="2410098" cy="523220"/>
          </a:xfrm>
          <a:prstGeom prst="rect">
            <a:avLst/>
          </a:prstGeom>
          <a:noFill/>
        </p:spPr>
        <p:txBody>
          <a:bodyPr wrap="square" rtlCol="0">
            <a:spAutoFit/>
          </a:bodyPr>
          <a:lstStyle/>
          <a:p>
            <a:r>
              <a:rPr lang="id-ID" altLang="id-ID" sz="2800" dirty="0">
                <a:latin typeface="Times New Roman" panose="02020603050405020304" pitchFamily="18" charset="0"/>
                <a:ea typeface="Calibri" panose="020F0502020204030204" pitchFamily="34" charset="0"/>
                <a:cs typeface="Times New Roman" panose="02020603050405020304" pitchFamily="18" charset="0"/>
              </a:rPr>
              <a:t>Daily </a:t>
            </a:r>
            <a:r>
              <a:rPr lang="id-ID" altLang="id-ID" sz="2800" dirty="0" smtClean="0">
                <a:latin typeface="Times New Roman" panose="02020603050405020304" pitchFamily="18" charset="0"/>
                <a:ea typeface="Calibri" panose="020F0502020204030204" pitchFamily="34" charset="0"/>
                <a:cs typeface="Times New Roman" panose="02020603050405020304" pitchFamily="18" charset="0"/>
              </a:rPr>
              <a:t>report</a:t>
            </a:r>
            <a:endParaRPr lang="id-ID" altLang="id-ID" sz="2400" dirty="0"/>
          </a:p>
        </p:txBody>
      </p:sp>
    </p:spTree>
    <p:extLst>
      <p:ext uri="{BB962C8B-B14F-4D97-AF65-F5344CB8AC3E}">
        <p14:creationId xmlns:p14="http://schemas.microsoft.com/office/powerpoint/2010/main" val="33504897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0" indent="0">
              <a:buNone/>
            </a:pPr>
            <a:r>
              <a:rPr lang="id-ID" dirty="0"/>
              <a:t>Penyebab cost persentasenya minus bisa di identifikasi sebagai berikut:</a:t>
            </a:r>
          </a:p>
          <a:p>
            <a:pPr marL="0" lvl="0" indent="0">
              <a:buNone/>
            </a:pPr>
            <a:r>
              <a:rPr lang="id-ID" dirty="0" smtClean="0"/>
              <a:t>1. berat </a:t>
            </a:r>
            <a:r>
              <a:rPr lang="id-ID" dirty="0"/>
              <a:t>yang berkurang dan penghitungan pada saat kedatangan </a:t>
            </a:r>
            <a:r>
              <a:rPr lang="id-ID" dirty="0" smtClean="0"/>
              <a:t>barang.</a:t>
            </a:r>
            <a:endParaRPr lang="id-ID" dirty="0"/>
          </a:p>
          <a:p>
            <a:pPr marL="0" lvl="0" indent="0">
              <a:buNone/>
            </a:pPr>
            <a:r>
              <a:rPr lang="id-ID" dirty="0" smtClean="0"/>
              <a:t>2. pembuangan </a:t>
            </a:r>
            <a:r>
              <a:rPr lang="id-ID" dirty="0"/>
              <a:t>pada bahan di </a:t>
            </a:r>
            <a:r>
              <a:rPr lang="id-ID" dirty="0" smtClean="0"/>
              <a:t>dapur.</a:t>
            </a:r>
          </a:p>
          <a:p>
            <a:pPr marL="0" lvl="0" indent="0">
              <a:buNone/>
            </a:pPr>
            <a:r>
              <a:rPr lang="id-ID" dirty="0" smtClean="0"/>
              <a:t>3. pencurian.</a:t>
            </a:r>
            <a:endParaRPr lang="id-ID" dirty="0"/>
          </a:p>
          <a:p>
            <a:pPr marL="0" lvl="0" indent="0">
              <a:buNone/>
            </a:pPr>
            <a:r>
              <a:rPr lang="id-ID" dirty="0" smtClean="0"/>
              <a:t>4. kurang </a:t>
            </a:r>
            <a:r>
              <a:rPr lang="id-ID" dirty="0"/>
              <a:t>mengontrol </a:t>
            </a:r>
            <a:r>
              <a:rPr lang="id-ID" dirty="0" smtClean="0"/>
              <a:t>resep.</a:t>
            </a:r>
            <a:endParaRPr lang="id-ID" dirty="0"/>
          </a:p>
          <a:p>
            <a:pPr marL="0" lvl="0" indent="0">
              <a:buNone/>
            </a:pPr>
            <a:r>
              <a:rPr lang="id-ID" dirty="0" smtClean="0"/>
              <a:t>5. penetapan </a:t>
            </a:r>
            <a:r>
              <a:rPr lang="id-ID" dirty="0"/>
              <a:t>biaya dan menu </a:t>
            </a:r>
            <a:r>
              <a:rPr lang="id-ID" dirty="0" smtClean="0"/>
              <a:t>pricing.</a:t>
            </a:r>
            <a:endParaRPr lang="id-ID" dirty="0"/>
          </a:p>
          <a:p>
            <a:pPr marL="0" lvl="0" indent="0">
              <a:buNone/>
            </a:pPr>
            <a:r>
              <a:rPr lang="id-ID" dirty="0" smtClean="0"/>
              <a:t>6. kurangnya </a:t>
            </a:r>
            <a:r>
              <a:rPr lang="id-ID" dirty="0"/>
              <a:t>penggunaan </a:t>
            </a:r>
            <a:r>
              <a:rPr lang="id-ID" dirty="0" smtClean="0"/>
              <a:t>leftover.</a:t>
            </a:r>
            <a:endParaRPr lang="id-ID" dirty="0"/>
          </a:p>
          <a:p>
            <a:pPr marL="0" indent="0">
              <a:buNone/>
            </a:pPr>
            <a:endParaRPr lang="id-ID" dirty="0"/>
          </a:p>
          <a:p>
            <a:endParaRPr lang="id-ID" dirty="0"/>
          </a:p>
        </p:txBody>
      </p:sp>
    </p:spTree>
    <p:extLst>
      <p:ext uri="{BB962C8B-B14F-4D97-AF65-F5344CB8AC3E}">
        <p14:creationId xmlns:p14="http://schemas.microsoft.com/office/powerpoint/2010/main" val="29764628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838200" y="2658292"/>
            <a:ext cx="10030097" cy="7707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smtClean="0"/>
              <a:t>Menentukan Food Cost dari Physical Inventory</a:t>
            </a:r>
            <a:endParaRPr lang="id-ID" dirty="0"/>
          </a:p>
        </p:txBody>
      </p:sp>
      <p:sp>
        <p:nvSpPr>
          <p:cNvPr id="3" name="Content Placeholder 2"/>
          <p:cNvSpPr>
            <a:spLocks noGrp="1"/>
          </p:cNvSpPr>
          <p:nvPr>
            <p:ph idx="1"/>
          </p:nvPr>
        </p:nvSpPr>
        <p:spPr/>
        <p:txBody>
          <a:bodyPr/>
          <a:lstStyle/>
          <a:p>
            <a:pPr marL="0" indent="0">
              <a:buNone/>
            </a:pPr>
            <a:r>
              <a:rPr lang="id-ID" dirty="0"/>
              <a:t>Adapun formula yang di gunakan untuk menghitung food cost</a:t>
            </a:r>
            <a:r>
              <a:rPr lang="id-ID" dirty="0" smtClean="0"/>
              <a:t>:</a:t>
            </a:r>
          </a:p>
          <a:p>
            <a:pPr marL="0" indent="0">
              <a:buNone/>
            </a:pPr>
            <a:endParaRPr lang="id-ID" dirty="0" smtClean="0"/>
          </a:p>
          <a:p>
            <a:pPr marL="0" indent="0">
              <a:buNone/>
            </a:pPr>
            <a:r>
              <a:rPr lang="id-ID" dirty="0" smtClean="0"/>
              <a:t>Food </a:t>
            </a:r>
            <a:r>
              <a:rPr lang="id-ID" dirty="0"/>
              <a:t>of cost = </a:t>
            </a:r>
            <a:r>
              <a:rPr lang="id-ID" dirty="0" smtClean="0"/>
              <a:t>Beginning </a:t>
            </a:r>
            <a:r>
              <a:rPr lang="id-ID" dirty="0"/>
              <a:t>Inventory + Purchases </a:t>
            </a:r>
            <a:r>
              <a:rPr lang="id-ID" dirty="0" smtClean="0"/>
              <a:t>–Ending </a:t>
            </a:r>
            <a:r>
              <a:rPr lang="id-ID" dirty="0"/>
              <a:t>inventory</a:t>
            </a:r>
          </a:p>
          <a:p>
            <a:pPr marL="0" indent="0">
              <a:buNone/>
            </a:pPr>
            <a:endParaRPr lang="id-ID" dirty="0" smtClean="0"/>
          </a:p>
          <a:p>
            <a:pPr marL="0" indent="0">
              <a:buNone/>
            </a:pPr>
            <a:endParaRPr lang="id-ID" dirty="0"/>
          </a:p>
        </p:txBody>
      </p:sp>
    </p:spTree>
    <p:extLst>
      <p:ext uri="{BB962C8B-B14F-4D97-AF65-F5344CB8AC3E}">
        <p14:creationId xmlns:p14="http://schemas.microsoft.com/office/powerpoint/2010/main" val="2517221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lstStyle/>
          <a:p>
            <a:pPr marL="0" indent="0">
              <a:buNone/>
            </a:pPr>
            <a:r>
              <a:rPr lang="id-ID" dirty="0" smtClean="0"/>
              <a:t>Contoh </a:t>
            </a:r>
            <a:r>
              <a:rPr lang="id-ID" dirty="0"/>
              <a:t>kasus </a:t>
            </a:r>
          </a:p>
          <a:p>
            <a:pPr marL="0" indent="0">
              <a:buNone/>
            </a:pPr>
            <a:r>
              <a:rPr lang="id-ID" dirty="0"/>
              <a:t>1. jika kita Beginning inventory sebanyak Rp 130.000.000 dan </a:t>
            </a:r>
          </a:p>
          <a:p>
            <a:pPr marL="0" indent="0">
              <a:buNone/>
            </a:pPr>
            <a:r>
              <a:rPr lang="id-ID" dirty="0"/>
              <a:t>    </a:t>
            </a:r>
            <a:r>
              <a:rPr lang="id-ID" dirty="0" smtClean="0"/>
              <a:t>Purchase </a:t>
            </a:r>
            <a:r>
              <a:rPr lang="id-ID" dirty="0"/>
              <a:t>Rp 80.000.000 </a:t>
            </a:r>
          </a:p>
          <a:p>
            <a:pPr marL="0" indent="0">
              <a:buNone/>
            </a:pPr>
            <a:r>
              <a:rPr lang="id-ID" dirty="0"/>
              <a:t> </a:t>
            </a:r>
            <a:r>
              <a:rPr lang="id-ID" dirty="0" smtClean="0"/>
              <a:t>   Ending inventory 93.000.000 </a:t>
            </a:r>
            <a:r>
              <a:rPr lang="id-ID" dirty="0"/>
              <a:t>maka food cost kita.</a:t>
            </a:r>
          </a:p>
          <a:p>
            <a:pPr marL="0" indent="0">
              <a:buNone/>
            </a:pPr>
            <a:endParaRPr lang="id-ID" dirty="0" smtClean="0"/>
          </a:p>
          <a:p>
            <a:pPr marL="0" indent="0">
              <a:buNone/>
            </a:pPr>
            <a:r>
              <a:rPr lang="id-ID" dirty="0" smtClean="0"/>
              <a:t>Cost  </a:t>
            </a:r>
            <a:r>
              <a:rPr lang="id-ID" dirty="0"/>
              <a:t>of food = </a:t>
            </a:r>
            <a:r>
              <a:rPr lang="id-ID" dirty="0" smtClean="0"/>
              <a:t>Beginning </a:t>
            </a:r>
            <a:r>
              <a:rPr lang="id-ID" dirty="0"/>
              <a:t>inventory + purchase  - </a:t>
            </a:r>
            <a:r>
              <a:rPr lang="id-ID" dirty="0" smtClean="0"/>
              <a:t>Ending </a:t>
            </a:r>
            <a:r>
              <a:rPr lang="id-ID" dirty="0"/>
              <a:t>inventory</a:t>
            </a:r>
          </a:p>
          <a:p>
            <a:pPr marL="0" indent="0">
              <a:buNone/>
            </a:pPr>
            <a:r>
              <a:rPr lang="id-ID" dirty="0"/>
              <a:t>130.000.000 + 80.000.000 – 93.000.000 = 117.000.000</a:t>
            </a:r>
          </a:p>
          <a:p>
            <a:endParaRPr lang="id-ID" dirty="0"/>
          </a:p>
        </p:txBody>
      </p:sp>
    </p:spTree>
    <p:extLst>
      <p:ext uri="{BB962C8B-B14F-4D97-AF65-F5344CB8AC3E}">
        <p14:creationId xmlns:p14="http://schemas.microsoft.com/office/powerpoint/2010/main" val="3266532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1319"/>
            <a:ext cx="10515600" cy="5685644"/>
          </a:xfrm>
        </p:spPr>
        <p:txBody>
          <a:bodyPr>
            <a:normAutofit fontScale="77500" lnSpcReduction="20000"/>
          </a:bodyPr>
          <a:lstStyle/>
          <a:p>
            <a:pPr marL="514350" indent="-514350">
              <a:buAutoNum type="arabicPeriod"/>
            </a:pPr>
            <a:r>
              <a:rPr lang="id-ID" dirty="0" smtClean="0">
                <a:solidFill>
                  <a:srgbClr val="FF0000"/>
                </a:solidFill>
              </a:rPr>
              <a:t>Opening Inventory	: Rp.502.001.000</a:t>
            </a:r>
          </a:p>
          <a:p>
            <a:pPr marL="450850" indent="-450850">
              <a:buNone/>
            </a:pPr>
            <a:r>
              <a:rPr lang="id-ID" dirty="0">
                <a:solidFill>
                  <a:srgbClr val="FF0000"/>
                </a:solidFill>
              </a:rPr>
              <a:t>	</a:t>
            </a:r>
            <a:r>
              <a:rPr lang="id-ID" dirty="0" smtClean="0">
                <a:solidFill>
                  <a:srgbClr val="FF0000"/>
                </a:solidFill>
              </a:rPr>
              <a:t>Purchasing 		: Rp.102.000.000</a:t>
            </a:r>
          </a:p>
          <a:p>
            <a:pPr marL="450850" indent="-450850">
              <a:buNone/>
            </a:pPr>
            <a:r>
              <a:rPr lang="id-ID" dirty="0">
                <a:solidFill>
                  <a:srgbClr val="FF0000"/>
                </a:solidFill>
              </a:rPr>
              <a:t>	</a:t>
            </a:r>
            <a:r>
              <a:rPr lang="id-ID" dirty="0" smtClean="0">
                <a:solidFill>
                  <a:srgbClr val="FF0000"/>
                </a:solidFill>
              </a:rPr>
              <a:t>Ending Inventory	: Rp. 97.000.000</a:t>
            </a:r>
          </a:p>
          <a:p>
            <a:pPr marL="514350" indent="-514350">
              <a:buAutoNum type="arabicPeriod" startAt="2"/>
            </a:pPr>
            <a:r>
              <a:rPr lang="id-ID" dirty="0" smtClean="0">
                <a:solidFill>
                  <a:srgbClr val="00B050"/>
                </a:solidFill>
              </a:rPr>
              <a:t>Opening Inventory	: Rp. 112.000.000</a:t>
            </a:r>
          </a:p>
          <a:p>
            <a:pPr marL="0" indent="0">
              <a:buNone/>
              <a:tabLst>
                <a:tab pos="531813" algn="l"/>
                <a:tab pos="627063" algn="l"/>
              </a:tabLst>
            </a:pPr>
            <a:r>
              <a:rPr lang="id-ID" dirty="0">
                <a:solidFill>
                  <a:srgbClr val="00B050"/>
                </a:solidFill>
              </a:rPr>
              <a:t>	</a:t>
            </a:r>
            <a:r>
              <a:rPr lang="id-ID" dirty="0" smtClean="0">
                <a:solidFill>
                  <a:srgbClr val="00B050"/>
                </a:solidFill>
              </a:rPr>
              <a:t>Purchasing 		: Rp.37.000.000</a:t>
            </a:r>
          </a:p>
          <a:p>
            <a:pPr marL="0" indent="0">
              <a:buNone/>
              <a:tabLst>
                <a:tab pos="531813" algn="l"/>
                <a:tab pos="627063" algn="l"/>
              </a:tabLst>
            </a:pPr>
            <a:r>
              <a:rPr lang="id-ID" dirty="0">
                <a:solidFill>
                  <a:srgbClr val="00B050"/>
                </a:solidFill>
              </a:rPr>
              <a:t>	</a:t>
            </a:r>
            <a:r>
              <a:rPr lang="id-ID" dirty="0" smtClean="0">
                <a:solidFill>
                  <a:srgbClr val="00B050"/>
                </a:solidFill>
              </a:rPr>
              <a:t>Ending Inventory	: Rp.29.000.000</a:t>
            </a:r>
          </a:p>
          <a:p>
            <a:pPr marL="514350" indent="-514350">
              <a:buAutoNum type="arabicPeriod" startAt="3"/>
              <a:tabLst>
                <a:tab pos="531813" algn="l"/>
                <a:tab pos="627063" algn="l"/>
              </a:tabLst>
            </a:pPr>
            <a:r>
              <a:rPr lang="id-ID" dirty="0" smtClean="0">
                <a:solidFill>
                  <a:srgbClr val="7030A0"/>
                </a:solidFill>
              </a:rPr>
              <a:t>Opening Inventory	: Rp. 132.000.000</a:t>
            </a:r>
          </a:p>
          <a:p>
            <a:pPr marL="0" indent="0">
              <a:buNone/>
              <a:tabLst>
                <a:tab pos="531813" algn="l"/>
                <a:tab pos="627063" algn="l"/>
              </a:tabLst>
            </a:pPr>
            <a:r>
              <a:rPr lang="id-ID" dirty="0">
                <a:solidFill>
                  <a:srgbClr val="7030A0"/>
                </a:solidFill>
              </a:rPr>
              <a:t>	</a:t>
            </a:r>
            <a:r>
              <a:rPr lang="id-ID" dirty="0" smtClean="0">
                <a:solidFill>
                  <a:srgbClr val="7030A0"/>
                </a:solidFill>
              </a:rPr>
              <a:t>Purchasing		: Rp. 27.000.000</a:t>
            </a:r>
          </a:p>
          <a:p>
            <a:pPr marL="0" indent="0">
              <a:buNone/>
              <a:tabLst>
                <a:tab pos="531813" algn="l"/>
                <a:tab pos="627063" algn="l"/>
              </a:tabLst>
            </a:pPr>
            <a:r>
              <a:rPr lang="id-ID" dirty="0">
                <a:solidFill>
                  <a:srgbClr val="7030A0"/>
                </a:solidFill>
              </a:rPr>
              <a:t>	</a:t>
            </a:r>
            <a:r>
              <a:rPr lang="id-ID" dirty="0" smtClean="0">
                <a:solidFill>
                  <a:srgbClr val="7030A0"/>
                </a:solidFill>
              </a:rPr>
              <a:t>Ending Inventory	: Rp. 11.000.000</a:t>
            </a:r>
          </a:p>
          <a:p>
            <a:pPr marL="514350" indent="-514350">
              <a:buAutoNum type="arabicPeriod" startAt="4"/>
              <a:tabLst>
                <a:tab pos="531813" algn="l"/>
                <a:tab pos="627063" algn="l"/>
              </a:tabLst>
            </a:pPr>
            <a:r>
              <a:rPr lang="id-ID" dirty="0" smtClean="0">
                <a:solidFill>
                  <a:srgbClr val="FF0000"/>
                </a:solidFill>
              </a:rPr>
              <a:t>Opening Inventory	: Rp.128.000.000</a:t>
            </a:r>
          </a:p>
          <a:p>
            <a:pPr marL="0" indent="0">
              <a:buNone/>
              <a:tabLst>
                <a:tab pos="531813" algn="l"/>
                <a:tab pos="627063" algn="l"/>
              </a:tabLst>
            </a:pPr>
            <a:r>
              <a:rPr lang="id-ID" dirty="0">
                <a:solidFill>
                  <a:srgbClr val="FF0000"/>
                </a:solidFill>
              </a:rPr>
              <a:t>	</a:t>
            </a:r>
            <a:r>
              <a:rPr lang="id-ID" dirty="0" smtClean="0">
                <a:solidFill>
                  <a:srgbClr val="FF0000"/>
                </a:solidFill>
              </a:rPr>
              <a:t>Purchasing		: Rp. 21.000.000</a:t>
            </a:r>
          </a:p>
          <a:p>
            <a:pPr marL="0" indent="0">
              <a:buNone/>
              <a:tabLst>
                <a:tab pos="531813" algn="l"/>
                <a:tab pos="627063" algn="l"/>
              </a:tabLst>
            </a:pPr>
            <a:r>
              <a:rPr lang="id-ID" dirty="0">
                <a:solidFill>
                  <a:srgbClr val="FF0000"/>
                </a:solidFill>
              </a:rPr>
              <a:t>	</a:t>
            </a:r>
            <a:r>
              <a:rPr lang="id-ID" dirty="0" smtClean="0">
                <a:solidFill>
                  <a:srgbClr val="FF0000"/>
                </a:solidFill>
              </a:rPr>
              <a:t>ending inventory	: Rp. 11.800.000</a:t>
            </a:r>
          </a:p>
          <a:p>
            <a:pPr marL="0" indent="0">
              <a:buNone/>
              <a:tabLst>
                <a:tab pos="531813" algn="l"/>
                <a:tab pos="627063" algn="l"/>
              </a:tabLst>
            </a:pPr>
            <a:r>
              <a:rPr lang="id-ID" dirty="0" smtClean="0"/>
              <a:t>5. </a:t>
            </a:r>
            <a:r>
              <a:rPr lang="id-ID" dirty="0" smtClean="0">
                <a:solidFill>
                  <a:schemeClr val="accent1">
                    <a:lumMod val="50000"/>
                  </a:schemeClr>
                </a:solidFill>
              </a:rPr>
              <a:t>Opening Inventory	: Rp.123.000.000</a:t>
            </a:r>
          </a:p>
          <a:p>
            <a:pPr marL="0" indent="0">
              <a:buNone/>
              <a:tabLst>
                <a:tab pos="531813" algn="l"/>
                <a:tab pos="627063" algn="l"/>
              </a:tabLst>
            </a:pPr>
            <a:r>
              <a:rPr lang="id-ID" dirty="0">
                <a:solidFill>
                  <a:schemeClr val="accent1">
                    <a:lumMod val="50000"/>
                  </a:schemeClr>
                </a:solidFill>
              </a:rPr>
              <a:t>	</a:t>
            </a:r>
            <a:r>
              <a:rPr lang="id-ID" dirty="0" smtClean="0">
                <a:solidFill>
                  <a:schemeClr val="accent1">
                    <a:lumMod val="50000"/>
                  </a:schemeClr>
                </a:solidFill>
              </a:rPr>
              <a:t>purchasing 		: Rp.31.247.000</a:t>
            </a:r>
          </a:p>
          <a:p>
            <a:pPr marL="0" indent="0">
              <a:buNone/>
              <a:tabLst>
                <a:tab pos="531813" algn="l"/>
                <a:tab pos="627063" algn="l"/>
              </a:tabLst>
            </a:pPr>
            <a:r>
              <a:rPr lang="id-ID" dirty="0">
                <a:solidFill>
                  <a:schemeClr val="accent1">
                    <a:lumMod val="50000"/>
                  </a:schemeClr>
                </a:solidFill>
              </a:rPr>
              <a:t>	</a:t>
            </a:r>
            <a:r>
              <a:rPr lang="id-ID" dirty="0" smtClean="0">
                <a:solidFill>
                  <a:schemeClr val="accent1">
                    <a:lumMod val="50000"/>
                  </a:schemeClr>
                </a:solidFill>
              </a:rPr>
              <a:t>Endding Inventory	: Rp. 8.900.000</a:t>
            </a:r>
            <a:endParaRPr lang="en-US" dirty="0">
              <a:solidFill>
                <a:schemeClr val="accent1">
                  <a:lumMod val="50000"/>
                </a:schemeClr>
              </a:solidFill>
            </a:endParaRPr>
          </a:p>
        </p:txBody>
      </p:sp>
    </p:spTree>
    <p:extLst>
      <p:ext uri="{BB962C8B-B14F-4D97-AF65-F5344CB8AC3E}">
        <p14:creationId xmlns:p14="http://schemas.microsoft.com/office/powerpoint/2010/main" val="1162977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073331" y="2272303"/>
            <a:ext cx="10853057" cy="1607366"/>
          </a:xfrm>
        </p:spPr>
        <p:txBody>
          <a:bodyPr/>
          <a:lstStyle/>
          <a:p>
            <a:pPr algn="ctr"/>
            <a:r>
              <a:rPr lang="id-ID" dirty="0"/>
              <a:t>Evaluasi Food cost</a:t>
            </a:r>
          </a:p>
        </p:txBody>
      </p:sp>
    </p:spTree>
    <p:extLst>
      <p:ext uri="{BB962C8B-B14F-4D97-AF65-F5344CB8AC3E}">
        <p14:creationId xmlns:p14="http://schemas.microsoft.com/office/powerpoint/2010/main" val="995361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normAutofit/>
          </a:bodyPr>
          <a:lstStyle/>
          <a:p>
            <a:pPr marL="0" indent="0">
              <a:buNone/>
            </a:pPr>
            <a:r>
              <a:rPr lang="id-ID" dirty="0" smtClean="0"/>
              <a:t>Pengertian evaluasi </a:t>
            </a:r>
            <a:r>
              <a:rPr lang="id-ID" dirty="0"/>
              <a:t>food cost</a:t>
            </a:r>
          </a:p>
          <a:p>
            <a:pPr marL="0" indent="0">
              <a:buNone/>
            </a:pPr>
            <a:r>
              <a:rPr lang="id-ID" dirty="0" smtClean="0"/>
              <a:t>Evaluasi Food cost  </a:t>
            </a:r>
            <a:r>
              <a:rPr lang="id-ID" dirty="0"/>
              <a:t>merupakan </a:t>
            </a:r>
            <a:r>
              <a:rPr lang="id-ID" dirty="0" smtClean="0"/>
              <a:t>cara untuk menyesuiakan </a:t>
            </a:r>
            <a:r>
              <a:rPr lang="id-ID" dirty="0"/>
              <a:t>food cost </a:t>
            </a:r>
            <a:r>
              <a:rPr lang="id-ID" dirty="0" smtClean="0"/>
              <a:t> yang di dapatkan </a:t>
            </a:r>
            <a:r>
              <a:rPr lang="id-ID" dirty="0"/>
              <a:t>dari </a:t>
            </a:r>
            <a:r>
              <a:rPr lang="id-ID" dirty="0" smtClean="0"/>
              <a:t>physical inventory dengan </a:t>
            </a:r>
            <a:r>
              <a:rPr lang="id-ID" dirty="0"/>
              <a:t>beberapa </a:t>
            </a:r>
            <a:r>
              <a:rPr lang="id-ID" dirty="0" smtClean="0"/>
              <a:t>transer bahan makanan atau makanan siap saji yang </a:t>
            </a:r>
            <a:r>
              <a:rPr lang="id-ID" dirty="0"/>
              <a:t>di lakukan </a:t>
            </a:r>
            <a:r>
              <a:rPr lang="id-ID" dirty="0" smtClean="0"/>
              <a:t>oleh kitchen ke dartement lain </a:t>
            </a:r>
            <a:r>
              <a:rPr lang="id-ID" dirty="0"/>
              <a:t>dalam operasional hotel. </a:t>
            </a:r>
          </a:p>
          <a:p>
            <a:pPr marL="0" indent="0">
              <a:buNone/>
            </a:pPr>
            <a:endParaRPr lang="id-ID" dirty="0" smtClean="0"/>
          </a:p>
          <a:p>
            <a:pPr marL="0" indent="0">
              <a:buNone/>
            </a:pPr>
            <a:endParaRPr lang="id-ID" dirty="0"/>
          </a:p>
          <a:p>
            <a:endParaRPr lang="id-ID" dirty="0"/>
          </a:p>
        </p:txBody>
      </p:sp>
    </p:spTree>
    <p:extLst>
      <p:ext uri="{BB962C8B-B14F-4D97-AF65-F5344CB8AC3E}">
        <p14:creationId xmlns:p14="http://schemas.microsoft.com/office/powerpoint/2010/main" val="435393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marL="0" indent="0">
              <a:buNone/>
            </a:pPr>
            <a:r>
              <a:rPr lang="id-ID" dirty="0"/>
              <a:t>Adapun contoh-contoh transfer bahan makanan atau makanan jadi seperti </a:t>
            </a:r>
            <a:r>
              <a:rPr lang="id-ID" dirty="0" smtClean="0"/>
              <a:t>ke departemen lain:</a:t>
            </a:r>
            <a:endParaRPr lang="id-ID" dirty="0"/>
          </a:p>
          <a:p>
            <a:pPr marL="514350" indent="-514350">
              <a:buAutoNum type="arabicPeriod"/>
            </a:pPr>
            <a:r>
              <a:rPr lang="id-ID" dirty="0"/>
              <a:t>FnB service</a:t>
            </a:r>
          </a:p>
          <a:p>
            <a:pPr marL="514350" indent="-514350">
              <a:buAutoNum type="arabicPeriod"/>
            </a:pPr>
            <a:r>
              <a:rPr lang="id-ID" dirty="0" smtClean="0"/>
              <a:t>Front Office</a:t>
            </a:r>
          </a:p>
          <a:p>
            <a:pPr marL="514350" indent="-514350">
              <a:buAutoNum type="arabicPeriod"/>
            </a:pPr>
            <a:r>
              <a:rPr lang="id-ID" dirty="0" smtClean="0"/>
              <a:t>Cafetaria</a:t>
            </a:r>
          </a:p>
          <a:p>
            <a:pPr marL="514350" indent="-514350">
              <a:buAutoNum type="arabicPeriod"/>
            </a:pPr>
            <a:r>
              <a:rPr lang="id-ID" dirty="0" smtClean="0"/>
              <a:t>Bar</a:t>
            </a:r>
          </a:p>
          <a:p>
            <a:pPr marL="514350" indent="-514350">
              <a:buAutoNum type="arabicPeriod"/>
            </a:pPr>
            <a:r>
              <a:rPr lang="id-ID" dirty="0" smtClean="0"/>
              <a:t>House keeping</a:t>
            </a:r>
          </a:p>
          <a:p>
            <a:pPr marL="514350" indent="-514350">
              <a:buAutoNum type="arabicPeriod"/>
            </a:pPr>
            <a:r>
              <a:rPr lang="id-ID" dirty="0" smtClean="0"/>
              <a:t>Lainnya.</a:t>
            </a:r>
            <a:endParaRPr lang="id-ID" dirty="0"/>
          </a:p>
        </p:txBody>
      </p:sp>
    </p:spTree>
    <p:extLst>
      <p:ext uri="{BB962C8B-B14F-4D97-AF65-F5344CB8AC3E}">
        <p14:creationId xmlns:p14="http://schemas.microsoft.com/office/powerpoint/2010/main" val="221450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838200" y="2782389"/>
            <a:ext cx="10212977" cy="10842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smtClean="0"/>
              <a:t>Rumus Evaluasi Food cost</a:t>
            </a:r>
            <a:endParaRPr lang="id-ID" dirty="0"/>
          </a:p>
        </p:txBody>
      </p:sp>
      <p:sp>
        <p:nvSpPr>
          <p:cNvPr id="3" name="Content Placeholder 2"/>
          <p:cNvSpPr>
            <a:spLocks noGrp="1"/>
          </p:cNvSpPr>
          <p:nvPr>
            <p:ph idx="1"/>
          </p:nvPr>
        </p:nvSpPr>
        <p:spPr/>
        <p:txBody>
          <a:bodyPr/>
          <a:lstStyle/>
          <a:p>
            <a:pPr marL="0" indent="0">
              <a:buNone/>
            </a:pPr>
            <a:r>
              <a:rPr lang="id-ID" dirty="0"/>
              <a:t>Adapun cara menghitung food cost dalam hal </a:t>
            </a:r>
            <a:r>
              <a:rPr lang="id-ID" dirty="0" smtClean="0"/>
              <a:t>ini:</a:t>
            </a:r>
          </a:p>
          <a:p>
            <a:pPr marL="0" indent="0">
              <a:buNone/>
            </a:pPr>
            <a:endParaRPr lang="id-ID" dirty="0"/>
          </a:p>
          <a:p>
            <a:pPr marL="0" indent="0">
              <a:buNone/>
            </a:pPr>
            <a:r>
              <a:rPr lang="id-ID" dirty="0"/>
              <a:t>Net food cost: </a:t>
            </a:r>
            <a:r>
              <a:rPr lang="id-ID" dirty="0" smtClean="0"/>
              <a:t>basic food cost </a:t>
            </a:r>
            <a:r>
              <a:rPr lang="id-ID" dirty="0"/>
              <a:t>–(employee meal cost + promotional expenses + trasnsferred out food cost) + transferred in food cost</a:t>
            </a:r>
          </a:p>
          <a:p>
            <a:endParaRPr lang="id-ID" dirty="0"/>
          </a:p>
        </p:txBody>
      </p:sp>
    </p:spTree>
    <p:extLst>
      <p:ext uri="{BB962C8B-B14F-4D97-AF65-F5344CB8AC3E}">
        <p14:creationId xmlns:p14="http://schemas.microsoft.com/office/powerpoint/2010/main" val="603304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TotalTime>
  <Words>871</Words>
  <Application>Microsoft Office PowerPoint</Application>
  <PresentationFormat>Custom</PresentationFormat>
  <Paragraphs>319</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Monthly Food Cost</vt:lpstr>
      <vt:lpstr>Pengertian Monthly Food Cost</vt:lpstr>
      <vt:lpstr>Menentukan Food Cost dari Physical Inventory</vt:lpstr>
      <vt:lpstr>PowerPoint Presentation</vt:lpstr>
      <vt:lpstr>PowerPoint Presentation</vt:lpstr>
      <vt:lpstr>Evaluasi Food cost</vt:lpstr>
      <vt:lpstr>PowerPoint Presentation</vt:lpstr>
      <vt:lpstr>PowerPoint Presentation</vt:lpstr>
      <vt:lpstr>Rumus Evaluasi Food cost</vt:lpstr>
      <vt:lpstr>PowerPoint Presentation</vt:lpstr>
      <vt:lpstr>PowerPoint Presentation</vt:lpstr>
      <vt:lpstr>Food Cost Report</vt:lpstr>
      <vt:lpstr> </vt:lpstr>
      <vt:lpstr>Rumus Food cost report</vt:lpstr>
      <vt:lpstr>PowerPoint Presentation</vt:lpstr>
      <vt:lpstr>PowerPoint Presentation</vt:lpstr>
      <vt:lpstr>Daily food cost controls </vt:lpstr>
      <vt:lpstr>PowerPoint Presentation</vt:lpstr>
      <vt:lpstr>PowerPoint Presentation</vt:lpstr>
      <vt:lpstr>PowerPoint Presentation</vt:lpstr>
      <vt:lpstr>PowerPoint Presentation</vt:lpstr>
      <vt:lpstr>Net daily food cost</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Monthly Food Cost</dc:title>
  <dc:creator>rezki alhamdi</dc:creator>
  <cp:lastModifiedBy>rezki alhamdi</cp:lastModifiedBy>
  <cp:revision>174</cp:revision>
  <dcterms:created xsi:type="dcterms:W3CDTF">2017-11-22T14:20:59Z</dcterms:created>
  <dcterms:modified xsi:type="dcterms:W3CDTF">2018-11-27T06:53:01Z</dcterms:modified>
</cp:coreProperties>
</file>