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Lst>
  <p:sldSz cx="9144000" cy="6858000" type="screen4x3"/>
  <p:notesSz cx="6858000" cy="9144000"/>
  <p:defaultTex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72" d="100"/>
          <a:sy n="72" d="100"/>
        </p:scale>
        <p:origin x="-1098" y="-10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id-ID"/>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id-ID"/>
          </a:p>
        </p:txBody>
      </p:sp>
      <p:sp>
        <p:nvSpPr>
          <p:cNvPr id="4" name="Date Placeholder 3"/>
          <p:cNvSpPr>
            <a:spLocks noGrp="1"/>
          </p:cNvSpPr>
          <p:nvPr>
            <p:ph type="dt" sz="half" idx="10"/>
          </p:nvPr>
        </p:nvSpPr>
        <p:spPr/>
        <p:txBody>
          <a:bodyPr/>
          <a:lstStyle/>
          <a:p>
            <a:fld id="{23CB8BCC-EE31-4393-AC6A-CB911C5DC388}" type="datetimeFigureOut">
              <a:rPr lang="id-ID" smtClean="0"/>
              <a:t>27/10/2019</a:t>
            </a:fld>
            <a:endParaRPr lang="id-ID"/>
          </a:p>
        </p:txBody>
      </p:sp>
      <p:sp>
        <p:nvSpPr>
          <p:cNvPr id="5" name="Footer Placeholder 4"/>
          <p:cNvSpPr>
            <a:spLocks noGrp="1"/>
          </p:cNvSpPr>
          <p:nvPr>
            <p:ph type="ftr" sz="quarter" idx="11"/>
          </p:nvPr>
        </p:nvSpPr>
        <p:spPr/>
        <p:txBody>
          <a:bodyPr/>
          <a:lstStyle/>
          <a:p>
            <a:endParaRPr lang="id-ID"/>
          </a:p>
        </p:txBody>
      </p:sp>
      <p:sp>
        <p:nvSpPr>
          <p:cNvPr id="6" name="Slide Number Placeholder 5"/>
          <p:cNvSpPr>
            <a:spLocks noGrp="1"/>
          </p:cNvSpPr>
          <p:nvPr>
            <p:ph type="sldNum" sz="quarter" idx="12"/>
          </p:nvPr>
        </p:nvSpPr>
        <p:spPr/>
        <p:txBody>
          <a:bodyPr/>
          <a:lstStyle/>
          <a:p>
            <a:fld id="{A2118F3C-2031-480C-8D7D-B81792C5C920}" type="slidenum">
              <a:rPr lang="id-ID" smtClean="0"/>
              <a:t>‹#›</a:t>
            </a:fld>
            <a:endParaRPr lang="id-ID"/>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id-ID"/>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4" name="Date Placeholder 3"/>
          <p:cNvSpPr>
            <a:spLocks noGrp="1"/>
          </p:cNvSpPr>
          <p:nvPr>
            <p:ph type="dt" sz="half" idx="10"/>
          </p:nvPr>
        </p:nvSpPr>
        <p:spPr/>
        <p:txBody>
          <a:bodyPr/>
          <a:lstStyle/>
          <a:p>
            <a:fld id="{23CB8BCC-EE31-4393-AC6A-CB911C5DC388}" type="datetimeFigureOut">
              <a:rPr lang="id-ID" smtClean="0"/>
              <a:t>27/10/2019</a:t>
            </a:fld>
            <a:endParaRPr lang="id-ID"/>
          </a:p>
        </p:txBody>
      </p:sp>
      <p:sp>
        <p:nvSpPr>
          <p:cNvPr id="5" name="Footer Placeholder 4"/>
          <p:cNvSpPr>
            <a:spLocks noGrp="1"/>
          </p:cNvSpPr>
          <p:nvPr>
            <p:ph type="ftr" sz="quarter" idx="11"/>
          </p:nvPr>
        </p:nvSpPr>
        <p:spPr/>
        <p:txBody>
          <a:bodyPr/>
          <a:lstStyle/>
          <a:p>
            <a:endParaRPr lang="id-ID"/>
          </a:p>
        </p:txBody>
      </p:sp>
      <p:sp>
        <p:nvSpPr>
          <p:cNvPr id="6" name="Slide Number Placeholder 5"/>
          <p:cNvSpPr>
            <a:spLocks noGrp="1"/>
          </p:cNvSpPr>
          <p:nvPr>
            <p:ph type="sldNum" sz="quarter" idx="12"/>
          </p:nvPr>
        </p:nvSpPr>
        <p:spPr/>
        <p:txBody>
          <a:bodyPr/>
          <a:lstStyle/>
          <a:p>
            <a:fld id="{A2118F3C-2031-480C-8D7D-B81792C5C920}" type="slidenum">
              <a:rPr lang="id-ID" smtClean="0"/>
              <a:t>‹#›</a:t>
            </a:fld>
            <a:endParaRPr lang="id-ID"/>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id-ID"/>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4" name="Date Placeholder 3"/>
          <p:cNvSpPr>
            <a:spLocks noGrp="1"/>
          </p:cNvSpPr>
          <p:nvPr>
            <p:ph type="dt" sz="half" idx="10"/>
          </p:nvPr>
        </p:nvSpPr>
        <p:spPr/>
        <p:txBody>
          <a:bodyPr/>
          <a:lstStyle/>
          <a:p>
            <a:fld id="{23CB8BCC-EE31-4393-AC6A-CB911C5DC388}" type="datetimeFigureOut">
              <a:rPr lang="id-ID" smtClean="0"/>
              <a:t>27/10/2019</a:t>
            </a:fld>
            <a:endParaRPr lang="id-ID"/>
          </a:p>
        </p:txBody>
      </p:sp>
      <p:sp>
        <p:nvSpPr>
          <p:cNvPr id="5" name="Footer Placeholder 4"/>
          <p:cNvSpPr>
            <a:spLocks noGrp="1"/>
          </p:cNvSpPr>
          <p:nvPr>
            <p:ph type="ftr" sz="quarter" idx="11"/>
          </p:nvPr>
        </p:nvSpPr>
        <p:spPr/>
        <p:txBody>
          <a:bodyPr/>
          <a:lstStyle/>
          <a:p>
            <a:endParaRPr lang="id-ID"/>
          </a:p>
        </p:txBody>
      </p:sp>
      <p:sp>
        <p:nvSpPr>
          <p:cNvPr id="6" name="Slide Number Placeholder 5"/>
          <p:cNvSpPr>
            <a:spLocks noGrp="1"/>
          </p:cNvSpPr>
          <p:nvPr>
            <p:ph type="sldNum" sz="quarter" idx="12"/>
          </p:nvPr>
        </p:nvSpPr>
        <p:spPr/>
        <p:txBody>
          <a:bodyPr/>
          <a:lstStyle/>
          <a:p>
            <a:fld id="{A2118F3C-2031-480C-8D7D-B81792C5C920}" type="slidenum">
              <a:rPr lang="id-ID" smtClean="0"/>
              <a:t>‹#›</a:t>
            </a:fld>
            <a:endParaRPr lang="id-ID"/>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id-ID"/>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4" name="Date Placeholder 3"/>
          <p:cNvSpPr>
            <a:spLocks noGrp="1"/>
          </p:cNvSpPr>
          <p:nvPr>
            <p:ph type="dt" sz="half" idx="10"/>
          </p:nvPr>
        </p:nvSpPr>
        <p:spPr/>
        <p:txBody>
          <a:bodyPr/>
          <a:lstStyle/>
          <a:p>
            <a:fld id="{23CB8BCC-EE31-4393-AC6A-CB911C5DC388}" type="datetimeFigureOut">
              <a:rPr lang="id-ID" smtClean="0"/>
              <a:t>27/10/2019</a:t>
            </a:fld>
            <a:endParaRPr lang="id-ID"/>
          </a:p>
        </p:txBody>
      </p:sp>
      <p:sp>
        <p:nvSpPr>
          <p:cNvPr id="5" name="Footer Placeholder 4"/>
          <p:cNvSpPr>
            <a:spLocks noGrp="1"/>
          </p:cNvSpPr>
          <p:nvPr>
            <p:ph type="ftr" sz="quarter" idx="11"/>
          </p:nvPr>
        </p:nvSpPr>
        <p:spPr/>
        <p:txBody>
          <a:bodyPr/>
          <a:lstStyle/>
          <a:p>
            <a:endParaRPr lang="id-ID"/>
          </a:p>
        </p:txBody>
      </p:sp>
      <p:sp>
        <p:nvSpPr>
          <p:cNvPr id="6" name="Slide Number Placeholder 5"/>
          <p:cNvSpPr>
            <a:spLocks noGrp="1"/>
          </p:cNvSpPr>
          <p:nvPr>
            <p:ph type="sldNum" sz="quarter" idx="12"/>
          </p:nvPr>
        </p:nvSpPr>
        <p:spPr/>
        <p:txBody>
          <a:bodyPr/>
          <a:lstStyle/>
          <a:p>
            <a:fld id="{A2118F3C-2031-480C-8D7D-B81792C5C920}" type="slidenum">
              <a:rPr lang="id-ID" smtClean="0"/>
              <a:t>‹#›</a:t>
            </a:fld>
            <a:endParaRPr lang="id-ID"/>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id-ID"/>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3CB8BCC-EE31-4393-AC6A-CB911C5DC388}" type="datetimeFigureOut">
              <a:rPr lang="id-ID" smtClean="0"/>
              <a:t>27/10/2019</a:t>
            </a:fld>
            <a:endParaRPr lang="id-ID"/>
          </a:p>
        </p:txBody>
      </p:sp>
      <p:sp>
        <p:nvSpPr>
          <p:cNvPr id="5" name="Footer Placeholder 4"/>
          <p:cNvSpPr>
            <a:spLocks noGrp="1"/>
          </p:cNvSpPr>
          <p:nvPr>
            <p:ph type="ftr" sz="quarter" idx="11"/>
          </p:nvPr>
        </p:nvSpPr>
        <p:spPr/>
        <p:txBody>
          <a:bodyPr/>
          <a:lstStyle/>
          <a:p>
            <a:endParaRPr lang="id-ID"/>
          </a:p>
        </p:txBody>
      </p:sp>
      <p:sp>
        <p:nvSpPr>
          <p:cNvPr id="6" name="Slide Number Placeholder 5"/>
          <p:cNvSpPr>
            <a:spLocks noGrp="1"/>
          </p:cNvSpPr>
          <p:nvPr>
            <p:ph type="sldNum" sz="quarter" idx="12"/>
          </p:nvPr>
        </p:nvSpPr>
        <p:spPr/>
        <p:txBody>
          <a:bodyPr/>
          <a:lstStyle/>
          <a:p>
            <a:fld id="{A2118F3C-2031-480C-8D7D-B81792C5C920}" type="slidenum">
              <a:rPr lang="id-ID" smtClean="0"/>
              <a:t>‹#›</a:t>
            </a:fld>
            <a:endParaRPr lang="id-ID"/>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id-ID"/>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5" name="Date Placeholder 4"/>
          <p:cNvSpPr>
            <a:spLocks noGrp="1"/>
          </p:cNvSpPr>
          <p:nvPr>
            <p:ph type="dt" sz="half" idx="10"/>
          </p:nvPr>
        </p:nvSpPr>
        <p:spPr/>
        <p:txBody>
          <a:bodyPr/>
          <a:lstStyle/>
          <a:p>
            <a:fld id="{23CB8BCC-EE31-4393-AC6A-CB911C5DC388}" type="datetimeFigureOut">
              <a:rPr lang="id-ID" smtClean="0"/>
              <a:t>27/10/2019</a:t>
            </a:fld>
            <a:endParaRPr lang="id-ID"/>
          </a:p>
        </p:txBody>
      </p:sp>
      <p:sp>
        <p:nvSpPr>
          <p:cNvPr id="6" name="Footer Placeholder 5"/>
          <p:cNvSpPr>
            <a:spLocks noGrp="1"/>
          </p:cNvSpPr>
          <p:nvPr>
            <p:ph type="ftr" sz="quarter" idx="11"/>
          </p:nvPr>
        </p:nvSpPr>
        <p:spPr/>
        <p:txBody>
          <a:bodyPr/>
          <a:lstStyle/>
          <a:p>
            <a:endParaRPr lang="id-ID"/>
          </a:p>
        </p:txBody>
      </p:sp>
      <p:sp>
        <p:nvSpPr>
          <p:cNvPr id="7" name="Slide Number Placeholder 6"/>
          <p:cNvSpPr>
            <a:spLocks noGrp="1"/>
          </p:cNvSpPr>
          <p:nvPr>
            <p:ph type="sldNum" sz="quarter" idx="12"/>
          </p:nvPr>
        </p:nvSpPr>
        <p:spPr/>
        <p:txBody>
          <a:bodyPr/>
          <a:lstStyle/>
          <a:p>
            <a:fld id="{A2118F3C-2031-480C-8D7D-B81792C5C920}" type="slidenum">
              <a:rPr lang="id-ID" smtClean="0"/>
              <a:t>‹#›</a:t>
            </a:fld>
            <a:endParaRPr lang="id-ID"/>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id-ID"/>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7" name="Date Placeholder 6"/>
          <p:cNvSpPr>
            <a:spLocks noGrp="1"/>
          </p:cNvSpPr>
          <p:nvPr>
            <p:ph type="dt" sz="half" idx="10"/>
          </p:nvPr>
        </p:nvSpPr>
        <p:spPr/>
        <p:txBody>
          <a:bodyPr/>
          <a:lstStyle/>
          <a:p>
            <a:fld id="{23CB8BCC-EE31-4393-AC6A-CB911C5DC388}" type="datetimeFigureOut">
              <a:rPr lang="id-ID" smtClean="0"/>
              <a:t>27/10/2019</a:t>
            </a:fld>
            <a:endParaRPr lang="id-ID"/>
          </a:p>
        </p:txBody>
      </p:sp>
      <p:sp>
        <p:nvSpPr>
          <p:cNvPr id="8" name="Footer Placeholder 7"/>
          <p:cNvSpPr>
            <a:spLocks noGrp="1"/>
          </p:cNvSpPr>
          <p:nvPr>
            <p:ph type="ftr" sz="quarter" idx="11"/>
          </p:nvPr>
        </p:nvSpPr>
        <p:spPr/>
        <p:txBody>
          <a:bodyPr/>
          <a:lstStyle/>
          <a:p>
            <a:endParaRPr lang="id-ID"/>
          </a:p>
        </p:txBody>
      </p:sp>
      <p:sp>
        <p:nvSpPr>
          <p:cNvPr id="9" name="Slide Number Placeholder 8"/>
          <p:cNvSpPr>
            <a:spLocks noGrp="1"/>
          </p:cNvSpPr>
          <p:nvPr>
            <p:ph type="sldNum" sz="quarter" idx="12"/>
          </p:nvPr>
        </p:nvSpPr>
        <p:spPr/>
        <p:txBody>
          <a:bodyPr/>
          <a:lstStyle/>
          <a:p>
            <a:fld id="{A2118F3C-2031-480C-8D7D-B81792C5C920}" type="slidenum">
              <a:rPr lang="id-ID" smtClean="0"/>
              <a:t>‹#›</a:t>
            </a:fld>
            <a:endParaRPr lang="id-ID"/>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id-ID"/>
          </a:p>
        </p:txBody>
      </p:sp>
      <p:sp>
        <p:nvSpPr>
          <p:cNvPr id="3" name="Date Placeholder 2"/>
          <p:cNvSpPr>
            <a:spLocks noGrp="1"/>
          </p:cNvSpPr>
          <p:nvPr>
            <p:ph type="dt" sz="half" idx="10"/>
          </p:nvPr>
        </p:nvSpPr>
        <p:spPr/>
        <p:txBody>
          <a:bodyPr/>
          <a:lstStyle/>
          <a:p>
            <a:fld id="{23CB8BCC-EE31-4393-AC6A-CB911C5DC388}" type="datetimeFigureOut">
              <a:rPr lang="id-ID" smtClean="0"/>
              <a:t>27/10/2019</a:t>
            </a:fld>
            <a:endParaRPr lang="id-ID"/>
          </a:p>
        </p:txBody>
      </p:sp>
      <p:sp>
        <p:nvSpPr>
          <p:cNvPr id="4" name="Footer Placeholder 3"/>
          <p:cNvSpPr>
            <a:spLocks noGrp="1"/>
          </p:cNvSpPr>
          <p:nvPr>
            <p:ph type="ftr" sz="quarter" idx="11"/>
          </p:nvPr>
        </p:nvSpPr>
        <p:spPr/>
        <p:txBody>
          <a:bodyPr/>
          <a:lstStyle/>
          <a:p>
            <a:endParaRPr lang="id-ID"/>
          </a:p>
        </p:txBody>
      </p:sp>
      <p:sp>
        <p:nvSpPr>
          <p:cNvPr id="5" name="Slide Number Placeholder 4"/>
          <p:cNvSpPr>
            <a:spLocks noGrp="1"/>
          </p:cNvSpPr>
          <p:nvPr>
            <p:ph type="sldNum" sz="quarter" idx="12"/>
          </p:nvPr>
        </p:nvSpPr>
        <p:spPr/>
        <p:txBody>
          <a:bodyPr/>
          <a:lstStyle/>
          <a:p>
            <a:fld id="{A2118F3C-2031-480C-8D7D-B81792C5C920}" type="slidenum">
              <a:rPr lang="id-ID" smtClean="0"/>
              <a:t>‹#›</a:t>
            </a:fld>
            <a:endParaRPr lang="id-ID"/>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3CB8BCC-EE31-4393-AC6A-CB911C5DC388}" type="datetimeFigureOut">
              <a:rPr lang="id-ID" smtClean="0"/>
              <a:t>27/10/2019</a:t>
            </a:fld>
            <a:endParaRPr lang="id-ID"/>
          </a:p>
        </p:txBody>
      </p:sp>
      <p:sp>
        <p:nvSpPr>
          <p:cNvPr id="3" name="Footer Placeholder 2"/>
          <p:cNvSpPr>
            <a:spLocks noGrp="1"/>
          </p:cNvSpPr>
          <p:nvPr>
            <p:ph type="ftr" sz="quarter" idx="11"/>
          </p:nvPr>
        </p:nvSpPr>
        <p:spPr/>
        <p:txBody>
          <a:bodyPr/>
          <a:lstStyle/>
          <a:p>
            <a:endParaRPr lang="id-ID"/>
          </a:p>
        </p:txBody>
      </p:sp>
      <p:sp>
        <p:nvSpPr>
          <p:cNvPr id="4" name="Slide Number Placeholder 3"/>
          <p:cNvSpPr>
            <a:spLocks noGrp="1"/>
          </p:cNvSpPr>
          <p:nvPr>
            <p:ph type="sldNum" sz="quarter" idx="12"/>
          </p:nvPr>
        </p:nvSpPr>
        <p:spPr/>
        <p:txBody>
          <a:bodyPr/>
          <a:lstStyle/>
          <a:p>
            <a:fld id="{A2118F3C-2031-480C-8D7D-B81792C5C920}" type="slidenum">
              <a:rPr lang="id-ID" smtClean="0"/>
              <a:t>‹#›</a:t>
            </a:fld>
            <a:endParaRPr lang="id-ID"/>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id-ID"/>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3CB8BCC-EE31-4393-AC6A-CB911C5DC388}" type="datetimeFigureOut">
              <a:rPr lang="id-ID" smtClean="0"/>
              <a:t>27/10/2019</a:t>
            </a:fld>
            <a:endParaRPr lang="id-ID"/>
          </a:p>
        </p:txBody>
      </p:sp>
      <p:sp>
        <p:nvSpPr>
          <p:cNvPr id="6" name="Footer Placeholder 5"/>
          <p:cNvSpPr>
            <a:spLocks noGrp="1"/>
          </p:cNvSpPr>
          <p:nvPr>
            <p:ph type="ftr" sz="quarter" idx="11"/>
          </p:nvPr>
        </p:nvSpPr>
        <p:spPr/>
        <p:txBody>
          <a:bodyPr/>
          <a:lstStyle/>
          <a:p>
            <a:endParaRPr lang="id-ID"/>
          </a:p>
        </p:txBody>
      </p:sp>
      <p:sp>
        <p:nvSpPr>
          <p:cNvPr id="7" name="Slide Number Placeholder 6"/>
          <p:cNvSpPr>
            <a:spLocks noGrp="1"/>
          </p:cNvSpPr>
          <p:nvPr>
            <p:ph type="sldNum" sz="quarter" idx="12"/>
          </p:nvPr>
        </p:nvSpPr>
        <p:spPr/>
        <p:txBody>
          <a:bodyPr/>
          <a:lstStyle/>
          <a:p>
            <a:fld id="{A2118F3C-2031-480C-8D7D-B81792C5C920}" type="slidenum">
              <a:rPr lang="id-ID" smtClean="0"/>
              <a:t>‹#›</a:t>
            </a:fld>
            <a:endParaRPr lang="id-ID"/>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id-ID"/>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d-ID"/>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3CB8BCC-EE31-4393-AC6A-CB911C5DC388}" type="datetimeFigureOut">
              <a:rPr lang="id-ID" smtClean="0"/>
              <a:t>27/10/2019</a:t>
            </a:fld>
            <a:endParaRPr lang="id-ID"/>
          </a:p>
        </p:txBody>
      </p:sp>
      <p:sp>
        <p:nvSpPr>
          <p:cNvPr id="6" name="Footer Placeholder 5"/>
          <p:cNvSpPr>
            <a:spLocks noGrp="1"/>
          </p:cNvSpPr>
          <p:nvPr>
            <p:ph type="ftr" sz="quarter" idx="11"/>
          </p:nvPr>
        </p:nvSpPr>
        <p:spPr/>
        <p:txBody>
          <a:bodyPr/>
          <a:lstStyle/>
          <a:p>
            <a:endParaRPr lang="id-ID"/>
          </a:p>
        </p:txBody>
      </p:sp>
      <p:sp>
        <p:nvSpPr>
          <p:cNvPr id="7" name="Slide Number Placeholder 6"/>
          <p:cNvSpPr>
            <a:spLocks noGrp="1"/>
          </p:cNvSpPr>
          <p:nvPr>
            <p:ph type="sldNum" sz="quarter" idx="12"/>
          </p:nvPr>
        </p:nvSpPr>
        <p:spPr/>
        <p:txBody>
          <a:bodyPr/>
          <a:lstStyle/>
          <a:p>
            <a:fld id="{A2118F3C-2031-480C-8D7D-B81792C5C920}" type="slidenum">
              <a:rPr lang="id-ID" smtClean="0"/>
              <a:t>‹#›</a:t>
            </a:fld>
            <a:endParaRPr lang="id-ID"/>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id-ID"/>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3CB8BCC-EE31-4393-AC6A-CB911C5DC388}" type="datetimeFigureOut">
              <a:rPr lang="id-ID" smtClean="0"/>
              <a:t>27/10/2019</a:t>
            </a:fld>
            <a:endParaRPr lang="id-ID"/>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id-ID"/>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2118F3C-2031-480C-8D7D-B81792C5C920}" type="slidenum">
              <a:rPr lang="id-ID" smtClean="0"/>
              <a:t>‹#›</a:t>
            </a:fld>
            <a:endParaRPr lang="id-ID"/>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id-ID" dirty="0" smtClean="0"/>
              <a:t>BAB 6</a:t>
            </a:r>
            <a:br>
              <a:rPr lang="id-ID" dirty="0" smtClean="0"/>
            </a:br>
            <a:r>
              <a:rPr lang="id-ID" dirty="0" smtClean="0"/>
              <a:t>INVENTORI</a:t>
            </a:r>
            <a:endParaRPr lang="id-ID" dirty="0"/>
          </a:p>
        </p:txBody>
      </p:sp>
      <p:sp>
        <p:nvSpPr>
          <p:cNvPr id="3" name="Subtitle 2"/>
          <p:cNvSpPr>
            <a:spLocks noGrp="1"/>
          </p:cNvSpPr>
          <p:nvPr>
            <p:ph type="subTitle" idx="1"/>
          </p:nvPr>
        </p:nvSpPr>
        <p:spPr/>
        <p:txBody>
          <a:bodyPr/>
          <a:lstStyle/>
          <a:p>
            <a:endParaRPr lang="id-ID"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id-ID"/>
          </a:p>
        </p:txBody>
      </p:sp>
      <p:sp>
        <p:nvSpPr>
          <p:cNvPr id="3" name="Content Placeholder 2"/>
          <p:cNvSpPr>
            <a:spLocks noGrp="1"/>
          </p:cNvSpPr>
          <p:nvPr>
            <p:ph idx="1"/>
          </p:nvPr>
        </p:nvSpPr>
        <p:spPr/>
        <p:txBody>
          <a:bodyPr/>
          <a:lstStyle/>
          <a:p>
            <a:pPr algn="just"/>
            <a:r>
              <a:rPr lang="id-ID" dirty="0"/>
              <a:t>Nilai dari barang yang masuk ke gudang dan keluar dari gudang akan segera diketahui walaupun tanpa melihat kenyataan phisik dari barang yang </a:t>
            </a:r>
            <a:r>
              <a:rPr lang="id-ID" dirty="0" smtClean="0"/>
              <a:t>bersangkutan</a:t>
            </a:r>
            <a:r>
              <a:rPr lang="id-ID" dirty="0"/>
              <a:t>.</a:t>
            </a:r>
            <a:endParaRPr lang="id-ID" dirty="0" smtClean="0"/>
          </a:p>
          <a:p>
            <a:pPr algn="just"/>
            <a:r>
              <a:rPr lang="id-ID" dirty="0"/>
              <a:t>k</a:t>
            </a:r>
            <a:r>
              <a:rPr lang="id-ID" dirty="0" smtClean="0"/>
              <a:t>arena </a:t>
            </a:r>
            <a:r>
              <a:rPr lang="id-ID" dirty="0"/>
              <a:t>metode ini menitikberatkan pada pencatatan transaksi saja tanpa mempedulikan jumlah pisik barangnya.</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d-ID" b="1" dirty="0"/>
              <a:t> Metode Khusus</a:t>
            </a:r>
            <a:endParaRPr lang="id-ID" dirty="0"/>
          </a:p>
        </p:txBody>
      </p:sp>
      <p:sp>
        <p:nvSpPr>
          <p:cNvPr id="3" name="Content Placeholder 2"/>
          <p:cNvSpPr>
            <a:spLocks noGrp="1"/>
          </p:cNvSpPr>
          <p:nvPr>
            <p:ph idx="1"/>
          </p:nvPr>
        </p:nvSpPr>
        <p:spPr/>
        <p:txBody>
          <a:bodyPr>
            <a:normAutofit fontScale="70000" lnSpcReduction="20000"/>
          </a:bodyPr>
          <a:lstStyle/>
          <a:p>
            <a:pPr algn="just"/>
            <a:r>
              <a:rPr lang="id-ID" dirty="0"/>
              <a:t>Metode ini perlu dilakukan sebagai </a:t>
            </a:r>
            <a:r>
              <a:rPr lang="id-ID" i="1" dirty="0"/>
              <a:t>“spot check” </a:t>
            </a:r>
            <a:r>
              <a:rPr lang="id-ID" dirty="0"/>
              <a:t>yaitu cara pengecekan ditempat/gudang secara mendadak. </a:t>
            </a:r>
            <a:endParaRPr lang="id-ID" dirty="0" smtClean="0"/>
          </a:p>
          <a:p>
            <a:pPr algn="just"/>
            <a:r>
              <a:rPr lang="id-ID" dirty="0" smtClean="0"/>
              <a:t>Cara </a:t>
            </a:r>
            <a:r>
              <a:rPr lang="id-ID" dirty="0"/>
              <a:t>inventori seperti ini dilakukan dengan tindakan spontanitas, yaitu mencocokan catatan atau transaksi pada masing-masing kartu barang saldo akhir dibagian </a:t>
            </a:r>
            <a:r>
              <a:rPr lang="id-ID" i="1" dirty="0"/>
              <a:t>pengendalian biaya (cardex</a:t>
            </a:r>
            <a:r>
              <a:rPr lang="id-ID" i="1" dirty="0" smtClean="0"/>
              <a:t>).</a:t>
            </a:r>
            <a:r>
              <a:rPr lang="id-ID" i="1" dirty="0"/>
              <a:t> </a:t>
            </a:r>
            <a:endParaRPr lang="id-ID" i="1" dirty="0" smtClean="0"/>
          </a:p>
          <a:p>
            <a:pPr algn="just"/>
            <a:r>
              <a:rPr lang="id-ID" i="1" dirty="0" smtClean="0"/>
              <a:t>D</a:t>
            </a:r>
            <a:r>
              <a:rPr lang="id-ID" dirty="0" smtClean="0"/>
              <a:t>engan </a:t>
            </a:r>
            <a:r>
              <a:rPr lang="id-ID" dirty="0"/>
              <a:t>saldo akhir di kartu barang yang ada dibagian gudang </a:t>
            </a:r>
            <a:r>
              <a:rPr lang="id-ID" i="1" dirty="0"/>
              <a:t>(bincard) </a:t>
            </a:r>
            <a:r>
              <a:rPr lang="id-ID" dirty="0"/>
              <a:t>kemudian baru dihitung jumlah atau kenyataan </a:t>
            </a:r>
            <a:r>
              <a:rPr lang="id-ID" i="1" dirty="0"/>
              <a:t>(phisik) </a:t>
            </a:r>
            <a:r>
              <a:rPr lang="id-ID" dirty="0"/>
              <a:t>barangnya. Inventori semacam ini perlu juga </a:t>
            </a:r>
            <a:r>
              <a:rPr lang="id-ID" dirty="0" smtClean="0"/>
              <a:t>dilakukan </a:t>
            </a:r>
            <a:r>
              <a:rPr lang="id-ID" dirty="0"/>
              <a:t>secara </a:t>
            </a:r>
            <a:r>
              <a:rPr lang="id-ID" dirty="0" smtClean="0"/>
              <a:t>periodik.</a:t>
            </a:r>
          </a:p>
          <a:p>
            <a:pPr algn="just"/>
            <a:r>
              <a:rPr lang="id-ID" dirty="0"/>
              <a:t>disamping untuk mengetahui kebenaran pencatatan oleh staf bagian gudang dan pencatatan oleh staf bagian pengendalian biaya, juga untuk mengecek kebenaran saldo barang persediaan </a:t>
            </a:r>
            <a:r>
              <a:rPr lang="id-ID" i="1" dirty="0"/>
              <a:t>(per-stock) </a:t>
            </a:r>
            <a:r>
              <a:rPr lang="id-ID" dirty="0"/>
              <a:t>yang seharusnya, dari masing-masing item</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id-ID"/>
          </a:p>
        </p:txBody>
      </p:sp>
      <p:sp>
        <p:nvSpPr>
          <p:cNvPr id="3" name="Content Placeholder 2"/>
          <p:cNvSpPr>
            <a:spLocks noGrp="1"/>
          </p:cNvSpPr>
          <p:nvPr>
            <p:ph idx="1"/>
          </p:nvPr>
        </p:nvSpPr>
        <p:spPr/>
        <p:txBody>
          <a:bodyPr>
            <a:normAutofit fontScale="77500" lnSpcReduction="20000"/>
          </a:bodyPr>
          <a:lstStyle/>
          <a:p>
            <a:pPr algn="just"/>
            <a:r>
              <a:rPr lang="id-ID" dirty="0"/>
              <a:t>Dibawah ini contoh cara inventori dengan menggunakan metode </a:t>
            </a:r>
            <a:r>
              <a:rPr lang="id-ID" i="1" dirty="0"/>
              <a:t>perpetual </a:t>
            </a:r>
            <a:r>
              <a:rPr lang="id-ID" dirty="0"/>
              <a:t>dan metode </a:t>
            </a:r>
            <a:r>
              <a:rPr lang="id-ID" i="1" dirty="0"/>
              <a:t>phisycal</a:t>
            </a:r>
            <a:r>
              <a:rPr lang="id-ID" i="1" dirty="0" smtClean="0"/>
              <a:t>:</a:t>
            </a:r>
          </a:p>
          <a:p>
            <a:pPr algn="just"/>
            <a:r>
              <a:rPr lang="id-ID" dirty="0" smtClean="0"/>
              <a:t>Diketahui </a:t>
            </a:r>
            <a:r>
              <a:rPr lang="id-ID" dirty="0"/>
              <a:t>saldo akhir bulan, dari salah satu jenis barang persediaan, misalkan Beras Bali No. 1, pada kartu barang </a:t>
            </a:r>
            <a:r>
              <a:rPr lang="id-ID" i="1" dirty="0"/>
              <a:t>(cardex)</a:t>
            </a:r>
            <a:r>
              <a:rPr lang="id-ID" dirty="0"/>
              <a:t> dibagian pengendalian biaya menunjukkan saldo/sisa sebanyak 120 kg, dan saldo akhir yang tercatat pada kartu barang dibagian gudang </a:t>
            </a:r>
            <a:r>
              <a:rPr lang="id-ID" i="1" dirty="0"/>
              <a:t>(bincard) </a:t>
            </a:r>
            <a:r>
              <a:rPr lang="id-ID" dirty="0"/>
              <a:t>menunjukkan pula saldo/sisa sebanyak 120 </a:t>
            </a:r>
            <a:r>
              <a:rPr lang="id-ID" dirty="0" smtClean="0"/>
              <a:t>kg. </a:t>
            </a:r>
          </a:p>
          <a:p>
            <a:pPr algn="just"/>
            <a:r>
              <a:rPr lang="id-ID" dirty="0" smtClean="0"/>
              <a:t>Dan </a:t>
            </a:r>
            <a:r>
              <a:rPr lang="id-ID" dirty="0"/>
              <a:t>setelah dipastikan bahwa saldo akhir pada </a:t>
            </a:r>
            <a:r>
              <a:rPr lang="id-ID" i="1" dirty="0"/>
              <a:t>cardex </a:t>
            </a:r>
            <a:r>
              <a:rPr lang="id-ID" dirty="0"/>
              <a:t>dengan saldo akhir pada </a:t>
            </a:r>
            <a:r>
              <a:rPr lang="id-ID" i="1" dirty="0"/>
              <a:t>bincard</a:t>
            </a:r>
            <a:r>
              <a:rPr lang="id-ID" dirty="0"/>
              <a:t> menunjukkan angka sama, barulah kemudian dilanjutkan dengan menghitung kenyataan phisik atau jumlah nyata dari beras </a:t>
            </a:r>
            <a:r>
              <a:rPr lang="id-ID" dirty="0" smtClean="0"/>
              <a:t>bali </a:t>
            </a:r>
            <a:r>
              <a:rPr lang="id-ID" dirty="0"/>
              <a:t>tersebut.</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id-ID"/>
          </a:p>
        </p:txBody>
      </p:sp>
      <p:sp>
        <p:nvSpPr>
          <p:cNvPr id="3" name="Content Placeholder 2"/>
          <p:cNvSpPr>
            <a:spLocks noGrp="1"/>
          </p:cNvSpPr>
          <p:nvPr>
            <p:ph idx="1"/>
          </p:nvPr>
        </p:nvSpPr>
        <p:spPr/>
        <p:txBody>
          <a:bodyPr>
            <a:normAutofit fontScale="70000" lnSpcReduction="20000"/>
          </a:bodyPr>
          <a:lstStyle/>
          <a:p>
            <a:pPr algn="just"/>
            <a:r>
              <a:rPr lang="id-ID" dirty="0"/>
              <a:t> Apabila kenyataan saldo/sisa phisik barangnya adalah sebanyak 120kg,ini berarti transaksi keluar masuknya beras yang dilakukan oleh bagian pengendalian biaya dan bagian </a:t>
            </a:r>
            <a:r>
              <a:rPr lang="id-ID" dirty="0" smtClean="0"/>
              <a:t>gudang.S</a:t>
            </a:r>
          </a:p>
          <a:p>
            <a:pPr algn="just"/>
            <a:r>
              <a:rPr lang="id-ID" dirty="0" smtClean="0"/>
              <a:t>elama </a:t>
            </a:r>
            <a:r>
              <a:rPr lang="id-ID" dirty="0"/>
              <a:t>satu bulan </a:t>
            </a:r>
            <a:r>
              <a:rPr lang="id-ID" b="1" dirty="0"/>
              <a:t>adalah benar</a:t>
            </a:r>
            <a:r>
              <a:rPr lang="id-ID" dirty="0"/>
              <a:t>. Akan tetapi sisa phisik/kenyataan barangnya tidak sesuai dengan catatan pada </a:t>
            </a:r>
            <a:r>
              <a:rPr lang="id-ID" i="1" dirty="0"/>
              <a:t>cardex </a:t>
            </a:r>
            <a:r>
              <a:rPr lang="id-ID" dirty="0"/>
              <a:t>maupun </a:t>
            </a:r>
            <a:r>
              <a:rPr lang="id-ID" i="1" dirty="0"/>
              <a:t>bincard</a:t>
            </a:r>
            <a:r>
              <a:rPr lang="id-ID" dirty="0"/>
              <a:t> (misalnya kenyataan sisa barangnya hanya sebanyak 100kg</a:t>
            </a:r>
            <a:r>
              <a:rPr lang="id-ID" dirty="0" smtClean="0"/>
              <a:t>),</a:t>
            </a:r>
          </a:p>
          <a:p>
            <a:pPr algn="just"/>
            <a:r>
              <a:rPr lang="id-ID" dirty="0"/>
              <a:t>dan setelah dilakukan pengecekan terhadap catatan atau transaksi requisition sejak awal bulan sampai dengan akhir bulan, ternyata pada kedua barang tetap menunjukkan saldo/sisa sebanyak 100 kg, maka itu berarti bahwa transaksi keluar masuknya beras yang dilakukan petugas gudang </a:t>
            </a:r>
            <a:r>
              <a:rPr lang="id-ID" b="1" dirty="0"/>
              <a:t>adalah salah</a:t>
            </a:r>
            <a:r>
              <a:rPr lang="id-ID" dirty="0"/>
              <a:t>, artinya gudang telah kehilangan </a:t>
            </a:r>
            <a:r>
              <a:rPr lang="id-ID" b="1" i="1" dirty="0"/>
              <a:t>(shortage) </a:t>
            </a:r>
            <a:r>
              <a:rPr lang="id-ID" dirty="0"/>
              <a:t>beras, sebanyak </a:t>
            </a:r>
            <a:r>
              <a:rPr lang="id-ID" b="1" dirty="0"/>
              <a:t>20kg</a:t>
            </a:r>
            <a:endParaRPr lang="id-ID"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id-ID"/>
          </a:p>
        </p:txBody>
      </p:sp>
      <p:sp>
        <p:nvSpPr>
          <p:cNvPr id="3" name="Content Placeholder 2"/>
          <p:cNvSpPr>
            <a:spLocks noGrp="1"/>
          </p:cNvSpPr>
          <p:nvPr>
            <p:ph idx="1"/>
          </p:nvPr>
        </p:nvSpPr>
        <p:spPr/>
        <p:txBody>
          <a:bodyPr>
            <a:normAutofit fontScale="77500" lnSpcReduction="20000"/>
          </a:bodyPr>
          <a:lstStyle/>
          <a:p>
            <a:pPr algn="just"/>
            <a:r>
              <a:rPr lang="id-ID" dirty="0"/>
              <a:t>Jumlah barang yang masuk kegudang sejak awal sampaii dengan akhir bulan, merupakan jumlah pembelian barang yang disimpan digudang </a:t>
            </a:r>
            <a:r>
              <a:rPr lang="id-ID" i="1" dirty="0"/>
              <a:t>(stock items)</a:t>
            </a:r>
            <a:r>
              <a:rPr lang="id-ID" dirty="0"/>
              <a:t>. </a:t>
            </a:r>
            <a:endParaRPr lang="id-ID" dirty="0" smtClean="0"/>
          </a:p>
          <a:p>
            <a:pPr algn="just"/>
            <a:r>
              <a:rPr lang="id-ID" dirty="0" smtClean="0"/>
              <a:t>Sedangkan </a:t>
            </a:r>
            <a:r>
              <a:rPr lang="id-ID" dirty="0"/>
              <a:t>jumlah barang yang keluar sejak awal bulan sampai dengan akhir bulan yang bersangkutan merupakan pengeluaran atau pemakaian barang </a:t>
            </a:r>
            <a:r>
              <a:rPr lang="id-ID" i="1" dirty="0"/>
              <a:t>(goods consummed) </a:t>
            </a:r>
            <a:r>
              <a:rPr lang="id-ID" dirty="0"/>
              <a:t>yang diproses/diolah oleh bagian dapur, untuk kemudian dijual kepada pelangganatau tamu di restoran. </a:t>
            </a:r>
            <a:endParaRPr lang="id-ID" dirty="0" smtClean="0"/>
          </a:p>
          <a:p>
            <a:pPr algn="just"/>
            <a:r>
              <a:rPr lang="id-ID" dirty="0" smtClean="0"/>
              <a:t>Pengendalian </a:t>
            </a:r>
            <a:r>
              <a:rPr lang="id-ID" dirty="0"/>
              <a:t>biaya untuk dicari hasil </a:t>
            </a:r>
            <a:r>
              <a:rPr lang="id-ID" i="1" dirty="0"/>
              <a:t>food cost percentage</a:t>
            </a:r>
            <a:r>
              <a:rPr lang="id-ID" dirty="0"/>
              <a:t> nya, dengan patokan antara 30 sampai dengan 40%.</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id-ID"/>
          </a:p>
        </p:txBody>
      </p:sp>
      <p:sp>
        <p:nvSpPr>
          <p:cNvPr id="3" name="Content Placeholder 2"/>
          <p:cNvSpPr>
            <a:spLocks noGrp="1"/>
          </p:cNvSpPr>
          <p:nvPr>
            <p:ph idx="1"/>
          </p:nvPr>
        </p:nvSpPr>
        <p:spPr/>
        <p:txBody>
          <a:bodyPr>
            <a:normAutofit fontScale="77500" lnSpcReduction="20000"/>
          </a:bodyPr>
          <a:lstStyle/>
          <a:p>
            <a:pPr algn="just"/>
            <a:r>
              <a:rPr lang="id-ID" dirty="0"/>
              <a:t>Sisa persediaan barang pada akhir bulan/periode berjalan akan merupakan saldo awal (</a:t>
            </a:r>
            <a:r>
              <a:rPr lang="id-ID" i="1" dirty="0"/>
              <a:t>opening inventory</a:t>
            </a:r>
            <a:r>
              <a:rPr lang="id-ID" dirty="0"/>
              <a:t>) pada bulan berikutnya sehingga pada saat dilakukan invetori, baik digudang maupun disetiap </a:t>
            </a:r>
            <a:r>
              <a:rPr lang="id-ID" i="1" dirty="0"/>
              <a:t>outlets</a:t>
            </a:r>
            <a:r>
              <a:rPr lang="id-ID" dirty="0"/>
              <a:t> harus dilakukan dengan secermat-cermatnya. </a:t>
            </a:r>
            <a:endParaRPr lang="id-ID" dirty="0" smtClean="0"/>
          </a:p>
          <a:p>
            <a:pPr algn="just"/>
            <a:r>
              <a:rPr lang="id-ID" dirty="0"/>
              <a:t>Jika terjadi kesalahan dalam menghitung, menimbang, dan mencatat semua transaksi keluar/masuk barang-barang persediaan tersebut, akan sangat fatal akibatnya untuk bulanyang bersangkutan maupun untuk bulan-bulan </a:t>
            </a:r>
            <a:r>
              <a:rPr lang="id-ID" dirty="0" smtClean="0"/>
              <a:t>berikutnya</a:t>
            </a:r>
            <a:r>
              <a:rPr lang="id-ID" dirty="0"/>
              <a:t>.</a:t>
            </a:r>
            <a:endParaRPr lang="id-ID" dirty="0" smtClean="0"/>
          </a:p>
          <a:p>
            <a:pPr algn="just"/>
            <a:r>
              <a:rPr lang="id-ID" dirty="0" smtClean="0"/>
              <a:t>karena </a:t>
            </a:r>
            <a:r>
              <a:rPr lang="id-ID" dirty="0"/>
              <a:t>kesalahan itu akan terus berpengaruh terhadap jumlah atau nilai dari barang persediaan di gudang secara akumulasi yang sering disebut dengan iastilah: </a:t>
            </a:r>
            <a:r>
              <a:rPr lang="id-ID" i="1" dirty="0"/>
              <a:t>total to date.</a:t>
            </a:r>
            <a:endParaRPr lang="id-ID"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d-ID" dirty="0" smtClean="0"/>
              <a:t>Contoh </a:t>
            </a:r>
            <a:r>
              <a:rPr lang="id-ID" dirty="0"/>
              <a:t>Formulir </a:t>
            </a:r>
            <a:r>
              <a:rPr lang="id-ID" i="1" dirty="0"/>
              <a:t>inventory sheet</a:t>
            </a:r>
            <a:endParaRPr lang="id-ID" dirty="0"/>
          </a:p>
        </p:txBody>
      </p:sp>
      <p:pic>
        <p:nvPicPr>
          <p:cNvPr id="1027" name="Picture 3"/>
          <p:cNvPicPr>
            <a:picLocks noGrp="1" noChangeAspect="1" noChangeArrowheads="1"/>
          </p:cNvPicPr>
          <p:nvPr>
            <p:ph idx="1"/>
          </p:nvPr>
        </p:nvPicPr>
        <p:blipFill>
          <a:blip r:embed="rId2"/>
          <a:srcRect/>
          <a:stretch>
            <a:fillRect/>
          </a:stretch>
        </p:blipFill>
        <p:spPr bwMode="auto">
          <a:xfrm>
            <a:off x="13413" y="1285860"/>
            <a:ext cx="9167467" cy="5214974"/>
          </a:xfrm>
          <a:prstGeom prst="rect">
            <a:avLst/>
          </a:prstGeom>
          <a:noFill/>
          <a:ln w="9525">
            <a:noFill/>
            <a:miter lim="800000"/>
            <a:headEnd/>
            <a:tailEnd/>
          </a:ln>
          <a:effectLst/>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d-ID" dirty="0" smtClean="0"/>
              <a:t>CARDEX</a:t>
            </a:r>
            <a:endParaRPr lang="id-ID" dirty="0"/>
          </a:p>
        </p:txBody>
      </p:sp>
      <p:pic>
        <p:nvPicPr>
          <p:cNvPr id="2050" name="Picture 2"/>
          <p:cNvPicPr>
            <a:picLocks noGrp="1" noChangeAspect="1" noChangeArrowheads="1"/>
          </p:cNvPicPr>
          <p:nvPr>
            <p:ph idx="1"/>
          </p:nvPr>
        </p:nvPicPr>
        <p:blipFill>
          <a:blip r:embed="rId2"/>
          <a:srcRect/>
          <a:stretch>
            <a:fillRect/>
          </a:stretch>
        </p:blipFill>
        <p:spPr bwMode="auto">
          <a:xfrm>
            <a:off x="173800" y="1428736"/>
            <a:ext cx="8755918" cy="5214974"/>
          </a:xfrm>
          <a:prstGeom prst="rect">
            <a:avLst/>
          </a:prstGeom>
          <a:noFill/>
          <a:ln w="9525">
            <a:noFill/>
            <a:miter lim="800000"/>
            <a:headEnd/>
            <a:tailEnd/>
          </a:ln>
          <a:effectLst/>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d-ID" dirty="0" smtClean="0"/>
              <a:t>BINCARD</a:t>
            </a:r>
            <a:endParaRPr lang="id-ID" dirty="0"/>
          </a:p>
        </p:txBody>
      </p:sp>
      <p:pic>
        <p:nvPicPr>
          <p:cNvPr id="3074" name="Picture 2"/>
          <p:cNvPicPr>
            <a:picLocks noGrp="1" noChangeAspect="1" noChangeArrowheads="1"/>
          </p:cNvPicPr>
          <p:nvPr>
            <p:ph idx="1"/>
          </p:nvPr>
        </p:nvPicPr>
        <p:blipFill>
          <a:blip r:embed="rId2"/>
          <a:srcRect/>
          <a:stretch>
            <a:fillRect/>
          </a:stretch>
        </p:blipFill>
        <p:spPr bwMode="auto">
          <a:xfrm>
            <a:off x="214282" y="1285860"/>
            <a:ext cx="8572560" cy="5357850"/>
          </a:xfrm>
          <a:prstGeom prst="rect">
            <a:avLst/>
          </a:prstGeom>
          <a:noFill/>
          <a:ln w="9525">
            <a:noFill/>
            <a:miter lim="800000"/>
            <a:headEnd/>
            <a:tailEnd/>
          </a:ln>
          <a:effectLst/>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id-ID" b="1" dirty="0"/>
              <a:t>  Kekurangan dan Kelebihan Barang (Short/over items)</a:t>
            </a:r>
            <a:endParaRPr lang="id-ID" dirty="0"/>
          </a:p>
        </p:txBody>
      </p:sp>
      <p:sp>
        <p:nvSpPr>
          <p:cNvPr id="3" name="Content Placeholder 2"/>
          <p:cNvSpPr>
            <a:spLocks noGrp="1"/>
          </p:cNvSpPr>
          <p:nvPr>
            <p:ph idx="1"/>
          </p:nvPr>
        </p:nvSpPr>
        <p:spPr/>
        <p:txBody>
          <a:bodyPr>
            <a:normAutofit fontScale="77500" lnSpcReduction="20000"/>
          </a:bodyPr>
          <a:lstStyle/>
          <a:p>
            <a:pPr algn="just"/>
            <a:r>
              <a:rPr lang="id-ID" dirty="0"/>
              <a:t>Kekurangan dan kelebihan barang </a:t>
            </a:r>
            <a:r>
              <a:rPr lang="id-ID" i="1" dirty="0"/>
              <a:t>(short/over) </a:t>
            </a:r>
            <a:r>
              <a:rPr lang="id-ID" dirty="0"/>
              <a:t>persediaan barang digudang akan diketahui setelah inventori pada akhir bulan selesai dilaksanakan, oleh staf bagian pengendalian biaya dan oleh staf bagian gudang sendiri</a:t>
            </a:r>
            <a:r>
              <a:rPr lang="id-ID" dirty="0" smtClean="0"/>
              <a:t>.</a:t>
            </a:r>
          </a:p>
          <a:p>
            <a:pPr algn="just"/>
            <a:r>
              <a:rPr lang="id-ID" dirty="0" smtClean="0"/>
              <a:t> </a:t>
            </a:r>
            <a:r>
              <a:rPr lang="id-ID" dirty="0"/>
              <a:t>Apabila terjadi </a:t>
            </a:r>
            <a:r>
              <a:rPr lang="id-ID" b="1" i="1" dirty="0"/>
              <a:t>“short/over”</a:t>
            </a:r>
            <a:r>
              <a:rPr lang="id-ID" dirty="0"/>
              <a:t> setelah inventori akhir bulan, maka bagian pengendalian biaya akan membuat sebuah laporan yang ditujukan kepada Manager Akunting. </a:t>
            </a:r>
            <a:endParaRPr lang="id-ID" dirty="0" smtClean="0"/>
          </a:p>
          <a:p>
            <a:pPr algn="just"/>
            <a:r>
              <a:rPr lang="id-ID" dirty="0" smtClean="0"/>
              <a:t>Laporan </a:t>
            </a:r>
            <a:r>
              <a:rPr lang="id-ID" dirty="0"/>
              <a:t>itu disebut dengan Short/over Report sebagai proses verbal/tindak lanjut atas kelalaian petugas gudang dalam merawat dan menyimpan barang milik perusahaan.</a:t>
            </a:r>
          </a:p>
          <a:p>
            <a:r>
              <a:rPr lang="id-ID" dirty="0" smtClean="0"/>
              <a:t/>
            </a:r>
            <a:br>
              <a:rPr lang="id-ID" dirty="0" smtClean="0"/>
            </a:br>
            <a:endParaRPr lang="id-ID"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d-ID" b="1" dirty="0"/>
              <a:t>Pengertian</a:t>
            </a:r>
            <a:endParaRPr lang="id-ID" dirty="0"/>
          </a:p>
        </p:txBody>
      </p:sp>
      <p:sp>
        <p:nvSpPr>
          <p:cNvPr id="3" name="Content Placeholder 2"/>
          <p:cNvSpPr>
            <a:spLocks noGrp="1"/>
          </p:cNvSpPr>
          <p:nvPr>
            <p:ph idx="1"/>
          </p:nvPr>
        </p:nvSpPr>
        <p:spPr/>
        <p:txBody>
          <a:bodyPr>
            <a:normAutofit fontScale="92500" lnSpcReduction="20000"/>
          </a:bodyPr>
          <a:lstStyle/>
          <a:p>
            <a:pPr algn="just"/>
            <a:r>
              <a:rPr lang="id-ID" dirty="0"/>
              <a:t>Inventori atau Inventarisasi didalam sebuah hotel disebut dengan beberapa istilah yaitu </a:t>
            </a:r>
            <a:r>
              <a:rPr lang="id-ID" i="1" dirty="0"/>
              <a:t>Inventori, stock taking</a:t>
            </a:r>
            <a:r>
              <a:rPr lang="id-ID" dirty="0"/>
              <a:t> dan </a:t>
            </a:r>
            <a:r>
              <a:rPr lang="id-ID" i="1" dirty="0"/>
              <a:t>stock opname. </a:t>
            </a:r>
            <a:endParaRPr lang="id-ID" i="1" dirty="0" smtClean="0"/>
          </a:p>
          <a:p>
            <a:pPr algn="just"/>
            <a:r>
              <a:rPr lang="id-ID" dirty="0" smtClean="0"/>
              <a:t>Pengertiannya </a:t>
            </a:r>
            <a:r>
              <a:rPr lang="id-ID" dirty="0"/>
              <a:t>semua sama yaitu suatu kegiatan mencatat jumlah atau saldo bahan/barang persediaan yang disimpan didalam gudang.</a:t>
            </a:r>
            <a:r>
              <a:rPr lang="id-ID" i="1" dirty="0"/>
              <a:t> </a:t>
            </a:r>
            <a:endParaRPr lang="id-ID" i="1" dirty="0" smtClean="0"/>
          </a:p>
          <a:p>
            <a:pPr algn="just"/>
            <a:r>
              <a:rPr lang="id-ID" dirty="0" smtClean="0"/>
              <a:t>Kegiatan </a:t>
            </a:r>
            <a:r>
              <a:rPr lang="id-ID" dirty="0"/>
              <a:t>ini dilakukan setiap akhir bulan secara periodik dengan tujuan untuk mengetahui nilai dari saldo barang barang persediaan barang, sehingga diketahui pula jumlah pemakaian barang selama satu periode berjalan.</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d-ID" dirty="0" smtClean="0"/>
              <a:t>Contoh Kasus</a:t>
            </a:r>
            <a:endParaRPr lang="id-ID" dirty="0"/>
          </a:p>
        </p:txBody>
      </p:sp>
      <p:sp>
        <p:nvSpPr>
          <p:cNvPr id="3" name="Content Placeholder 2"/>
          <p:cNvSpPr>
            <a:spLocks noGrp="1"/>
          </p:cNvSpPr>
          <p:nvPr>
            <p:ph idx="1"/>
          </p:nvPr>
        </p:nvSpPr>
        <p:spPr/>
        <p:txBody>
          <a:bodyPr>
            <a:normAutofit fontScale="92500" lnSpcReduction="20000"/>
          </a:bodyPr>
          <a:lstStyle/>
          <a:p>
            <a:pPr algn="just">
              <a:buNone/>
            </a:pPr>
            <a:r>
              <a:rPr lang="id-ID" b="1" dirty="0" smtClean="0"/>
              <a:t>   </a:t>
            </a:r>
            <a:r>
              <a:rPr lang="id-ID" dirty="0" smtClean="0"/>
              <a:t>Setelah </a:t>
            </a:r>
            <a:r>
              <a:rPr lang="id-ID" dirty="0"/>
              <a:t>selesai dilakukan inventori pada akhir </a:t>
            </a:r>
            <a:r>
              <a:rPr lang="id-ID" dirty="0" smtClean="0"/>
              <a:t>bulan  </a:t>
            </a:r>
            <a:r>
              <a:rPr lang="id-ID" dirty="0"/>
              <a:t>Januari 2005 didapatkan beberapa barang yang </a:t>
            </a:r>
            <a:r>
              <a:rPr lang="id-ID" i="1" dirty="0"/>
              <a:t>short </a:t>
            </a:r>
            <a:r>
              <a:rPr lang="id-ID" dirty="0"/>
              <a:t>atau </a:t>
            </a:r>
            <a:r>
              <a:rPr lang="id-ID" i="1" dirty="0"/>
              <a:t>over.</a:t>
            </a:r>
            <a:r>
              <a:rPr lang="id-ID" dirty="0"/>
              <a:t> Adapun barang-barang yang </a:t>
            </a:r>
            <a:r>
              <a:rPr lang="id-ID" i="1" dirty="0"/>
              <a:t>short/over </a:t>
            </a:r>
            <a:r>
              <a:rPr lang="id-ID" dirty="0"/>
              <a:t>tersebut adalah :</a:t>
            </a:r>
          </a:p>
          <a:p>
            <a:r>
              <a:rPr lang="id-ID" dirty="0"/>
              <a:t>1.      Beras Bali No. 1, kode barang FD 010, harga satuan Rp. 3.750/kg, </a:t>
            </a:r>
            <a:r>
              <a:rPr lang="id-ID" i="1" dirty="0" smtClean="0"/>
              <a:t>short</a:t>
            </a:r>
            <a:r>
              <a:rPr lang="id-ID" i="1" dirty="0"/>
              <a:t> </a:t>
            </a:r>
            <a:r>
              <a:rPr lang="id-ID" dirty="0"/>
              <a:t>sebanyak 20 kg.</a:t>
            </a:r>
          </a:p>
          <a:p>
            <a:r>
              <a:rPr lang="id-ID" dirty="0"/>
              <a:t>2.      Kecap Manis ABC, kode barang FD 021, harga satuan Rp. 7.500/btl, </a:t>
            </a:r>
            <a:r>
              <a:rPr lang="id-ID" i="1" dirty="0"/>
              <a:t>short </a:t>
            </a:r>
            <a:r>
              <a:rPr lang="id-ID" dirty="0"/>
              <a:t>sebanyak 2 botol.</a:t>
            </a:r>
          </a:p>
          <a:p>
            <a:r>
              <a:rPr lang="id-ID" dirty="0"/>
              <a:t>3.      Kecap Asin ABC, kode barang FD 023. Harga satuan Rp. 7.000/btl, </a:t>
            </a:r>
            <a:r>
              <a:rPr lang="id-ID" i="1" dirty="0"/>
              <a:t>short </a:t>
            </a:r>
            <a:r>
              <a:rPr lang="id-ID" dirty="0"/>
              <a:t>sebanyak 1 botol.</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id-ID"/>
          </a:p>
        </p:txBody>
      </p:sp>
      <p:sp>
        <p:nvSpPr>
          <p:cNvPr id="3" name="Content Placeholder 2"/>
          <p:cNvSpPr>
            <a:spLocks noGrp="1"/>
          </p:cNvSpPr>
          <p:nvPr>
            <p:ph idx="1"/>
          </p:nvPr>
        </p:nvSpPr>
        <p:spPr/>
        <p:txBody>
          <a:bodyPr/>
          <a:lstStyle/>
          <a:p>
            <a:pPr algn="just"/>
            <a:r>
              <a:rPr lang="id-ID" dirty="0"/>
              <a:t>Apabila petugas gudang </a:t>
            </a:r>
            <a:r>
              <a:rPr lang="id-ID" i="1" dirty="0"/>
              <a:t>(storekeeper)</a:t>
            </a:r>
            <a:r>
              <a:rPr lang="id-ID" dirty="0"/>
              <a:t> tidak bisa lagi memberikan </a:t>
            </a:r>
            <a:r>
              <a:rPr lang="id-ID" dirty="0" smtClean="0"/>
              <a:t>kejelasan.</a:t>
            </a:r>
          </a:p>
          <a:p>
            <a:pPr algn="just"/>
            <a:r>
              <a:rPr lang="id-ID" dirty="0" smtClean="0"/>
              <a:t> Kenapa </a:t>
            </a:r>
            <a:r>
              <a:rPr lang="id-ID" dirty="0"/>
              <a:t>sampai terjadi short/over pada barang-barang persediaan </a:t>
            </a:r>
            <a:r>
              <a:rPr lang="id-ID" dirty="0" smtClean="0"/>
              <a:t>tersebut</a:t>
            </a:r>
          </a:p>
          <a:p>
            <a:pPr algn="just"/>
            <a:r>
              <a:rPr lang="id-ID" dirty="0" smtClean="0"/>
              <a:t>Maka </a:t>
            </a:r>
            <a:r>
              <a:rPr lang="id-ID" dirty="0"/>
              <a:t>petugas bagian pengendalian biaya segera buat laporan </a:t>
            </a:r>
            <a:r>
              <a:rPr lang="id-ID" i="1" dirty="0"/>
              <a:t>“short/over”</a:t>
            </a:r>
            <a:r>
              <a:rPr lang="id-ID" dirty="0"/>
              <a:t> kepada Manajer Akunting yang bentuknya sebagai berikut</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d-ID" b="1" i="1" dirty="0" smtClean="0"/>
              <a:t>FORM SHORT/OVER </a:t>
            </a:r>
            <a:r>
              <a:rPr lang="id-ID" b="1" i="1" dirty="0"/>
              <a:t>REPORT</a:t>
            </a:r>
            <a:endParaRPr lang="id-ID" dirty="0"/>
          </a:p>
        </p:txBody>
      </p:sp>
      <p:pic>
        <p:nvPicPr>
          <p:cNvPr id="4098" name="Picture 2"/>
          <p:cNvPicPr>
            <a:picLocks noGrp="1" noChangeAspect="1" noChangeArrowheads="1"/>
          </p:cNvPicPr>
          <p:nvPr>
            <p:ph idx="1"/>
          </p:nvPr>
        </p:nvPicPr>
        <p:blipFill>
          <a:blip r:embed="rId2"/>
          <a:srcRect/>
          <a:stretch>
            <a:fillRect/>
          </a:stretch>
        </p:blipFill>
        <p:spPr bwMode="auto">
          <a:xfrm>
            <a:off x="0" y="1428736"/>
            <a:ext cx="8929686" cy="4525963"/>
          </a:xfrm>
          <a:prstGeom prst="rect">
            <a:avLst/>
          </a:prstGeom>
          <a:noFill/>
          <a:ln w="9525">
            <a:noFill/>
            <a:miter lim="800000"/>
            <a:headEnd/>
            <a:tailEnd/>
          </a:ln>
          <a:effectLst/>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id-ID"/>
          </a:p>
        </p:txBody>
      </p:sp>
      <p:sp>
        <p:nvSpPr>
          <p:cNvPr id="3" name="Content Placeholder 2"/>
          <p:cNvSpPr>
            <a:spLocks noGrp="1"/>
          </p:cNvSpPr>
          <p:nvPr>
            <p:ph idx="1"/>
          </p:nvPr>
        </p:nvSpPr>
        <p:spPr/>
        <p:txBody>
          <a:bodyPr>
            <a:normAutofit fontScale="85000" lnSpcReduction="10000"/>
          </a:bodyPr>
          <a:lstStyle/>
          <a:p>
            <a:pPr algn="just"/>
            <a:r>
              <a:rPr lang="id-ID" dirty="0"/>
              <a:t>Perlu diperhatikan bahwa inventori setiap akhir bylan sangat penting dan sebaiknya dilaksanakan secara kontinyu</a:t>
            </a:r>
            <a:r>
              <a:rPr lang="id-ID" dirty="0" smtClean="0"/>
              <a:t>.</a:t>
            </a:r>
          </a:p>
          <a:p>
            <a:pPr algn="just"/>
            <a:r>
              <a:rPr lang="id-ID" dirty="0" smtClean="0"/>
              <a:t>Untuk </a:t>
            </a:r>
            <a:r>
              <a:rPr lang="id-ID" dirty="0"/>
              <a:t>menghindari gangguan pada saat dilaksanakan inventori dari departemen lain, maka pihak gudang bekerja sama dengan bagian pengendalian biaya membuat sebuah pengumuman yang ditujukan kepada seluruh </a:t>
            </a:r>
            <a:r>
              <a:rPr lang="id-ID" dirty="0" smtClean="0"/>
              <a:t>departemen.</a:t>
            </a:r>
          </a:p>
          <a:p>
            <a:pPr algn="just"/>
            <a:r>
              <a:rPr lang="id-ID" dirty="0"/>
              <a:t>i</a:t>
            </a:r>
            <a:r>
              <a:rPr lang="id-ID" dirty="0" smtClean="0"/>
              <a:t>sinya </a:t>
            </a:r>
            <a:r>
              <a:rPr lang="id-ID" dirty="0"/>
              <a:t>memberitahukan bahwa: pada akhir bulan dan pada taggal yang telah ditentukan, akan dilaksanakan inventori di area gudang dan disetiap outlets.</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id-ID"/>
          </a:p>
        </p:txBody>
      </p:sp>
      <p:sp>
        <p:nvSpPr>
          <p:cNvPr id="3" name="Content Placeholder 2"/>
          <p:cNvSpPr>
            <a:spLocks noGrp="1"/>
          </p:cNvSpPr>
          <p:nvPr>
            <p:ph idx="1"/>
          </p:nvPr>
        </p:nvSpPr>
        <p:spPr/>
        <p:txBody>
          <a:bodyPr>
            <a:normAutofit fontScale="77500" lnSpcReduction="20000"/>
          </a:bodyPr>
          <a:lstStyle/>
          <a:p>
            <a:pPr algn="just">
              <a:buNone/>
            </a:pPr>
            <a:r>
              <a:rPr lang="id-ID" dirty="0" smtClean="0"/>
              <a:t>    Hasil </a:t>
            </a:r>
            <a:r>
              <a:rPr lang="id-ID" dirty="0"/>
              <a:t>dari inventori bulanan akan dicatat kedalam sebuah buku ynag sering diistilahkan dengan buku biru </a:t>
            </a:r>
            <a:r>
              <a:rPr lang="id-ID" i="1" dirty="0" smtClean="0"/>
              <a:t>(</a:t>
            </a:r>
            <a:r>
              <a:rPr lang="id-ID" i="1" dirty="0"/>
              <a:t>Storeroom Inventory Book)</a:t>
            </a:r>
            <a:r>
              <a:rPr lang="id-ID" dirty="0"/>
              <a:t> yang memuat keterangan tentang </a:t>
            </a:r>
            <a:r>
              <a:rPr lang="id-ID" dirty="0" smtClean="0"/>
              <a:t>: </a:t>
            </a:r>
          </a:p>
          <a:p>
            <a:pPr algn="just"/>
            <a:r>
              <a:rPr lang="id-ID" dirty="0" smtClean="0"/>
              <a:t>Nama </a:t>
            </a:r>
            <a:r>
              <a:rPr lang="id-ID" dirty="0"/>
              <a:t>barang </a:t>
            </a:r>
            <a:r>
              <a:rPr lang="id-ID" i="1" dirty="0"/>
              <a:t>(articles</a:t>
            </a:r>
            <a:r>
              <a:rPr lang="id-ID" i="1" dirty="0" smtClean="0"/>
              <a:t>)</a:t>
            </a:r>
            <a:r>
              <a:rPr lang="id-ID" i="1" dirty="0"/>
              <a:t> </a:t>
            </a:r>
            <a:endParaRPr lang="id-ID" i="1" dirty="0" smtClean="0"/>
          </a:p>
          <a:p>
            <a:pPr algn="just"/>
            <a:r>
              <a:rPr lang="id-ID" dirty="0"/>
              <a:t>J</a:t>
            </a:r>
            <a:r>
              <a:rPr lang="id-ID" dirty="0" smtClean="0"/>
              <a:t>umlah </a:t>
            </a:r>
            <a:r>
              <a:rPr lang="id-ID" dirty="0"/>
              <a:t>barang </a:t>
            </a:r>
            <a:r>
              <a:rPr lang="id-ID" i="1" dirty="0"/>
              <a:t>(quantity</a:t>
            </a:r>
            <a:r>
              <a:rPr lang="id-ID" i="1" dirty="0" smtClean="0"/>
              <a:t>)</a:t>
            </a:r>
            <a:endParaRPr lang="id-ID" dirty="0" smtClean="0"/>
          </a:p>
          <a:p>
            <a:pPr algn="just"/>
            <a:r>
              <a:rPr lang="id-ID" dirty="0" smtClean="0"/>
              <a:t>Harga </a:t>
            </a:r>
            <a:r>
              <a:rPr lang="id-ID" dirty="0"/>
              <a:t>satuan barang </a:t>
            </a:r>
            <a:r>
              <a:rPr lang="id-ID" i="1" dirty="0"/>
              <a:t>(unit price</a:t>
            </a:r>
            <a:r>
              <a:rPr lang="id-ID" i="1" dirty="0" smtClean="0"/>
              <a:t>)</a:t>
            </a:r>
            <a:r>
              <a:rPr lang="id-ID" i="1" dirty="0"/>
              <a:t> </a:t>
            </a:r>
            <a:endParaRPr lang="id-ID" i="1" dirty="0" smtClean="0"/>
          </a:p>
          <a:p>
            <a:pPr algn="just"/>
            <a:r>
              <a:rPr lang="id-ID" dirty="0"/>
              <a:t>T</a:t>
            </a:r>
            <a:r>
              <a:rPr lang="id-ID" dirty="0" smtClean="0"/>
              <a:t>otal </a:t>
            </a:r>
            <a:r>
              <a:rPr lang="id-ID" dirty="0"/>
              <a:t>nilai barang dari hasil inventory </a:t>
            </a:r>
            <a:r>
              <a:rPr lang="id-ID" i="1" dirty="0"/>
              <a:t>(amount</a:t>
            </a:r>
            <a:r>
              <a:rPr lang="id-ID" i="1" dirty="0" smtClean="0"/>
              <a:t>)</a:t>
            </a:r>
            <a:endParaRPr lang="id-ID" dirty="0" smtClean="0"/>
          </a:p>
          <a:p>
            <a:pPr algn="just">
              <a:buNone/>
            </a:pPr>
            <a:r>
              <a:rPr lang="id-ID" dirty="0"/>
              <a:t> </a:t>
            </a:r>
            <a:r>
              <a:rPr lang="id-ID" dirty="0" smtClean="0"/>
              <a:t>   Kemudian </a:t>
            </a:r>
            <a:r>
              <a:rPr lang="id-ID" dirty="0"/>
              <a:t>dari total nilai ini akan dijumlahkan secara keseluruhan untuk mendapatkan nilai harga pokok makanan yang dipakai dalam satu bulan untuk kemudian dicocokkan dengan hasil penjualan dalam bulan yang sama dan dihitung dalam persentase. </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d-ID" b="1" dirty="0"/>
              <a:t>Cara atau Metode Inventori</a:t>
            </a:r>
            <a:endParaRPr lang="id-ID" dirty="0"/>
          </a:p>
        </p:txBody>
      </p:sp>
      <p:sp>
        <p:nvSpPr>
          <p:cNvPr id="3" name="Content Placeholder 2"/>
          <p:cNvSpPr>
            <a:spLocks noGrp="1"/>
          </p:cNvSpPr>
          <p:nvPr>
            <p:ph idx="1"/>
          </p:nvPr>
        </p:nvSpPr>
        <p:spPr/>
        <p:txBody>
          <a:bodyPr>
            <a:normAutofit lnSpcReduction="10000"/>
          </a:bodyPr>
          <a:lstStyle/>
          <a:p>
            <a:pPr algn="just"/>
            <a:r>
              <a:rPr lang="id-ID" dirty="0"/>
              <a:t>Menurut Albert, yang ditulis dalam bukunya yang berjudul: </a:t>
            </a:r>
            <a:r>
              <a:rPr lang="id-ID" i="1" dirty="0"/>
              <a:t>Food &amp; Beverage Controls,</a:t>
            </a:r>
            <a:r>
              <a:rPr lang="id-ID" dirty="0"/>
              <a:t> untuk melakukan kontrol atau pengecekan terhadap persediaan barang baik makanan maupun minuman adalah dengan melakukan inventori secara rutin atau periodikal. </a:t>
            </a:r>
            <a:endParaRPr lang="id-ID" dirty="0" smtClean="0"/>
          </a:p>
          <a:p>
            <a:pPr algn="just"/>
            <a:r>
              <a:rPr lang="id-ID" dirty="0" smtClean="0"/>
              <a:t>Ada </a:t>
            </a:r>
            <a:r>
              <a:rPr lang="id-ID" dirty="0"/>
              <a:t>3 cara dalam melaksanakan inventori, yaitu dengan </a:t>
            </a:r>
            <a:r>
              <a:rPr lang="id-ID" dirty="0" smtClean="0"/>
              <a:t>:</a:t>
            </a:r>
          </a:p>
          <a:p>
            <a:pPr algn="just"/>
            <a:endParaRPr lang="id-ID"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id-ID" dirty="0" smtClean="0"/>
              <a:t>Ada 3 cara dalam melaksanakan inventori, yaitu dengan :</a:t>
            </a:r>
            <a:br>
              <a:rPr lang="id-ID" dirty="0" smtClean="0"/>
            </a:br>
            <a:endParaRPr lang="id-ID" dirty="0"/>
          </a:p>
        </p:txBody>
      </p:sp>
      <p:sp>
        <p:nvSpPr>
          <p:cNvPr id="3" name="Content Placeholder 2"/>
          <p:cNvSpPr>
            <a:spLocks noGrp="1"/>
          </p:cNvSpPr>
          <p:nvPr>
            <p:ph idx="1"/>
          </p:nvPr>
        </p:nvSpPr>
        <p:spPr/>
        <p:txBody>
          <a:bodyPr/>
          <a:lstStyle/>
          <a:p>
            <a:r>
              <a:rPr lang="id-ID" dirty="0"/>
              <a:t>Metode pisik </a:t>
            </a:r>
            <a:r>
              <a:rPr lang="id-ID" i="1" dirty="0"/>
              <a:t>(physical method)</a:t>
            </a:r>
            <a:endParaRPr lang="id-ID" dirty="0"/>
          </a:p>
          <a:p>
            <a:r>
              <a:rPr lang="id-ID" dirty="0" smtClean="0"/>
              <a:t>Metode </a:t>
            </a:r>
            <a:r>
              <a:rPr lang="id-ID" dirty="0"/>
              <a:t>periodik </a:t>
            </a:r>
            <a:r>
              <a:rPr lang="id-ID" i="1" dirty="0"/>
              <a:t>(perpetual method)</a:t>
            </a:r>
            <a:endParaRPr lang="id-ID" dirty="0"/>
          </a:p>
          <a:p>
            <a:r>
              <a:rPr lang="id-ID" dirty="0" smtClean="0"/>
              <a:t>Metode </a:t>
            </a:r>
            <a:r>
              <a:rPr lang="id-ID" dirty="0"/>
              <a:t>spesial </a:t>
            </a:r>
            <a:r>
              <a:rPr lang="id-ID" i="1" dirty="0"/>
              <a:t>(special method)</a:t>
            </a:r>
            <a:endParaRPr lang="id-ID" dirty="0"/>
          </a:p>
          <a:p>
            <a:endParaRPr lang="id-ID"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id-ID" dirty="0" smtClean="0"/>
              <a:t>Metode pisik </a:t>
            </a:r>
            <a:r>
              <a:rPr lang="id-ID" i="1" dirty="0" smtClean="0"/>
              <a:t>(physical method)</a:t>
            </a:r>
            <a:r>
              <a:rPr lang="id-ID" dirty="0" smtClean="0"/>
              <a:t/>
            </a:r>
            <a:br>
              <a:rPr lang="id-ID" dirty="0" smtClean="0"/>
            </a:br>
            <a:endParaRPr lang="id-ID" dirty="0"/>
          </a:p>
        </p:txBody>
      </p:sp>
      <p:sp>
        <p:nvSpPr>
          <p:cNvPr id="3" name="Content Placeholder 2"/>
          <p:cNvSpPr>
            <a:spLocks noGrp="1"/>
          </p:cNvSpPr>
          <p:nvPr>
            <p:ph idx="1"/>
          </p:nvPr>
        </p:nvSpPr>
        <p:spPr/>
        <p:txBody>
          <a:bodyPr>
            <a:normAutofit fontScale="77500" lnSpcReduction="20000"/>
          </a:bodyPr>
          <a:lstStyle/>
          <a:p>
            <a:pPr algn="just"/>
            <a:r>
              <a:rPr lang="id-ID" dirty="0"/>
              <a:t>Metode phisik atau </a:t>
            </a:r>
            <a:r>
              <a:rPr lang="id-ID" i="1" dirty="0"/>
              <a:t>physical inventory </a:t>
            </a:r>
            <a:r>
              <a:rPr lang="id-ID" dirty="0"/>
              <a:t>adalah inventori yang dilakukan hanya dengan jalan menghitung kenyataan phisik dari sisa barang persediaan di gudang setiap akhir bulan atau periode. </a:t>
            </a:r>
            <a:endParaRPr lang="id-ID" dirty="0" smtClean="0"/>
          </a:p>
          <a:p>
            <a:pPr algn="just"/>
            <a:r>
              <a:rPr lang="id-ID" dirty="0" smtClean="0"/>
              <a:t>Dengan </a:t>
            </a:r>
            <a:r>
              <a:rPr lang="id-ID" dirty="0"/>
              <a:t>metode ini akan diketahui berapa barang yang terpakai dalam satu bulan. Caranya dengan menghitung berapa jumlah barang yang masuk ke gudang (dibeli) sejak awal </a:t>
            </a:r>
            <a:r>
              <a:rPr lang="id-ID" dirty="0" smtClean="0"/>
              <a:t>bulan. </a:t>
            </a:r>
          </a:p>
          <a:p>
            <a:pPr algn="just"/>
            <a:r>
              <a:rPr lang="id-ID" dirty="0"/>
              <a:t>K</a:t>
            </a:r>
            <a:r>
              <a:rPr lang="id-ID" dirty="0" smtClean="0"/>
              <a:t>emudian </a:t>
            </a:r>
            <a:r>
              <a:rPr lang="id-ID" dirty="0"/>
              <a:t>dikurangkan dengan hasil inventori phisik (kenyataan yang ada) pada akhir bulan yang bersangkutan, maka hasil/nilai yang diperoleh itu adalah barang yang sudah terpakai </a:t>
            </a:r>
            <a:r>
              <a:rPr lang="id-ID" i="1" dirty="0"/>
              <a:t>(cost of goods consummed)</a:t>
            </a:r>
            <a:r>
              <a:rPr lang="id-ID" dirty="0"/>
              <a:t> pada bulan yang bersangkutan atau periode berjalan tersebut.</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id-ID"/>
          </a:p>
        </p:txBody>
      </p:sp>
      <p:sp>
        <p:nvSpPr>
          <p:cNvPr id="3" name="Content Placeholder 2"/>
          <p:cNvSpPr>
            <a:spLocks noGrp="1"/>
          </p:cNvSpPr>
          <p:nvPr>
            <p:ph idx="1"/>
          </p:nvPr>
        </p:nvSpPr>
        <p:spPr/>
        <p:txBody>
          <a:bodyPr/>
          <a:lstStyle/>
          <a:p>
            <a:pPr algn="just"/>
            <a:r>
              <a:rPr lang="id-ID" dirty="0"/>
              <a:t>Cara atau metode ini lebih menitikberatkan pada pembelian barang yang </a:t>
            </a:r>
            <a:r>
              <a:rPr lang="id-ID" b="1" dirty="0"/>
              <a:t>masuk </a:t>
            </a:r>
            <a:r>
              <a:rPr lang="id-ID" dirty="0"/>
              <a:t>digudang dan </a:t>
            </a:r>
            <a:r>
              <a:rPr lang="id-ID" b="1" dirty="0"/>
              <a:t>sisa akhir </a:t>
            </a:r>
            <a:r>
              <a:rPr lang="id-ID" dirty="0"/>
              <a:t>(phisik) dari pada barang barangnya. </a:t>
            </a:r>
            <a:endParaRPr lang="id-ID" dirty="0" smtClean="0"/>
          </a:p>
          <a:p>
            <a:pPr algn="just"/>
            <a:r>
              <a:rPr lang="id-ID" dirty="0" smtClean="0"/>
              <a:t>Dibandingkan </a:t>
            </a:r>
            <a:r>
              <a:rPr lang="id-ID" dirty="0"/>
              <a:t>dengan melihat catatan atau transaksi pengeluaran barang tersebut dari gudang.</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d-ID" b="1" dirty="0"/>
              <a:t>Contoh :</a:t>
            </a:r>
            <a:endParaRPr lang="id-ID" dirty="0"/>
          </a:p>
        </p:txBody>
      </p:sp>
      <p:sp>
        <p:nvSpPr>
          <p:cNvPr id="3" name="Content Placeholder 2"/>
          <p:cNvSpPr>
            <a:spLocks noGrp="1"/>
          </p:cNvSpPr>
          <p:nvPr>
            <p:ph idx="1"/>
          </p:nvPr>
        </p:nvSpPr>
        <p:spPr/>
        <p:txBody>
          <a:bodyPr>
            <a:normAutofit fontScale="85000" lnSpcReduction="10000"/>
          </a:bodyPr>
          <a:lstStyle/>
          <a:p>
            <a:pPr algn="just"/>
            <a:r>
              <a:rPr lang="id-ID" dirty="0"/>
              <a:t>Diketahui saldo barang di gudang awal bulan Januari 2005 adalah sebesar 15.000.000 dan diketahui pula pemasukan (pembelian) barang persediaan selama bulan Januari </a:t>
            </a:r>
            <a:r>
              <a:rPr lang="id-ID" dirty="0" smtClean="0"/>
              <a:t>2005.</a:t>
            </a:r>
          </a:p>
          <a:p>
            <a:pPr algn="just"/>
            <a:r>
              <a:rPr lang="id-ID" dirty="0" smtClean="0"/>
              <a:t>Sesuai </a:t>
            </a:r>
            <a:r>
              <a:rPr lang="id-ID" dirty="0"/>
              <a:t>dengan laporan penerimaan barang </a:t>
            </a:r>
            <a:r>
              <a:rPr lang="id-ID" i="1" dirty="0"/>
              <a:t>(Daily Receiving Report) </a:t>
            </a:r>
            <a:r>
              <a:rPr lang="id-ID" dirty="0"/>
              <a:t>sebesar 12.000.000 dan setelah dilakukan inventori pisik pada akhir bulan Januari 2005 </a:t>
            </a:r>
            <a:endParaRPr lang="id-ID" dirty="0" smtClean="0"/>
          </a:p>
          <a:p>
            <a:pPr algn="just"/>
            <a:r>
              <a:rPr lang="id-ID" dirty="0"/>
              <a:t>D</a:t>
            </a:r>
            <a:r>
              <a:rPr lang="id-ID" dirty="0" smtClean="0"/>
              <a:t>idapatkan </a:t>
            </a:r>
            <a:r>
              <a:rPr lang="id-ID" dirty="0"/>
              <a:t>nilai saldo akhir persediaan barang sebesar 14.000.000 maka dapat dihitung pemakaian bahan untuk bulan Januari 2005 adalah</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d-ID" dirty="0" smtClean="0"/>
              <a:t>Rumus</a:t>
            </a:r>
            <a:endParaRPr lang="id-ID" dirty="0"/>
          </a:p>
        </p:txBody>
      </p:sp>
      <p:sp>
        <p:nvSpPr>
          <p:cNvPr id="3" name="Content Placeholder 2"/>
          <p:cNvSpPr>
            <a:spLocks noGrp="1"/>
          </p:cNvSpPr>
          <p:nvPr>
            <p:ph idx="1"/>
          </p:nvPr>
        </p:nvSpPr>
        <p:spPr/>
        <p:txBody>
          <a:bodyPr>
            <a:normAutofit/>
          </a:bodyPr>
          <a:lstStyle/>
          <a:p>
            <a:pPr algn="just">
              <a:buNone/>
            </a:pPr>
            <a:r>
              <a:rPr lang="id-ID" sz="2000" b="1" dirty="0"/>
              <a:t>(saldo </a:t>
            </a:r>
            <a:r>
              <a:rPr lang="id-ID" sz="2000" b="1" dirty="0" smtClean="0"/>
              <a:t>awal </a:t>
            </a:r>
            <a:r>
              <a:rPr lang="id-ID" sz="2000" b="1" dirty="0"/>
              <a:t>+ pembelian – saldo akhir = jumlah barang yang terpakai</a:t>
            </a:r>
            <a:r>
              <a:rPr lang="id-ID" b="1" dirty="0" smtClean="0"/>
              <a:t>)</a:t>
            </a:r>
          </a:p>
          <a:p>
            <a:pPr algn="just">
              <a:buNone/>
            </a:pPr>
            <a:r>
              <a:rPr lang="id-ID" sz="2400" b="1" dirty="0" smtClean="0"/>
              <a:t>15.000.000 </a:t>
            </a:r>
            <a:r>
              <a:rPr lang="id-ID" sz="2400" b="1" dirty="0"/>
              <a:t>+ 12.000.000 – 14.000.000 = 13.000.000 .</a:t>
            </a:r>
            <a:endParaRPr lang="id-ID" sz="240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d-ID" b="1" dirty="0"/>
              <a:t>Metode Periodik</a:t>
            </a:r>
            <a:endParaRPr lang="id-ID" dirty="0"/>
          </a:p>
        </p:txBody>
      </p:sp>
      <p:sp>
        <p:nvSpPr>
          <p:cNvPr id="3" name="Content Placeholder 2"/>
          <p:cNvSpPr>
            <a:spLocks noGrp="1"/>
          </p:cNvSpPr>
          <p:nvPr>
            <p:ph idx="1"/>
          </p:nvPr>
        </p:nvSpPr>
        <p:spPr/>
        <p:txBody>
          <a:bodyPr>
            <a:normAutofit fontScale="85000" lnSpcReduction="20000"/>
          </a:bodyPr>
          <a:lstStyle/>
          <a:p>
            <a:pPr algn="just"/>
            <a:r>
              <a:rPr lang="id-ID" dirty="0"/>
              <a:t>Metode atau cara inventori seperti ini disebut juga dengan metode </a:t>
            </a:r>
            <a:r>
              <a:rPr lang="id-ID" i="1" dirty="0"/>
              <a:t>“continues” </a:t>
            </a:r>
            <a:r>
              <a:rPr lang="id-ID" dirty="0"/>
              <a:t>dimana dengan cara seperti ini setiap terjadi transaksi pembelian dan transaksi pengeluaran barang dari gudang, selalu tercatat. </a:t>
            </a:r>
            <a:endParaRPr lang="id-ID" dirty="0" smtClean="0"/>
          </a:p>
          <a:p>
            <a:pPr algn="just"/>
            <a:r>
              <a:rPr lang="id-ID" dirty="0" smtClean="0"/>
              <a:t>Satu </a:t>
            </a:r>
            <a:r>
              <a:rPr lang="id-ID" dirty="0"/>
              <a:t>set/bendel catatan transaksi dipegang dan dipertanggung jawabkan oleh salah satu staf bagian pengendalian biaya berupa </a:t>
            </a:r>
            <a:r>
              <a:rPr lang="id-ID" i="1" dirty="0"/>
              <a:t>“bincards”</a:t>
            </a:r>
            <a:r>
              <a:rPr lang="id-ID" dirty="0"/>
              <a:t> disimpan dengan baik pada gudang. </a:t>
            </a:r>
            <a:endParaRPr lang="id-ID" dirty="0" smtClean="0"/>
          </a:p>
          <a:p>
            <a:pPr algn="just"/>
            <a:r>
              <a:rPr lang="id-ID" dirty="0" smtClean="0"/>
              <a:t>Dengan </a:t>
            </a:r>
            <a:r>
              <a:rPr lang="id-ID" dirty="0"/>
              <a:t>metode ini, saldo masing-masing barang dapat diketahui setiap saat, sehingga pada saat itu pula nilai inventaris akan segera diketahui.</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61</TotalTime>
  <Words>335</Words>
  <Application>Microsoft Office PowerPoint</Application>
  <PresentationFormat>On-screen Show (4:3)</PresentationFormat>
  <Paragraphs>74</Paragraphs>
  <Slides>24</Slides>
  <Notes>0</Notes>
  <HiddenSlides>0</HiddenSlides>
  <MMClips>0</MMClips>
  <ScaleCrop>false</ScaleCrop>
  <HeadingPairs>
    <vt:vector size="4" baseType="variant">
      <vt:variant>
        <vt:lpstr>Theme</vt:lpstr>
      </vt:variant>
      <vt:variant>
        <vt:i4>1</vt:i4>
      </vt:variant>
      <vt:variant>
        <vt:lpstr>Slide Titles</vt:lpstr>
      </vt:variant>
      <vt:variant>
        <vt:i4>24</vt:i4>
      </vt:variant>
    </vt:vector>
  </HeadingPairs>
  <TitlesOfParts>
    <vt:vector size="25" baseType="lpstr">
      <vt:lpstr>Office Theme</vt:lpstr>
      <vt:lpstr>BAB 6 INVENTORI</vt:lpstr>
      <vt:lpstr>Pengertian</vt:lpstr>
      <vt:lpstr>Cara atau Metode Inventori</vt:lpstr>
      <vt:lpstr>Ada 3 cara dalam melaksanakan inventori, yaitu dengan : </vt:lpstr>
      <vt:lpstr>Metode pisik (physical method) </vt:lpstr>
      <vt:lpstr>Slide 6</vt:lpstr>
      <vt:lpstr>Contoh :</vt:lpstr>
      <vt:lpstr>Rumus</vt:lpstr>
      <vt:lpstr>Metode Periodik</vt:lpstr>
      <vt:lpstr>Slide 10</vt:lpstr>
      <vt:lpstr> Metode Khusus</vt:lpstr>
      <vt:lpstr>Slide 12</vt:lpstr>
      <vt:lpstr>Slide 13</vt:lpstr>
      <vt:lpstr>Slide 14</vt:lpstr>
      <vt:lpstr>Slide 15</vt:lpstr>
      <vt:lpstr>Contoh Formulir inventory sheet</vt:lpstr>
      <vt:lpstr>CARDEX</vt:lpstr>
      <vt:lpstr>BINCARD</vt:lpstr>
      <vt:lpstr>  Kekurangan dan Kelebihan Barang (Short/over items)</vt:lpstr>
      <vt:lpstr>Contoh Kasus</vt:lpstr>
      <vt:lpstr>Slide 21</vt:lpstr>
      <vt:lpstr>FORM SHORT/OVER REPORT</vt:lpstr>
      <vt:lpstr>Slide 23</vt:lpstr>
      <vt:lpstr>Slide 24</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BAB 6 INVENTORI</dc:title>
  <dc:creator>Acer1</dc:creator>
  <cp:lastModifiedBy>Acer1</cp:lastModifiedBy>
  <cp:revision>12</cp:revision>
  <dcterms:created xsi:type="dcterms:W3CDTF">2019-10-27T13:34:17Z</dcterms:created>
  <dcterms:modified xsi:type="dcterms:W3CDTF">2019-10-27T14:35:19Z</dcterms:modified>
</cp:coreProperties>
</file>