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5CC5EC14-2B34-4B18-A2A7-EB0A032E0D6B}" type="datetimeFigureOut">
              <a:rPr lang="id-ID" smtClean="0"/>
              <a:t>16/10/2017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470631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5CC5EC14-2B34-4B18-A2A7-EB0A032E0D6B}" type="datetimeFigureOut">
              <a:rPr lang="id-ID" smtClean="0"/>
              <a:t>16/10/2017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3503386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5CC5EC14-2B34-4B18-A2A7-EB0A032E0D6B}" type="datetimeFigureOut">
              <a:rPr lang="id-ID" smtClean="0"/>
              <a:t>16/10/2017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1888801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5CC5EC14-2B34-4B18-A2A7-EB0A032E0D6B}" type="datetimeFigureOut">
              <a:rPr lang="id-ID" smtClean="0"/>
              <a:t>16/10/2017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4021396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CC5EC14-2B34-4B18-A2A7-EB0A032E0D6B}" type="datetimeFigureOut">
              <a:rPr lang="id-ID" smtClean="0"/>
              <a:t>16/10/2017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2256085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5CC5EC14-2B34-4B18-A2A7-EB0A032E0D6B}" type="datetimeFigureOut">
              <a:rPr lang="id-ID" smtClean="0"/>
              <a:t>16/10/2017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2161234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5CC5EC14-2B34-4B18-A2A7-EB0A032E0D6B}" type="datetimeFigureOut">
              <a:rPr lang="id-ID" smtClean="0"/>
              <a:t>16/10/2017</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184947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5CC5EC14-2B34-4B18-A2A7-EB0A032E0D6B}" type="datetimeFigureOut">
              <a:rPr lang="id-ID" smtClean="0"/>
              <a:t>16/10/2017</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3588701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C5EC14-2B34-4B18-A2A7-EB0A032E0D6B}" type="datetimeFigureOut">
              <a:rPr lang="id-ID" smtClean="0"/>
              <a:t>16/10/2017</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33641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CC5EC14-2B34-4B18-A2A7-EB0A032E0D6B}" type="datetimeFigureOut">
              <a:rPr lang="id-ID" smtClean="0"/>
              <a:t>16/10/2017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1049019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CC5EC14-2B34-4B18-A2A7-EB0A032E0D6B}" type="datetimeFigureOut">
              <a:rPr lang="id-ID" smtClean="0"/>
              <a:t>16/10/2017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B956BF1-2E47-441F-A2E3-1F01CCE895FE}" type="slidenum">
              <a:rPr lang="id-ID" smtClean="0"/>
              <a:t>‹#›</a:t>
            </a:fld>
            <a:endParaRPr lang="id-ID"/>
          </a:p>
        </p:txBody>
      </p:sp>
    </p:spTree>
    <p:extLst>
      <p:ext uri="{BB962C8B-B14F-4D97-AF65-F5344CB8AC3E}">
        <p14:creationId xmlns:p14="http://schemas.microsoft.com/office/powerpoint/2010/main" val="1153766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C5EC14-2B34-4B18-A2A7-EB0A032E0D6B}" type="datetimeFigureOut">
              <a:rPr lang="id-ID" smtClean="0"/>
              <a:t>16/10/2017</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956BF1-2E47-441F-A2E3-1F01CCE895FE}" type="slidenum">
              <a:rPr lang="id-ID" smtClean="0"/>
              <a:t>‹#›</a:t>
            </a:fld>
            <a:endParaRPr lang="id-ID"/>
          </a:p>
        </p:txBody>
      </p:sp>
    </p:spTree>
    <p:extLst>
      <p:ext uri="{BB962C8B-B14F-4D97-AF65-F5344CB8AC3E}">
        <p14:creationId xmlns:p14="http://schemas.microsoft.com/office/powerpoint/2010/main" val="771133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Butcher Yield Test</a:t>
            </a:r>
            <a:endParaRPr lang="id-ID" dirty="0"/>
          </a:p>
        </p:txBody>
      </p:sp>
      <p:sp>
        <p:nvSpPr>
          <p:cNvPr id="3" name="Subtitle 2"/>
          <p:cNvSpPr>
            <a:spLocks noGrp="1"/>
          </p:cNvSpPr>
          <p:nvPr>
            <p:ph type="subTitle" idx="1"/>
          </p:nvPr>
        </p:nvSpPr>
        <p:spPr/>
        <p:txBody>
          <a:bodyPr/>
          <a:lstStyle/>
          <a:p>
            <a:endParaRPr lang="id-ID"/>
          </a:p>
        </p:txBody>
      </p:sp>
    </p:spTree>
    <p:extLst>
      <p:ext uri="{BB962C8B-B14F-4D97-AF65-F5344CB8AC3E}">
        <p14:creationId xmlns:p14="http://schemas.microsoft.com/office/powerpoint/2010/main" val="1738931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a:xfrm>
            <a:off x="929640" y="2896779"/>
            <a:ext cx="10515600" cy="1453152"/>
          </a:xfrm>
        </p:spPr>
        <p:txBody>
          <a:bodyPr/>
          <a:lstStyle/>
          <a:p>
            <a:r>
              <a:rPr lang="id-ID" dirty="0" smtClean="0"/>
              <a:t>Fungsi untuk menentukan harga yang sebelumnya harganya di tujukan kepada AP dan dengan adanya Butcher Yield kita mengetahui harga daging EP.</a:t>
            </a:r>
            <a:endParaRPr lang="id-ID" dirty="0"/>
          </a:p>
        </p:txBody>
      </p:sp>
    </p:spTree>
    <p:extLst>
      <p:ext uri="{BB962C8B-B14F-4D97-AF65-F5344CB8AC3E}">
        <p14:creationId xmlns:p14="http://schemas.microsoft.com/office/powerpoint/2010/main" val="129582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3882802"/>
              </p:ext>
            </p:extLst>
          </p:nvPr>
        </p:nvGraphicFramePr>
        <p:xfrm>
          <a:off x="849088" y="391889"/>
          <a:ext cx="10463348" cy="5102810"/>
        </p:xfrm>
        <a:graphic>
          <a:graphicData uri="http://schemas.openxmlformats.org/drawingml/2006/table">
            <a:tbl>
              <a:tblPr firstRow="1" firstCol="1" bandRow="1">
                <a:tableStyleId>{5C22544A-7EE6-4342-B048-85BDC9FD1C3A}</a:tableStyleId>
              </a:tblPr>
              <a:tblGrid>
                <a:gridCol w="1453030">
                  <a:extLst>
                    <a:ext uri="{9D8B030D-6E8A-4147-A177-3AD203B41FA5}">
                      <a16:colId xmlns:a16="http://schemas.microsoft.com/office/drawing/2014/main" val="115102467"/>
                    </a:ext>
                  </a:extLst>
                </a:gridCol>
                <a:gridCol w="1101579">
                  <a:extLst>
                    <a:ext uri="{9D8B030D-6E8A-4147-A177-3AD203B41FA5}">
                      <a16:colId xmlns:a16="http://schemas.microsoft.com/office/drawing/2014/main" val="680732110"/>
                    </a:ext>
                  </a:extLst>
                </a:gridCol>
                <a:gridCol w="1053253">
                  <a:extLst>
                    <a:ext uri="{9D8B030D-6E8A-4147-A177-3AD203B41FA5}">
                      <a16:colId xmlns:a16="http://schemas.microsoft.com/office/drawing/2014/main" val="1848790024"/>
                    </a:ext>
                  </a:extLst>
                </a:gridCol>
                <a:gridCol w="1127937">
                  <a:extLst>
                    <a:ext uri="{9D8B030D-6E8A-4147-A177-3AD203B41FA5}">
                      <a16:colId xmlns:a16="http://schemas.microsoft.com/office/drawing/2014/main" val="98835353"/>
                    </a:ext>
                  </a:extLst>
                </a:gridCol>
                <a:gridCol w="1127937">
                  <a:extLst>
                    <a:ext uri="{9D8B030D-6E8A-4147-A177-3AD203B41FA5}">
                      <a16:colId xmlns:a16="http://schemas.microsoft.com/office/drawing/2014/main" val="3994471544"/>
                    </a:ext>
                  </a:extLst>
                </a:gridCol>
                <a:gridCol w="1127937">
                  <a:extLst>
                    <a:ext uri="{9D8B030D-6E8A-4147-A177-3AD203B41FA5}">
                      <a16:colId xmlns:a16="http://schemas.microsoft.com/office/drawing/2014/main" val="2109598379"/>
                    </a:ext>
                  </a:extLst>
                </a:gridCol>
                <a:gridCol w="1242159">
                  <a:extLst>
                    <a:ext uri="{9D8B030D-6E8A-4147-A177-3AD203B41FA5}">
                      <a16:colId xmlns:a16="http://schemas.microsoft.com/office/drawing/2014/main" val="1540431934"/>
                    </a:ext>
                  </a:extLst>
                </a:gridCol>
                <a:gridCol w="1013716">
                  <a:extLst>
                    <a:ext uri="{9D8B030D-6E8A-4147-A177-3AD203B41FA5}">
                      <a16:colId xmlns:a16="http://schemas.microsoft.com/office/drawing/2014/main" val="954823936"/>
                    </a:ext>
                  </a:extLst>
                </a:gridCol>
                <a:gridCol w="1215800">
                  <a:extLst>
                    <a:ext uri="{9D8B030D-6E8A-4147-A177-3AD203B41FA5}">
                      <a16:colId xmlns:a16="http://schemas.microsoft.com/office/drawing/2014/main" val="2193682188"/>
                    </a:ext>
                  </a:extLst>
                </a:gridCol>
              </a:tblGrid>
              <a:tr h="388256">
                <a:tc gridSpan="3">
                  <a:txBody>
                    <a:bodyPr/>
                    <a:lstStyle/>
                    <a:p>
                      <a:pPr algn="just">
                        <a:lnSpc>
                          <a:spcPct val="115000"/>
                        </a:lnSpc>
                        <a:spcAft>
                          <a:spcPts val="0"/>
                        </a:spcAft>
                      </a:pPr>
                      <a:r>
                        <a:rPr lang="id-ID" sz="1200" dirty="0">
                          <a:effectLst/>
                        </a:rPr>
                        <a:t>Meat Cutting Yield Test</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d-ID"/>
                    </a:p>
                  </a:txBody>
                  <a:tcPr/>
                </a:tc>
                <a:tc hMerge="1">
                  <a:txBody>
                    <a:bodyPr/>
                    <a:lstStyle/>
                    <a:p>
                      <a:endParaRPr lang="id-ID"/>
                    </a:p>
                  </a:txBody>
                  <a:tcPr/>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48332061"/>
                  </a:ext>
                </a:extLst>
              </a:tr>
              <a:tr h="284173">
                <a:tc gridSpan="3">
                  <a:txBody>
                    <a:bodyPr/>
                    <a:lstStyle/>
                    <a:p>
                      <a:pPr algn="just">
                        <a:lnSpc>
                          <a:spcPct val="115000"/>
                        </a:lnSpc>
                        <a:spcAft>
                          <a:spcPts val="0"/>
                        </a:spcAft>
                      </a:pPr>
                      <a:r>
                        <a:rPr lang="id-ID" sz="1200">
                          <a:effectLst/>
                        </a:rPr>
                        <a:t>Item :Pork Loin</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d-ID"/>
                    </a:p>
                  </a:txBody>
                  <a:tcPr/>
                </a:tc>
                <a:tc hMerge="1">
                  <a:txBody>
                    <a:bodyPr/>
                    <a:lstStyle/>
                    <a:p>
                      <a:endParaRPr lang="id-ID"/>
                    </a:p>
                  </a:txBody>
                  <a:tcPr/>
                </a:tc>
                <a:tc>
                  <a:txBody>
                    <a:bodyPr/>
                    <a:lstStyle/>
                    <a:p>
                      <a:pPr algn="just">
                        <a:lnSpc>
                          <a:spcPct val="115000"/>
                        </a:lnSpc>
                        <a:spcAft>
                          <a:spcPts val="0"/>
                        </a:spcAft>
                      </a:pPr>
                      <a:r>
                        <a:rPr lang="id-ID" sz="1200">
                          <a:effectLst/>
                        </a:rPr>
                        <a:t>grade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A-1</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Date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07436478"/>
                  </a:ext>
                </a:extLst>
              </a:tr>
              <a:tr h="284173">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28200665"/>
                  </a:ext>
                </a:extLst>
              </a:tr>
              <a:tr h="363980">
                <a:tc>
                  <a:txBody>
                    <a:bodyPr/>
                    <a:lstStyle/>
                    <a:p>
                      <a:pPr algn="just">
                        <a:lnSpc>
                          <a:spcPct val="200000"/>
                        </a:lnSpc>
                        <a:spcAft>
                          <a:spcPts val="0"/>
                        </a:spcAft>
                      </a:pPr>
                      <a:r>
                        <a:rPr lang="id-ID" sz="1200" dirty="0">
                          <a:effectLst/>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dirty="0">
                          <a:effectLst/>
                        </a:rPr>
                        <a:t>Weight</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dirty="0">
                          <a:effectLst/>
                        </a:rPr>
                        <a:t>% Of Total</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dirty="0">
                          <a:effectLst/>
                        </a:rPr>
                        <a:t>Value per Kg</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Total Value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Cost Factor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EP Cost (per Kg)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Portion Size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Portion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2942813"/>
                  </a:ext>
                </a:extLst>
              </a:tr>
              <a:tr h="665025">
                <a:tc>
                  <a:txBody>
                    <a:bodyPr/>
                    <a:lstStyle/>
                    <a:p>
                      <a:pPr algn="just">
                        <a:lnSpc>
                          <a:spcPct val="115000"/>
                        </a:lnSpc>
                        <a:spcAft>
                          <a:spcPts val="0"/>
                        </a:spcAft>
                      </a:pPr>
                      <a:r>
                        <a:rPr lang="id-ID" sz="1200" dirty="0">
                          <a:effectLst/>
                        </a:rPr>
                        <a:t>Whole Piece (AP)</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2,5 Kg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150.000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375.000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6138957"/>
                  </a:ext>
                </a:extLst>
              </a:tr>
              <a:tr h="649912">
                <a:tc>
                  <a:txBody>
                    <a:bodyPr/>
                    <a:lstStyle/>
                    <a:p>
                      <a:pPr algn="just">
                        <a:lnSpc>
                          <a:spcPct val="200000"/>
                        </a:lnSpc>
                        <a:spcAft>
                          <a:spcPts val="0"/>
                        </a:spcAft>
                      </a:pPr>
                      <a:r>
                        <a:rPr lang="id-ID" sz="1200">
                          <a:effectLst/>
                        </a:rPr>
                        <a:t>Breakdown</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9775089"/>
                  </a:ext>
                </a:extLst>
              </a:tr>
              <a:tr h="451506">
                <a:tc>
                  <a:txBody>
                    <a:bodyPr/>
                    <a:lstStyle/>
                    <a:p>
                      <a:pPr algn="just">
                        <a:lnSpc>
                          <a:spcPct val="115000"/>
                        </a:lnSpc>
                        <a:spcAft>
                          <a:spcPts val="0"/>
                        </a:spcAft>
                      </a:pPr>
                      <a:r>
                        <a:rPr lang="id-ID" sz="1200">
                          <a:effectLst/>
                        </a:rPr>
                        <a:t>Fat Gristle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850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34 %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5.000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4.250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71791709"/>
                  </a:ext>
                </a:extLst>
              </a:tr>
              <a:tr h="586028">
                <a:tc>
                  <a:txBody>
                    <a:bodyPr/>
                    <a:lstStyle/>
                    <a:p>
                      <a:pPr algn="just">
                        <a:lnSpc>
                          <a:spcPct val="115000"/>
                        </a:lnSpc>
                        <a:spcAft>
                          <a:spcPts val="0"/>
                        </a:spcAft>
                      </a:pPr>
                      <a:r>
                        <a:rPr lang="id-ID" sz="1200">
                          <a:effectLst/>
                        </a:rPr>
                        <a:t>Loss in Cutting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100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4 %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60023880"/>
                  </a:ext>
                </a:extLst>
              </a:tr>
              <a:tr h="451506">
                <a:tc>
                  <a:txBody>
                    <a:bodyPr/>
                    <a:lstStyle/>
                    <a:p>
                      <a:pPr algn="just">
                        <a:lnSpc>
                          <a:spcPct val="200000"/>
                        </a:lnSpc>
                        <a:spcAft>
                          <a:spcPts val="0"/>
                        </a:spcAft>
                      </a:pPr>
                      <a:r>
                        <a:rPr lang="id-ID" sz="1200">
                          <a:effectLst/>
                        </a:rPr>
                        <a:t>trim</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250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10 %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85.000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21.250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65926286"/>
                  </a:ext>
                </a:extLst>
              </a:tr>
              <a:tr h="976471">
                <a:tc>
                  <a:txBody>
                    <a:bodyPr/>
                    <a:lstStyle/>
                    <a:p>
                      <a:pPr algn="just">
                        <a:lnSpc>
                          <a:spcPct val="115000"/>
                        </a:lnSpc>
                        <a:spcAft>
                          <a:spcPts val="0"/>
                        </a:spcAft>
                      </a:pPr>
                      <a:r>
                        <a:rPr lang="id-ID" sz="1200">
                          <a:effectLst/>
                        </a:rPr>
                        <a:t>Usable Meat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1,3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52 %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349.500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1,79</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268.846</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a:effectLst/>
                        </a:rPr>
                        <a:t>250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200000"/>
                        </a:lnSpc>
                        <a:spcAft>
                          <a:spcPts val="0"/>
                        </a:spcAft>
                      </a:pPr>
                      <a:r>
                        <a:rPr lang="id-ID" sz="1200" dirty="0">
                          <a:effectLst/>
                        </a:rPr>
                        <a:t>67.212</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0251099"/>
                  </a:ext>
                </a:extLst>
              </a:tr>
            </a:tbl>
          </a:graphicData>
        </a:graphic>
      </p:graphicFrame>
      <p:sp>
        <p:nvSpPr>
          <p:cNvPr id="5" name="Rectangle 1"/>
          <p:cNvSpPr>
            <a:spLocks noChangeArrowheads="1"/>
          </p:cNvSpPr>
          <p:nvPr/>
        </p:nvSpPr>
        <p:spPr bwMode="auto">
          <a:xfrm>
            <a:off x="849088" y="13062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Tes di lakukan oleh orang yang memotong atau trimming  dari potongang grosir dambil mencatat bagian-bagain dan beratnya. Dengan mengisi kolom grafik.</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altLang="id-ID"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24058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04949"/>
            <a:ext cx="10515600" cy="5772014"/>
          </a:xfrm>
        </p:spPr>
        <p:txBody>
          <a:bodyPr>
            <a:normAutofit lnSpcReduction="10000"/>
          </a:bodyPr>
          <a:lstStyle/>
          <a:p>
            <a:r>
              <a:rPr lang="id-ID" dirty="0" smtClean="0"/>
              <a:t>Keterangan</a:t>
            </a:r>
          </a:p>
          <a:p>
            <a:pPr marL="457200" lvl="1" indent="0">
              <a:buNone/>
            </a:pPr>
            <a:r>
              <a:rPr lang="id-ID" dirty="0" smtClean="0"/>
              <a:t>Item		: nama/ jenis daging</a:t>
            </a:r>
          </a:p>
          <a:p>
            <a:pPr marL="457200" lvl="1" indent="0">
              <a:buNone/>
            </a:pPr>
            <a:r>
              <a:rPr lang="id-ID" dirty="0" smtClean="0"/>
              <a:t>Breakdown	: terpisah</a:t>
            </a:r>
          </a:p>
          <a:p>
            <a:pPr marL="457200" lvl="1" indent="0">
              <a:buNone/>
            </a:pPr>
            <a:r>
              <a:rPr lang="id-ID" dirty="0" smtClean="0"/>
              <a:t>Fat grisle		: lemak</a:t>
            </a:r>
          </a:p>
          <a:p>
            <a:pPr marL="457200" lvl="1" indent="0">
              <a:buNone/>
            </a:pPr>
            <a:r>
              <a:rPr lang="id-ID" dirty="0" smtClean="0"/>
              <a:t>Loss in trimming	: daging yang hilang saat di trimming</a:t>
            </a:r>
          </a:p>
          <a:p>
            <a:pPr marL="457200" lvl="1" indent="0">
              <a:buNone/>
            </a:pPr>
            <a:r>
              <a:rPr lang="id-ID" dirty="0" smtClean="0"/>
              <a:t>Trim		: triimingan</a:t>
            </a:r>
          </a:p>
          <a:p>
            <a:pPr marL="457200" lvl="1" indent="0">
              <a:buNone/>
            </a:pPr>
            <a:r>
              <a:rPr lang="id-ID" dirty="0" smtClean="0"/>
              <a:t>Usable meat	: daging yang bisa di gunakan</a:t>
            </a:r>
          </a:p>
          <a:p>
            <a:pPr marL="457200" lvl="1" indent="0">
              <a:buNone/>
            </a:pPr>
            <a:r>
              <a:rPr lang="id-ID" dirty="0" smtClean="0"/>
              <a:t>Weight		: berat</a:t>
            </a:r>
          </a:p>
          <a:p>
            <a:pPr marL="457200" lvl="1" indent="0">
              <a:buNone/>
            </a:pPr>
            <a:r>
              <a:rPr lang="id-ID" dirty="0" smtClean="0"/>
              <a:t>% of total		: total dalam persentase</a:t>
            </a:r>
          </a:p>
          <a:p>
            <a:pPr marL="457200" lvl="1" indent="0">
              <a:buNone/>
            </a:pPr>
            <a:r>
              <a:rPr lang="id-ID" dirty="0" smtClean="0"/>
              <a:t>Value per kg	: harga perkg</a:t>
            </a:r>
          </a:p>
          <a:p>
            <a:pPr marL="457200" lvl="1" indent="0">
              <a:buNone/>
            </a:pPr>
            <a:r>
              <a:rPr lang="id-ID" dirty="0" smtClean="0"/>
              <a:t>Total value		: total harga daging</a:t>
            </a:r>
          </a:p>
          <a:p>
            <a:pPr marL="457200" lvl="1" indent="0">
              <a:buNone/>
            </a:pPr>
            <a:r>
              <a:rPr lang="id-ID" dirty="0" smtClean="0"/>
              <a:t>Cost faktor		: cost faktor</a:t>
            </a:r>
          </a:p>
          <a:p>
            <a:pPr marL="457200" lvl="1" indent="0">
              <a:buNone/>
            </a:pPr>
            <a:r>
              <a:rPr lang="id-ID" dirty="0" smtClean="0"/>
              <a:t>EP cost per KG	: harga berat bersih perkg</a:t>
            </a:r>
          </a:p>
          <a:p>
            <a:pPr marL="457200" lvl="1" indent="0">
              <a:buNone/>
            </a:pPr>
            <a:r>
              <a:rPr lang="id-ID" dirty="0" smtClean="0"/>
              <a:t>Portion size	: berat perpossi</a:t>
            </a:r>
          </a:p>
          <a:p>
            <a:pPr marL="457200" lvl="1" indent="0">
              <a:buNone/>
            </a:pPr>
            <a:r>
              <a:rPr lang="id-ID" dirty="0" smtClean="0"/>
              <a:t>Portion cost	: harga perporsi</a:t>
            </a:r>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smtClean="0"/>
          </a:p>
          <a:p>
            <a:pPr marL="457200" lvl="1" indent="0">
              <a:buNone/>
            </a:pPr>
            <a:endParaRPr lang="id-ID" dirty="0"/>
          </a:p>
        </p:txBody>
      </p:sp>
    </p:spTree>
    <p:extLst>
      <p:ext uri="{BB962C8B-B14F-4D97-AF65-F5344CB8AC3E}">
        <p14:creationId xmlns:p14="http://schemas.microsoft.com/office/powerpoint/2010/main" val="1508442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445" y="427900"/>
            <a:ext cx="10515600" cy="5907586"/>
          </a:xfrm>
        </p:spPr>
        <p:txBody>
          <a:bodyPr>
            <a:normAutofit/>
          </a:bodyPr>
          <a:lstStyle/>
          <a:p>
            <a:r>
              <a:rPr lang="id-ID" dirty="0" smtClean="0"/>
              <a:t>Formula</a:t>
            </a:r>
          </a:p>
          <a:p>
            <a:pPr marL="514350" indent="-514350">
              <a:buFont typeface="+mj-lt"/>
              <a:buAutoNum type="arabicPeriod"/>
            </a:pPr>
            <a:r>
              <a:rPr lang="id-ID" dirty="0" smtClean="0"/>
              <a:t>Untuk mencari weight fat grissle, lost in cutting, trim dengan cara menimbang daging tersebut sesuai dengan namanya, fat berapa, trim berapa, namun untuk loss in cutting dengan cara menimbang ukuran pertama lalu mengurangi dengan berat yang telah di trimming.</a:t>
            </a:r>
          </a:p>
          <a:p>
            <a:pPr marL="514350" indent="-514350">
              <a:buFont typeface="+mj-lt"/>
              <a:buAutoNum type="arabicPeriod"/>
            </a:pPr>
            <a:r>
              <a:rPr lang="id-ID" dirty="0" smtClean="0"/>
              <a:t>  untuk mencari % of Total</a:t>
            </a:r>
          </a:p>
          <a:p>
            <a:pPr marL="0" indent="0">
              <a:buNone/>
            </a:pPr>
            <a:r>
              <a:rPr lang="id-ID" dirty="0"/>
              <a:t>	</a:t>
            </a:r>
            <a:r>
              <a:rPr lang="id-ID" dirty="0" smtClean="0"/>
              <a:t>berat berat item ÷ AP</a:t>
            </a:r>
          </a:p>
          <a:p>
            <a:pPr marL="514350" indent="-514350">
              <a:buAutoNum type="arabicPeriod" startAt="3"/>
            </a:pPr>
            <a:r>
              <a:rPr lang="id-ID" dirty="0" smtClean="0"/>
              <a:t>Value per kg = harga daging di pasar saat ini</a:t>
            </a:r>
          </a:p>
          <a:p>
            <a:pPr marL="514350" indent="-514350">
              <a:buAutoNum type="arabicPeriod" startAt="3"/>
            </a:pPr>
            <a:r>
              <a:rPr lang="id-ID" dirty="0" smtClean="0"/>
              <a:t>Total value	= berat item x value pr kg</a:t>
            </a:r>
          </a:p>
          <a:p>
            <a:pPr marL="514350" indent="-514350">
              <a:buAutoNum type="arabicPeriod" startAt="3"/>
            </a:pPr>
            <a:endParaRPr lang="id-ID" dirty="0" smtClean="0"/>
          </a:p>
        </p:txBody>
      </p:sp>
    </p:spTree>
    <p:extLst>
      <p:ext uri="{BB962C8B-B14F-4D97-AF65-F5344CB8AC3E}">
        <p14:creationId xmlns:p14="http://schemas.microsoft.com/office/powerpoint/2010/main" val="2776747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Untuk cost faktor, </a:t>
            </a:r>
            <a:r>
              <a:rPr lang="id-ID" dirty="0"/>
              <a:t>EP Cost (per Kg</a:t>
            </a:r>
            <a:r>
              <a:rPr lang="id-ID" dirty="0" smtClean="0"/>
              <a:t>), </a:t>
            </a:r>
            <a:r>
              <a:rPr lang="id-ID" dirty="0"/>
              <a:t>Portion </a:t>
            </a:r>
            <a:r>
              <a:rPr lang="id-ID" dirty="0" smtClean="0"/>
              <a:t>Size, </a:t>
            </a:r>
            <a:r>
              <a:rPr lang="id-ID" dirty="0"/>
              <a:t>Portion </a:t>
            </a:r>
            <a:r>
              <a:rPr lang="id-ID" dirty="0" smtClean="0"/>
              <a:t>Cost, hanya di isi untuk usable meat.</a:t>
            </a:r>
          </a:p>
          <a:p>
            <a:r>
              <a:rPr lang="id-ID" dirty="0" smtClean="0"/>
              <a:t>Untuk mencari total value = total value whole piece – fat grissle – trim</a:t>
            </a:r>
          </a:p>
          <a:p>
            <a:r>
              <a:rPr lang="id-ID" dirty="0" smtClean="0"/>
              <a:t>Cost factor 	= EP cost per kg  ÷ value AP per kg</a:t>
            </a:r>
          </a:p>
          <a:p>
            <a:r>
              <a:rPr lang="id-ID" dirty="0" smtClean="0"/>
              <a:t>Portion size	: berat perposi yang di resep</a:t>
            </a:r>
          </a:p>
          <a:p>
            <a:r>
              <a:rPr lang="id-ID" dirty="0" smtClean="0"/>
              <a:t>Portion cost	: EP cost </a:t>
            </a:r>
            <a:r>
              <a:rPr lang="id-ID" smtClean="0"/>
              <a:t>÷ portion cost</a:t>
            </a:r>
            <a:endParaRPr lang="id-ID" dirty="0" smtClean="0"/>
          </a:p>
          <a:p>
            <a:endParaRPr lang="id-ID" dirty="0"/>
          </a:p>
        </p:txBody>
      </p:sp>
    </p:spTree>
    <p:extLst>
      <p:ext uri="{BB962C8B-B14F-4D97-AF65-F5344CB8AC3E}">
        <p14:creationId xmlns:p14="http://schemas.microsoft.com/office/powerpoint/2010/main" val="1432205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7914" y="561068"/>
            <a:ext cx="10515600" cy="1325563"/>
          </a:xfrm>
        </p:spPr>
        <p:txBody>
          <a:bodyPr/>
          <a:lstStyle/>
          <a:p>
            <a:r>
              <a:rPr lang="id-ID" dirty="0"/>
              <a:t>Cooking Lost Test</a:t>
            </a:r>
          </a:p>
        </p:txBody>
      </p:sp>
    </p:spTree>
    <p:extLst>
      <p:ext uri="{BB962C8B-B14F-4D97-AF65-F5344CB8AC3E}">
        <p14:creationId xmlns:p14="http://schemas.microsoft.com/office/powerpoint/2010/main" val="3589512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13398705"/>
              </p:ext>
            </p:extLst>
          </p:nvPr>
        </p:nvGraphicFramePr>
        <p:xfrm>
          <a:off x="431074" y="2207621"/>
          <a:ext cx="11090367" cy="4130683"/>
        </p:xfrm>
        <a:graphic>
          <a:graphicData uri="http://schemas.openxmlformats.org/drawingml/2006/table">
            <a:tbl>
              <a:tblPr firstRow="1" firstCol="1" bandRow="1">
                <a:tableStyleId>{5C22544A-7EE6-4342-B048-85BDC9FD1C3A}</a:tableStyleId>
              </a:tblPr>
              <a:tblGrid>
                <a:gridCol w="1824987">
                  <a:extLst>
                    <a:ext uri="{9D8B030D-6E8A-4147-A177-3AD203B41FA5}">
                      <a16:colId xmlns:a16="http://schemas.microsoft.com/office/drawing/2014/main" val="4224620819"/>
                    </a:ext>
                  </a:extLst>
                </a:gridCol>
                <a:gridCol w="632139">
                  <a:extLst>
                    <a:ext uri="{9D8B030D-6E8A-4147-A177-3AD203B41FA5}">
                      <a16:colId xmlns:a16="http://schemas.microsoft.com/office/drawing/2014/main" val="3380363362"/>
                    </a:ext>
                  </a:extLst>
                </a:gridCol>
                <a:gridCol w="1017594">
                  <a:extLst>
                    <a:ext uri="{9D8B030D-6E8A-4147-A177-3AD203B41FA5}">
                      <a16:colId xmlns:a16="http://schemas.microsoft.com/office/drawing/2014/main" val="2341733918"/>
                    </a:ext>
                  </a:extLst>
                </a:gridCol>
                <a:gridCol w="888275">
                  <a:extLst>
                    <a:ext uri="{9D8B030D-6E8A-4147-A177-3AD203B41FA5}">
                      <a16:colId xmlns:a16="http://schemas.microsoft.com/office/drawing/2014/main" val="3365136944"/>
                    </a:ext>
                  </a:extLst>
                </a:gridCol>
                <a:gridCol w="1005840">
                  <a:extLst>
                    <a:ext uri="{9D8B030D-6E8A-4147-A177-3AD203B41FA5}">
                      <a16:colId xmlns:a16="http://schemas.microsoft.com/office/drawing/2014/main" val="1163583558"/>
                    </a:ext>
                  </a:extLst>
                </a:gridCol>
                <a:gridCol w="1280160">
                  <a:extLst>
                    <a:ext uri="{9D8B030D-6E8A-4147-A177-3AD203B41FA5}">
                      <a16:colId xmlns:a16="http://schemas.microsoft.com/office/drawing/2014/main" val="3620423739"/>
                    </a:ext>
                  </a:extLst>
                </a:gridCol>
                <a:gridCol w="1058091">
                  <a:extLst>
                    <a:ext uri="{9D8B030D-6E8A-4147-A177-3AD203B41FA5}">
                      <a16:colId xmlns:a16="http://schemas.microsoft.com/office/drawing/2014/main" val="3236464101"/>
                    </a:ext>
                  </a:extLst>
                </a:gridCol>
                <a:gridCol w="1018903">
                  <a:extLst>
                    <a:ext uri="{9D8B030D-6E8A-4147-A177-3AD203B41FA5}">
                      <a16:colId xmlns:a16="http://schemas.microsoft.com/office/drawing/2014/main" val="1266793248"/>
                    </a:ext>
                  </a:extLst>
                </a:gridCol>
                <a:gridCol w="1097280">
                  <a:extLst>
                    <a:ext uri="{9D8B030D-6E8A-4147-A177-3AD203B41FA5}">
                      <a16:colId xmlns:a16="http://schemas.microsoft.com/office/drawing/2014/main" val="1374781992"/>
                    </a:ext>
                  </a:extLst>
                </a:gridCol>
                <a:gridCol w="1267098">
                  <a:extLst>
                    <a:ext uri="{9D8B030D-6E8A-4147-A177-3AD203B41FA5}">
                      <a16:colId xmlns:a16="http://schemas.microsoft.com/office/drawing/2014/main" val="143520654"/>
                    </a:ext>
                  </a:extLst>
                </a:gridCol>
              </a:tblGrid>
              <a:tr h="939063">
                <a:tc>
                  <a:txBody>
                    <a:bodyPr/>
                    <a:lstStyle/>
                    <a:p>
                      <a:pPr algn="just">
                        <a:lnSpc>
                          <a:spcPct val="115000"/>
                        </a:lnSpc>
                        <a:spcAft>
                          <a:spcPts val="0"/>
                        </a:spcAft>
                      </a:pPr>
                      <a:r>
                        <a:rPr lang="id-ID" sz="1200">
                          <a:effectLst/>
                        </a:rPr>
                        <a:t>breakdown</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weight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of Total Weight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Value (per kg)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Total Value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EP Cost (per kg)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Portion size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Portion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Cost Faktor </a:t>
                      </a:r>
                      <a:endParaRPr lang="id-ID" sz="1100">
                        <a:effectLst/>
                      </a:endParaRPr>
                    </a:p>
                    <a:p>
                      <a:pPr algn="just">
                        <a:lnSpc>
                          <a:spcPct val="115000"/>
                        </a:lnSpc>
                        <a:spcAft>
                          <a:spcPts val="0"/>
                        </a:spcAft>
                      </a:pPr>
                      <a:r>
                        <a:rPr lang="id-ID" sz="1200">
                          <a:effectLst/>
                        </a:rPr>
                        <a:t>(per kg)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Cost factor </a:t>
                      </a:r>
                      <a:endParaRPr lang="id-ID" sz="1100">
                        <a:effectLst/>
                      </a:endParaRPr>
                    </a:p>
                    <a:p>
                      <a:pPr algn="just">
                        <a:lnSpc>
                          <a:spcPct val="115000"/>
                        </a:lnSpc>
                        <a:spcAft>
                          <a:spcPts val="0"/>
                        </a:spcAft>
                      </a:pPr>
                      <a:r>
                        <a:rPr lang="id-ID" sz="1200">
                          <a:effectLst/>
                        </a:rPr>
                        <a:t>per portion</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97081275"/>
                  </a:ext>
                </a:extLst>
              </a:tr>
              <a:tr h="619808">
                <a:tc>
                  <a:txBody>
                    <a:bodyPr/>
                    <a:lstStyle/>
                    <a:p>
                      <a:pPr algn="just">
                        <a:lnSpc>
                          <a:spcPct val="115000"/>
                        </a:lnSpc>
                        <a:spcAft>
                          <a:spcPts val="0"/>
                        </a:spcAft>
                      </a:pPr>
                      <a:r>
                        <a:rPr lang="id-ID" sz="1200" dirty="0">
                          <a:effectLst/>
                        </a:rPr>
                        <a:t>Original  weight</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3750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100 %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85.000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318.750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31292853"/>
                  </a:ext>
                </a:extLst>
              </a:tr>
              <a:tr h="374434">
                <a:tc>
                  <a:txBody>
                    <a:bodyPr/>
                    <a:lstStyle/>
                    <a:p>
                      <a:pPr algn="just">
                        <a:lnSpc>
                          <a:spcPct val="115000"/>
                        </a:lnSpc>
                        <a:spcAft>
                          <a:spcPts val="0"/>
                        </a:spcAft>
                      </a:pPr>
                      <a:r>
                        <a:rPr lang="id-ID" sz="1200">
                          <a:effectLst/>
                        </a:rPr>
                        <a:t>Trimmid weight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2850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76%</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318.750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4644570"/>
                  </a:ext>
                </a:extLst>
              </a:tr>
              <a:tr h="319254">
                <a:tc>
                  <a:txBody>
                    <a:bodyPr/>
                    <a:lstStyle/>
                    <a:p>
                      <a:pPr algn="just">
                        <a:lnSpc>
                          <a:spcPct val="115000"/>
                        </a:lnSpc>
                        <a:spcAft>
                          <a:spcPts val="0"/>
                        </a:spcAft>
                      </a:pPr>
                      <a:r>
                        <a:rPr lang="id-ID" sz="1200">
                          <a:effectLst/>
                        </a:rPr>
                        <a:t>Loss in trimming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900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24 %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64479774"/>
                  </a:ext>
                </a:extLst>
              </a:tr>
              <a:tr h="619808">
                <a:tc>
                  <a:txBody>
                    <a:bodyPr/>
                    <a:lstStyle/>
                    <a:p>
                      <a:pPr algn="just">
                        <a:lnSpc>
                          <a:spcPct val="115000"/>
                        </a:lnSpc>
                        <a:spcAft>
                          <a:spcPts val="0"/>
                        </a:spcAft>
                      </a:pPr>
                      <a:r>
                        <a:rPr lang="id-ID" sz="1200">
                          <a:effectLst/>
                        </a:rPr>
                        <a:t>Cooked weight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2350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62,67 %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318.750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06428005"/>
                  </a:ext>
                </a:extLst>
              </a:tr>
              <a:tr h="319254">
                <a:tc>
                  <a:txBody>
                    <a:bodyPr/>
                    <a:lstStyle/>
                    <a:p>
                      <a:pPr algn="just">
                        <a:lnSpc>
                          <a:spcPct val="115000"/>
                        </a:lnSpc>
                        <a:spcAft>
                          <a:spcPts val="0"/>
                        </a:spcAft>
                      </a:pPr>
                      <a:r>
                        <a:rPr lang="id-ID" sz="1200">
                          <a:effectLst/>
                        </a:rPr>
                        <a:t>Loss in cooking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500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13,33 %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4481197"/>
                  </a:ext>
                </a:extLst>
              </a:tr>
              <a:tr h="319254">
                <a:tc>
                  <a:txBody>
                    <a:bodyPr/>
                    <a:lstStyle/>
                    <a:p>
                      <a:pPr algn="just">
                        <a:lnSpc>
                          <a:spcPct val="115000"/>
                        </a:lnSpc>
                        <a:spcAft>
                          <a:spcPts val="0"/>
                        </a:spcAft>
                      </a:pPr>
                      <a:r>
                        <a:rPr lang="id-ID" sz="1200">
                          <a:effectLst/>
                        </a:rPr>
                        <a:t>Bones and trim</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750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20 %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62833755"/>
                  </a:ext>
                </a:extLst>
              </a:tr>
              <a:tr h="619808">
                <a:tc>
                  <a:txBody>
                    <a:bodyPr/>
                    <a:lstStyle/>
                    <a:p>
                      <a:pPr algn="just">
                        <a:lnSpc>
                          <a:spcPct val="115000"/>
                        </a:lnSpc>
                        <a:spcAft>
                          <a:spcPts val="0"/>
                        </a:spcAft>
                      </a:pPr>
                      <a:r>
                        <a:rPr lang="id-ID" sz="1200">
                          <a:effectLst/>
                        </a:rPr>
                        <a:t>Salable weight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1600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43%</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318.750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199.219</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125 gr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24.902</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a:effectLst/>
                        </a:rPr>
                        <a:t>2,34446</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id-ID" sz="1200" dirty="0">
                          <a:effectLst/>
                        </a:rPr>
                        <a:t>0,2929</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0454850"/>
                  </a:ext>
                </a:extLst>
              </a:tr>
            </a:tbl>
          </a:graphicData>
        </a:graphic>
      </p:graphicFrame>
      <p:sp>
        <p:nvSpPr>
          <p:cNvPr id="5" name="Rectangle 1"/>
          <p:cNvSpPr>
            <a:spLocks noChangeArrowheads="1"/>
          </p:cNvSpPr>
          <p:nvPr/>
        </p:nvSpPr>
        <p:spPr bwMode="auto">
          <a:xfrm>
            <a:off x="287382" y="128573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Cooking  Loss Test</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Cooking loss test</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Portion 125 gr</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Cost faktor 0,2931</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Number cooked : one</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Time; 2 hours and 30 minute</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12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Temperature: 175˚C</a:t>
            </a:r>
            <a:endParaRPr kumimoji="0" lang="id-ID" altLang="id-ID"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altLang="id-ID"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779442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340</Words>
  <Application>Microsoft Office PowerPoint</Application>
  <PresentationFormat>Widescreen</PresentationFormat>
  <Paragraphs>213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Butcher Yield Test</vt:lpstr>
      <vt:lpstr>PowerPoint Presentation</vt:lpstr>
      <vt:lpstr>PowerPoint Presentation</vt:lpstr>
      <vt:lpstr>PowerPoint Presentation</vt:lpstr>
      <vt:lpstr>PowerPoint Presentation</vt:lpstr>
      <vt:lpstr>PowerPoint Presentation</vt:lpstr>
      <vt:lpstr>Cooking Lost Test</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Butcher Yield Test</dc:title>
  <dc:creator>rezki alhamdi</dc:creator>
  <cp:lastModifiedBy>rezki alhamdi</cp:lastModifiedBy>
  <cp:revision>12</cp:revision>
  <dcterms:created xsi:type="dcterms:W3CDTF">2017-09-09T14:17:13Z</dcterms:created>
  <dcterms:modified xsi:type="dcterms:W3CDTF">2017-10-16T11:01:45Z</dcterms:modified>
</cp:coreProperties>
</file>