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57" r:id="rId10"/>
    <p:sldId id="258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835E8-06D7-4D33-BC44-12E149C6794A}" type="datetimeFigureOut">
              <a:rPr lang="en-ID" smtClean="0"/>
              <a:t>21/10/2021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9FF5120D-6B17-440B-9587-00463F6F754F}" type="slidenum">
              <a:rPr lang="en-ID" smtClean="0"/>
              <a:t>‹#›</a:t>
            </a:fld>
            <a:endParaRPr lang="en-ID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5317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835E8-06D7-4D33-BC44-12E149C6794A}" type="datetimeFigureOut">
              <a:rPr lang="en-ID" smtClean="0"/>
              <a:t>21/10/2021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5120D-6B17-440B-9587-00463F6F754F}" type="slidenum">
              <a:rPr lang="en-ID" smtClean="0"/>
              <a:t>‹#›</a:t>
            </a:fld>
            <a:endParaRPr lang="en-ID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1547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835E8-06D7-4D33-BC44-12E149C6794A}" type="datetimeFigureOut">
              <a:rPr lang="en-ID" smtClean="0"/>
              <a:t>21/10/2021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5120D-6B17-440B-9587-00463F6F754F}" type="slidenum">
              <a:rPr lang="en-ID" smtClean="0"/>
              <a:t>‹#›</a:t>
            </a:fld>
            <a:endParaRPr lang="en-ID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0119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835E8-06D7-4D33-BC44-12E149C6794A}" type="datetimeFigureOut">
              <a:rPr lang="en-ID" smtClean="0"/>
              <a:t>21/10/2021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5120D-6B17-440B-9587-00463F6F754F}" type="slidenum">
              <a:rPr lang="en-ID" smtClean="0"/>
              <a:t>‹#›</a:t>
            </a:fld>
            <a:endParaRPr lang="en-ID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4496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835E8-06D7-4D33-BC44-12E149C6794A}" type="datetimeFigureOut">
              <a:rPr lang="en-ID" smtClean="0"/>
              <a:t>21/10/2021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5120D-6B17-440B-9587-00463F6F754F}" type="slidenum">
              <a:rPr lang="en-ID" smtClean="0"/>
              <a:t>‹#›</a:t>
            </a:fld>
            <a:endParaRPr lang="en-ID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8117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835E8-06D7-4D33-BC44-12E149C6794A}" type="datetimeFigureOut">
              <a:rPr lang="en-ID" smtClean="0"/>
              <a:t>21/10/2021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5120D-6B17-440B-9587-00463F6F754F}" type="slidenum">
              <a:rPr lang="en-ID" smtClean="0"/>
              <a:t>‹#›</a:t>
            </a:fld>
            <a:endParaRPr lang="en-ID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1548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835E8-06D7-4D33-BC44-12E149C6794A}" type="datetimeFigureOut">
              <a:rPr lang="en-ID" smtClean="0"/>
              <a:t>21/10/2021</a:t>
            </a:fld>
            <a:endParaRPr lang="en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5120D-6B17-440B-9587-00463F6F754F}" type="slidenum">
              <a:rPr lang="en-ID" smtClean="0"/>
              <a:t>‹#›</a:t>
            </a:fld>
            <a:endParaRPr lang="en-ID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8615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835E8-06D7-4D33-BC44-12E149C6794A}" type="datetimeFigureOut">
              <a:rPr lang="en-ID" smtClean="0"/>
              <a:t>21/10/2021</a:t>
            </a:fld>
            <a:endParaRPr lang="en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5120D-6B17-440B-9587-00463F6F754F}" type="slidenum">
              <a:rPr lang="en-ID" smtClean="0"/>
              <a:t>‹#›</a:t>
            </a:fld>
            <a:endParaRPr lang="en-ID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4314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835E8-06D7-4D33-BC44-12E149C6794A}" type="datetimeFigureOut">
              <a:rPr lang="en-ID" smtClean="0"/>
              <a:t>21/10/2021</a:t>
            </a:fld>
            <a:endParaRPr lang="en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5120D-6B17-440B-9587-00463F6F754F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599061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835E8-06D7-4D33-BC44-12E149C6794A}" type="datetimeFigureOut">
              <a:rPr lang="en-ID" smtClean="0"/>
              <a:t>21/10/2021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5120D-6B17-440B-9587-00463F6F754F}" type="slidenum">
              <a:rPr lang="en-ID" smtClean="0"/>
              <a:t>‹#›</a:t>
            </a:fld>
            <a:endParaRPr lang="en-ID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01570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8F6835E8-06D7-4D33-BC44-12E149C6794A}" type="datetimeFigureOut">
              <a:rPr lang="en-ID" smtClean="0"/>
              <a:t>21/10/2021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5120D-6B17-440B-9587-00463F6F754F}" type="slidenum">
              <a:rPr lang="en-ID" smtClean="0"/>
              <a:t>‹#›</a:t>
            </a:fld>
            <a:endParaRPr lang="en-ID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5170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6835E8-06D7-4D33-BC44-12E149C6794A}" type="datetimeFigureOut">
              <a:rPr lang="en-ID" smtClean="0"/>
              <a:t>21/10/2021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9FF5120D-6B17-440B-9587-00463F6F754F}" type="slidenum">
              <a:rPr lang="en-ID" smtClean="0"/>
              <a:t>‹#›</a:t>
            </a:fld>
            <a:endParaRPr lang="en-ID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3705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261338-D012-48C3-A03A-6506D50D9C5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Harga </a:t>
            </a:r>
            <a:r>
              <a:rPr lang="en-US" dirty="0" err="1"/>
              <a:t>Pokok</a:t>
            </a:r>
            <a:r>
              <a:rPr lang="en-US" dirty="0"/>
              <a:t> </a:t>
            </a:r>
            <a:r>
              <a:rPr lang="en-US" dirty="0" err="1"/>
              <a:t>Makanan</a:t>
            </a:r>
            <a:r>
              <a:rPr lang="en-US" dirty="0"/>
              <a:t> dan Nilai </a:t>
            </a:r>
            <a:r>
              <a:rPr lang="en-US" dirty="0" err="1"/>
              <a:t>Persediaan</a:t>
            </a:r>
            <a:r>
              <a:rPr lang="en-US" dirty="0"/>
              <a:t>  </a:t>
            </a:r>
            <a:endParaRPr lang="en-ID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B068B1-5395-4E49-9AE1-403EC092C0B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159784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F0DE32-60F3-4D34-8737-7B3ED65CE8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FD0708-4085-43E4-B122-7F371EC079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120015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15F475-F169-4A2B-B737-EDB862ECD1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C193EB-B854-4CB0-A6B0-DD74343527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menentukan</a:t>
            </a:r>
            <a:r>
              <a:rPr lang="en-ID" dirty="0"/>
              <a:t> </a:t>
            </a:r>
            <a:r>
              <a:rPr lang="en-ID" dirty="0" err="1"/>
              <a:t>harga</a:t>
            </a:r>
            <a:r>
              <a:rPr lang="en-ID" dirty="0"/>
              <a:t> </a:t>
            </a:r>
            <a:r>
              <a:rPr lang="en-ID" dirty="0" err="1"/>
              <a:t>pokok</a:t>
            </a:r>
            <a:r>
              <a:rPr lang="en-ID" dirty="0"/>
              <a:t> </a:t>
            </a:r>
            <a:r>
              <a:rPr lang="en-ID" dirty="0" err="1"/>
              <a:t>makanan</a:t>
            </a:r>
            <a:r>
              <a:rPr lang="en-ID" dirty="0"/>
              <a:t> </a:t>
            </a:r>
            <a:r>
              <a:rPr lang="en-ID" dirty="0" err="1"/>
              <a:t>harian</a:t>
            </a:r>
            <a:r>
              <a:rPr lang="en-ID" dirty="0"/>
              <a:t> </a:t>
            </a:r>
            <a:r>
              <a:rPr lang="en-ID" dirty="0" err="1"/>
              <a:t>ada</a:t>
            </a:r>
            <a:r>
              <a:rPr lang="en-ID" dirty="0"/>
              <a:t> </a:t>
            </a:r>
            <a:r>
              <a:rPr lang="en-ID" dirty="0" err="1"/>
              <a:t>tiga</a:t>
            </a:r>
            <a:r>
              <a:rPr lang="en-ID" dirty="0"/>
              <a:t> </a:t>
            </a:r>
            <a:r>
              <a:rPr lang="en-ID" dirty="0" err="1"/>
              <a:t>metode</a:t>
            </a:r>
            <a:r>
              <a:rPr lang="en-ID" dirty="0"/>
              <a:t> </a:t>
            </a:r>
            <a:r>
              <a:rPr lang="en-ID" dirty="0" err="1"/>
              <a:t>pembebanan</a:t>
            </a:r>
            <a:r>
              <a:rPr lang="en-ID" dirty="0"/>
              <a:t> </a:t>
            </a:r>
            <a:r>
              <a:rPr lang="en-ID" dirty="0" err="1"/>
              <a:t>harga</a:t>
            </a:r>
            <a:r>
              <a:rPr lang="en-ID" dirty="0"/>
              <a:t> </a:t>
            </a:r>
            <a:r>
              <a:rPr lang="en-ID" dirty="0" err="1"/>
              <a:t>pokok</a:t>
            </a:r>
            <a:r>
              <a:rPr lang="en-ID" dirty="0"/>
              <a:t> </a:t>
            </a:r>
            <a:r>
              <a:rPr lang="en-ID" dirty="0" err="1"/>
              <a:t>makanan</a:t>
            </a:r>
            <a:r>
              <a:rPr lang="en-ID" dirty="0"/>
              <a:t> yang </a:t>
            </a:r>
            <a:r>
              <a:rPr lang="en-ID" dirty="0" err="1"/>
              <a:t>lazim</a:t>
            </a:r>
            <a:r>
              <a:rPr lang="en-ID" dirty="0"/>
              <a:t> </a:t>
            </a:r>
            <a:r>
              <a:rPr lang="en-ID" dirty="0" err="1"/>
              <a:t>digunakan</a:t>
            </a:r>
            <a:r>
              <a:rPr lang="en-ID" dirty="0"/>
              <a:t>, </a:t>
            </a:r>
            <a:r>
              <a:rPr lang="en-ID" dirty="0" err="1"/>
              <a:t>yaitu</a:t>
            </a:r>
            <a:r>
              <a:rPr lang="en-ID" dirty="0"/>
              <a:t>: </a:t>
            </a:r>
            <a:r>
              <a:rPr lang="en-ID" dirty="0" err="1"/>
              <a:t>metode</a:t>
            </a:r>
            <a:r>
              <a:rPr lang="en-ID" dirty="0"/>
              <a:t> :</a:t>
            </a:r>
          </a:p>
          <a:p>
            <a:pPr algn="just"/>
            <a:r>
              <a:rPr lang="en-ID" dirty="0"/>
              <a:t>1. Masuk </a:t>
            </a:r>
            <a:r>
              <a:rPr lang="en-ID" dirty="0" err="1"/>
              <a:t>Pertama</a:t>
            </a:r>
            <a:r>
              <a:rPr lang="en-ID" dirty="0"/>
              <a:t> </a:t>
            </a:r>
            <a:r>
              <a:rPr lang="en-ID" dirty="0" err="1"/>
              <a:t>Keluar</a:t>
            </a:r>
            <a:r>
              <a:rPr lang="en-ID" dirty="0"/>
              <a:t> </a:t>
            </a:r>
            <a:r>
              <a:rPr lang="en-ID" dirty="0" err="1"/>
              <a:t>Pertama</a:t>
            </a:r>
            <a:r>
              <a:rPr lang="en-ID" dirty="0"/>
              <a:t> (First In First Out = FIFO), </a:t>
            </a:r>
          </a:p>
          <a:p>
            <a:pPr algn="just"/>
            <a:r>
              <a:rPr lang="en-ID" dirty="0"/>
              <a:t>2.Masuk </a:t>
            </a:r>
            <a:r>
              <a:rPr lang="en-ID" dirty="0" err="1"/>
              <a:t>Terakhir</a:t>
            </a:r>
            <a:r>
              <a:rPr lang="en-ID" dirty="0"/>
              <a:t>  </a:t>
            </a:r>
            <a:r>
              <a:rPr lang="en-ID" dirty="0" err="1"/>
              <a:t>Keluar</a:t>
            </a:r>
            <a:r>
              <a:rPr lang="en-ID" dirty="0"/>
              <a:t>  </a:t>
            </a:r>
            <a:r>
              <a:rPr lang="en-ID" dirty="0" err="1"/>
              <a:t>Pertama</a:t>
            </a:r>
            <a:r>
              <a:rPr lang="en-ID" dirty="0"/>
              <a:t> (Last In First Out = LIFO), </a:t>
            </a:r>
          </a:p>
          <a:p>
            <a:pPr algn="just"/>
            <a:r>
              <a:rPr lang="en-ID" dirty="0"/>
              <a:t>3. </a:t>
            </a:r>
            <a:r>
              <a:rPr lang="en-ID" dirty="0" err="1"/>
              <a:t>Rerata</a:t>
            </a:r>
            <a:r>
              <a:rPr lang="en-ID" dirty="0"/>
              <a:t> </a:t>
            </a:r>
            <a:r>
              <a:rPr lang="en-ID" dirty="0" err="1"/>
              <a:t>Tertimbang</a:t>
            </a:r>
            <a:r>
              <a:rPr lang="en-ID" dirty="0"/>
              <a:t> (Weighted Average Cost Method=WACM).</a:t>
            </a:r>
          </a:p>
        </p:txBody>
      </p:sp>
    </p:spTree>
    <p:extLst>
      <p:ext uri="{BB962C8B-B14F-4D97-AF65-F5344CB8AC3E}">
        <p14:creationId xmlns:p14="http://schemas.microsoft.com/office/powerpoint/2010/main" val="21912247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858750-93D4-4C90-9D4A-6ACB749553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i-FI" dirty="0"/>
              <a:t>1.Metode Masuk Pertama Keluar Pertama (MPKP)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EF9D5F-193E-4EA2-936E-80033AE2C4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bahasa</a:t>
            </a:r>
            <a:r>
              <a:rPr lang="en-ID" dirty="0"/>
              <a:t> </a:t>
            </a:r>
            <a:r>
              <a:rPr lang="en-ID" dirty="0" err="1"/>
              <a:t>Inggris</a:t>
            </a:r>
            <a:r>
              <a:rPr lang="en-ID" dirty="0"/>
              <a:t>, </a:t>
            </a:r>
            <a:r>
              <a:rPr lang="en-ID" dirty="0" err="1"/>
              <a:t>metode</a:t>
            </a:r>
            <a:r>
              <a:rPr lang="en-ID" dirty="0"/>
              <a:t> </a:t>
            </a:r>
            <a:r>
              <a:rPr lang="en-ID" dirty="0" err="1"/>
              <a:t>ini</a:t>
            </a:r>
            <a:r>
              <a:rPr lang="en-ID" dirty="0"/>
              <a:t> </a:t>
            </a:r>
            <a:r>
              <a:rPr lang="en-ID" dirty="0" err="1"/>
              <a:t>disebut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First In Fist Out(FIFO). </a:t>
            </a:r>
          </a:p>
          <a:p>
            <a:pPr algn="just"/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metode</a:t>
            </a:r>
            <a:r>
              <a:rPr lang="en-ID" dirty="0"/>
              <a:t> </a:t>
            </a:r>
            <a:r>
              <a:rPr lang="en-ID" dirty="0" err="1"/>
              <a:t>ini</a:t>
            </a:r>
            <a:r>
              <a:rPr lang="en-ID" dirty="0"/>
              <a:t> </a:t>
            </a:r>
            <a:r>
              <a:rPr lang="en-ID" dirty="0" err="1"/>
              <a:t>harga</a:t>
            </a:r>
            <a:r>
              <a:rPr lang="en-ID" dirty="0"/>
              <a:t> </a:t>
            </a:r>
            <a:r>
              <a:rPr lang="en-ID" dirty="0" err="1"/>
              <a:t>pokok</a:t>
            </a:r>
            <a:r>
              <a:rPr lang="en-ID" dirty="0"/>
              <a:t> </a:t>
            </a:r>
            <a:r>
              <a:rPr lang="en-ID" dirty="0" err="1"/>
              <a:t>makanan</a:t>
            </a:r>
            <a:r>
              <a:rPr lang="en-ID" dirty="0"/>
              <a:t> yang </a:t>
            </a:r>
            <a:r>
              <a:rPr lang="en-ID" dirty="0" err="1"/>
              <a:t>pertama</a:t>
            </a:r>
            <a:r>
              <a:rPr lang="en-ID" dirty="0"/>
              <a:t> kali 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lebih</a:t>
            </a:r>
            <a:r>
              <a:rPr lang="en-ID" dirty="0"/>
              <a:t> </a:t>
            </a:r>
            <a:r>
              <a:rPr lang="en-ID" dirty="0" err="1"/>
              <a:t>awal</a:t>
            </a:r>
            <a:r>
              <a:rPr lang="en-ID" dirty="0"/>
              <a:t> </a:t>
            </a:r>
            <a:r>
              <a:rPr lang="en-ID" dirty="0" err="1"/>
              <a:t>terjadi</a:t>
            </a:r>
            <a:r>
              <a:rPr lang="en-ID" dirty="0"/>
              <a:t> </a:t>
            </a:r>
            <a:r>
              <a:rPr lang="en-ID" dirty="0" err="1"/>
              <a:t>lebih</a:t>
            </a:r>
            <a:r>
              <a:rPr lang="en-ID" dirty="0"/>
              <a:t> </a:t>
            </a:r>
            <a:r>
              <a:rPr lang="en-ID" dirty="0" err="1"/>
              <a:t>awal</a:t>
            </a:r>
            <a:r>
              <a:rPr lang="en-ID" dirty="0"/>
              <a:t> </a:t>
            </a:r>
            <a:r>
              <a:rPr lang="en-ID" dirty="0" err="1"/>
              <a:t>dibebankan</a:t>
            </a:r>
            <a:r>
              <a:rPr lang="en-ID" dirty="0"/>
              <a:t> </a:t>
            </a:r>
            <a:r>
              <a:rPr lang="en-ID" dirty="0" err="1"/>
              <a:t>sebagai</a:t>
            </a:r>
            <a:r>
              <a:rPr lang="en-ID" dirty="0"/>
              <a:t> </a:t>
            </a:r>
            <a:r>
              <a:rPr lang="en-ID" dirty="0" err="1"/>
              <a:t>harga</a:t>
            </a:r>
            <a:r>
              <a:rPr lang="en-ID" dirty="0"/>
              <a:t> </a:t>
            </a:r>
            <a:r>
              <a:rPr lang="en-ID" dirty="0" err="1"/>
              <a:t>pokok</a:t>
            </a:r>
            <a:r>
              <a:rPr lang="en-ID" dirty="0"/>
              <a:t> </a:t>
            </a:r>
            <a:r>
              <a:rPr lang="en-ID" dirty="0" err="1"/>
              <a:t>makanan</a:t>
            </a:r>
            <a:r>
              <a:rPr lang="en-ID" dirty="0"/>
              <a:t>. </a:t>
            </a:r>
          </a:p>
          <a:p>
            <a:pPr algn="just"/>
            <a:r>
              <a:rPr lang="en-ID" dirty="0" err="1"/>
              <a:t>Metode</a:t>
            </a:r>
            <a:r>
              <a:rPr lang="en-ID" dirty="0"/>
              <a:t> </a:t>
            </a:r>
            <a:r>
              <a:rPr lang="en-ID" dirty="0" err="1"/>
              <a:t>pembebanan</a:t>
            </a:r>
            <a:r>
              <a:rPr lang="en-ID" dirty="0"/>
              <a:t> </a:t>
            </a:r>
            <a:r>
              <a:rPr lang="en-ID" dirty="0" err="1"/>
              <a:t>harga</a:t>
            </a:r>
            <a:r>
              <a:rPr lang="en-ID" dirty="0"/>
              <a:t> </a:t>
            </a:r>
            <a:r>
              <a:rPr lang="en-ID" dirty="0" err="1"/>
              <a:t>pokok</a:t>
            </a:r>
            <a:r>
              <a:rPr lang="en-ID" dirty="0"/>
              <a:t> </a:t>
            </a:r>
            <a:r>
              <a:rPr lang="en-ID" dirty="0" err="1"/>
              <a:t>makanan</a:t>
            </a:r>
            <a:r>
              <a:rPr lang="en-ID" dirty="0"/>
              <a:t> </a:t>
            </a:r>
            <a:r>
              <a:rPr lang="en-ID" dirty="0" err="1"/>
              <a:t>ini</a:t>
            </a:r>
            <a:r>
              <a:rPr lang="en-ID" dirty="0"/>
              <a:t> </a:t>
            </a:r>
            <a:r>
              <a:rPr lang="en-ID" dirty="0" err="1"/>
              <a:t>sama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terminology </a:t>
            </a:r>
            <a:r>
              <a:rPr lang="en-ID" dirty="0" err="1"/>
              <a:t>rotasi</a:t>
            </a:r>
            <a:r>
              <a:rPr lang="en-ID" dirty="0"/>
              <a:t> </a:t>
            </a:r>
            <a:r>
              <a:rPr lang="en-ID" dirty="0" err="1"/>
              <a:t>pengeluaran</a:t>
            </a:r>
            <a:r>
              <a:rPr lang="en-ID" dirty="0"/>
              <a:t> </a:t>
            </a:r>
            <a:r>
              <a:rPr lang="en-ID" dirty="0" err="1"/>
              <a:t>bahan</a:t>
            </a:r>
            <a:r>
              <a:rPr lang="en-ID" dirty="0"/>
              <a:t> </a:t>
            </a:r>
            <a:r>
              <a:rPr lang="en-ID" dirty="0" err="1"/>
              <a:t>rnakanan</a:t>
            </a:r>
            <a:r>
              <a:rPr lang="en-ID" dirty="0"/>
              <a:t>.</a:t>
            </a:r>
          </a:p>
          <a:p>
            <a:pPr algn="just"/>
            <a:r>
              <a:rPr lang="en-ID" dirty="0" err="1"/>
              <a:t>Rotasi</a:t>
            </a:r>
            <a:r>
              <a:rPr lang="en-ID" dirty="0"/>
              <a:t> </a:t>
            </a:r>
            <a:r>
              <a:rPr lang="en-ID" dirty="0" err="1"/>
              <a:t>pengeluaran</a:t>
            </a:r>
            <a:r>
              <a:rPr lang="en-ID" dirty="0"/>
              <a:t> </a:t>
            </a:r>
            <a:r>
              <a:rPr lang="en-ID" dirty="0" err="1"/>
              <a:t>bahan</a:t>
            </a:r>
            <a:r>
              <a:rPr lang="en-ID" dirty="0"/>
              <a:t> </a:t>
            </a:r>
            <a:r>
              <a:rPr lang="en-ID" dirty="0" err="1"/>
              <a:t>makanan</a:t>
            </a:r>
            <a:r>
              <a:rPr lang="en-ID" dirty="0"/>
              <a:t> </a:t>
            </a:r>
            <a:r>
              <a:rPr lang="en-ID" dirty="0" err="1"/>
              <a:t>selalu</a:t>
            </a:r>
            <a:r>
              <a:rPr lang="en-ID" dirty="0"/>
              <a:t> </a:t>
            </a:r>
            <a:r>
              <a:rPr lang="en-ID" dirty="0" err="1"/>
              <a:t>rnenerapkan</a:t>
            </a:r>
            <a:r>
              <a:rPr lang="en-ID" dirty="0"/>
              <a:t> </a:t>
            </a:r>
            <a:r>
              <a:rPr lang="en-ID" dirty="0" err="1"/>
              <a:t>rotasi</a:t>
            </a:r>
            <a:r>
              <a:rPr lang="en-ID" dirty="0"/>
              <a:t> </a:t>
            </a:r>
            <a:r>
              <a:rPr lang="en-ID" dirty="0" err="1"/>
              <a:t>masuk</a:t>
            </a:r>
            <a:r>
              <a:rPr lang="en-ID" dirty="0"/>
              <a:t> </a:t>
            </a:r>
            <a:r>
              <a:rPr lang="en-ID" dirty="0" err="1"/>
              <a:t>pertama</a:t>
            </a:r>
            <a:r>
              <a:rPr lang="en-ID" dirty="0"/>
              <a:t> </a:t>
            </a:r>
            <a:r>
              <a:rPr lang="en-ID" dirty="0" err="1"/>
              <a:t>keluar</a:t>
            </a:r>
            <a:r>
              <a:rPr lang="en-ID" dirty="0"/>
              <a:t>. </a:t>
            </a:r>
          </a:p>
          <a:p>
            <a:pPr algn="just"/>
            <a:r>
              <a:rPr lang="en-ID" dirty="0" err="1"/>
              <a:t>Pertama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menghindari</a:t>
            </a:r>
            <a:r>
              <a:rPr lang="en-ID" dirty="0"/>
              <a:t> </a:t>
            </a:r>
            <a:r>
              <a:rPr lang="en-ID" dirty="0" err="1"/>
              <a:t>terjadinya</a:t>
            </a:r>
            <a:r>
              <a:rPr lang="en-ID" dirty="0"/>
              <a:t> </a:t>
            </a:r>
            <a:r>
              <a:rPr lang="en-ID" dirty="0" err="1"/>
              <a:t>kerusakan</a:t>
            </a:r>
            <a:r>
              <a:rPr lang="en-ID" dirty="0"/>
              <a:t> pada </a:t>
            </a:r>
            <a:r>
              <a:rPr lang="en-ID" dirty="0" err="1"/>
              <a:t>bahan</a:t>
            </a:r>
            <a:r>
              <a:rPr lang="en-ID" dirty="0"/>
              <a:t> </a:t>
            </a:r>
            <a:r>
              <a:rPr lang="en-ID" dirty="0" err="1"/>
              <a:t>makanan</a:t>
            </a:r>
            <a:r>
              <a:rPr lang="en-ID" dirty="0"/>
              <a:t> </a:t>
            </a:r>
            <a:r>
              <a:rPr lang="en-ID" dirty="0" err="1"/>
              <a:t>akibat</a:t>
            </a:r>
            <a:r>
              <a:rPr lang="en-ID" dirty="0"/>
              <a:t> </a:t>
            </a:r>
            <a:r>
              <a:rPr lang="en-ID" dirty="0" err="1"/>
              <a:t>tersimpan</a:t>
            </a:r>
            <a:r>
              <a:rPr lang="en-ID" dirty="0"/>
              <a:t> lama di </a:t>
            </a:r>
            <a:r>
              <a:rPr lang="en-ID" dirty="0" err="1"/>
              <a:t>gudang</a:t>
            </a:r>
            <a:r>
              <a:rPr lang="en-ID" dirty="0"/>
              <a:t>, </a:t>
            </a:r>
            <a:r>
              <a:rPr lang="en-ID" dirty="0" err="1"/>
              <a:t>terlepas</a:t>
            </a:r>
            <a:r>
              <a:rPr lang="en-ID" dirty="0"/>
              <a:t> </a:t>
            </a:r>
            <a:r>
              <a:rPr lang="en-ID" dirty="0" err="1"/>
              <a:t>dari</a:t>
            </a:r>
            <a:r>
              <a:rPr lang="en-ID" dirty="0"/>
              <a:t> </a:t>
            </a:r>
            <a:r>
              <a:rPr lang="en-ID" dirty="0" err="1"/>
              <a:t>metode</a:t>
            </a:r>
            <a:r>
              <a:rPr lang="en-ID" dirty="0"/>
              <a:t> </a:t>
            </a:r>
            <a:r>
              <a:rPr lang="en-ID" dirty="0" err="1"/>
              <a:t>pembebanan</a:t>
            </a:r>
            <a:r>
              <a:rPr lang="en-ID" dirty="0"/>
              <a:t> </a:t>
            </a:r>
            <a:r>
              <a:rPr lang="en-ID" dirty="0" err="1"/>
              <a:t>harga</a:t>
            </a:r>
            <a:r>
              <a:rPr lang="en-ID" dirty="0"/>
              <a:t> </a:t>
            </a:r>
            <a:r>
              <a:rPr lang="en-ID" dirty="0" err="1"/>
              <a:t>pokok</a:t>
            </a:r>
            <a:r>
              <a:rPr lang="en-ID" dirty="0"/>
              <a:t> </a:t>
            </a:r>
            <a:r>
              <a:rPr lang="en-ID" dirty="0" err="1"/>
              <a:t>makanan</a:t>
            </a:r>
            <a:r>
              <a:rPr lang="en-ID" dirty="0"/>
              <a:t> yang </a:t>
            </a:r>
            <a:r>
              <a:rPr lang="en-ID" dirty="0" err="1"/>
              <a:t>diterapkan</a:t>
            </a:r>
            <a:r>
              <a:rPr lang="en-ID" dirty="0"/>
              <a:t>.</a:t>
            </a:r>
          </a:p>
          <a:p>
            <a:pPr algn="just"/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8326993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8ACABD-5294-4248-A656-3E20A41AED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F2BBA3-174F-4341-972D-C5F63D0F9B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D" dirty="0" err="1"/>
              <a:t>Tanggal</a:t>
            </a:r>
            <a:r>
              <a:rPr lang="en-ID" dirty="0"/>
              <a:t> 1 April 2021  </a:t>
            </a:r>
            <a:r>
              <a:rPr lang="en-ID" dirty="0" err="1"/>
              <a:t>diterima</a:t>
            </a:r>
            <a:r>
              <a:rPr lang="en-ID" dirty="0"/>
              <a:t> 50 kg </a:t>
            </a:r>
            <a:r>
              <a:rPr lang="en-ID" dirty="0" err="1"/>
              <a:t>kentang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harga</a:t>
            </a:r>
            <a:r>
              <a:rPr lang="en-ID" dirty="0"/>
              <a:t> Rp 1.000 </a:t>
            </a:r>
            <a:r>
              <a:rPr lang="en-ID" dirty="0" err="1"/>
              <a:t>perkg</a:t>
            </a:r>
            <a:r>
              <a:rPr lang="en-ID" dirty="0"/>
              <a:t>..</a:t>
            </a:r>
          </a:p>
          <a:p>
            <a:r>
              <a:rPr lang="en-ID" dirty="0" err="1"/>
              <a:t>Tanggal</a:t>
            </a:r>
            <a:r>
              <a:rPr lang="en-ID" dirty="0"/>
              <a:t> 3 April 2021  </a:t>
            </a:r>
            <a:r>
              <a:rPr lang="en-ID" dirty="0" err="1"/>
              <a:t>dikeluarkan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dapur</a:t>
            </a:r>
            <a:r>
              <a:rPr lang="en-ID" dirty="0"/>
              <a:t> </a:t>
            </a:r>
            <a:r>
              <a:rPr lang="en-ID" dirty="0" err="1"/>
              <a:t>sebanyak</a:t>
            </a:r>
            <a:r>
              <a:rPr lang="en-ID" dirty="0"/>
              <a:t> 35 kg. </a:t>
            </a:r>
          </a:p>
          <a:p>
            <a:r>
              <a:rPr lang="en-ID" dirty="0" err="1"/>
              <a:t>Tanggal</a:t>
            </a:r>
            <a:r>
              <a:rPr lang="en-ID" dirty="0"/>
              <a:t> 4 April 2021 </a:t>
            </a:r>
            <a:r>
              <a:rPr lang="en-ID" dirty="0" err="1"/>
              <a:t>diterima</a:t>
            </a:r>
            <a:r>
              <a:rPr lang="en-ID" dirty="0"/>
              <a:t> 30 </a:t>
            </a:r>
            <a:r>
              <a:rPr lang="en-ID" dirty="0" err="1"/>
              <a:t>kg·dengan</a:t>
            </a:r>
            <a:r>
              <a:rPr lang="en-ID" dirty="0"/>
              <a:t> </a:t>
            </a:r>
            <a:r>
              <a:rPr lang="en-ID" dirty="0" err="1"/>
              <a:t>harga</a:t>
            </a:r>
            <a:r>
              <a:rPr lang="en-ID" dirty="0"/>
              <a:t> Rp 1.100 per kg. </a:t>
            </a:r>
          </a:p>
          <a:p>
            <a:r>
              <a:rPr lang="en-ID" dirty="0" err="1"/>
              <a:t>Tanggal</a:t>
            </a:r>
            <a:r>
              <a:rPr lang="en-ID" dirty="0"/>
              <a:t> 6 April 2021  </a:t>
            </a:r>
            <a:r>
              <a:rPr lang="en-ID" dirty="0" err="1"/>
              <a:t>dikeluarkan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dapur</a:t>
            </a:r>
            <a:r>
              <a:rPr lang="en-ID"/>
              <a:t> 25 </a:t>
            </a:r>
            <a:r>
              <a:rPr lang="en-ID" dirty="0"/>
              <a:t>kg</a:t>
            </a:r>
          </a:p>
          <a:p>
            <a:r>
              <a:rPr lang="en-ID" dirty="0" err="1"/>
              <a:t>Berapakah</a:t>
            </a:r>
            <a:r>
              <a:rPr lang="en-ID" dirty="0"/>
              <a:t> </a:t>
            </a:r>
            <a:r>
              <a:rPr lang="en-ID" dirty="0" err="1"/>
              <a:t>nilai</a:t>
            </a:r>
            <a:r>
              <a:rPr lang="en-ID" dirty="0"/>
              <a:t> Harga </a:t>
            </a:r>
            <a:r>
              <a:rPr lang="en-ID" dirty="0" err="1"/>
              <a:t>Pokok</a:t>
            </a:r>
            <a:r>
              <a:rPr lang="en-ID" dirty="0"/>
              <a:t> Makana ( HPM ) dan Nilai </a:t>
            </a:r>
            <a:r>
              <a:rPr lang="en-ID" dirty="0" err="1"/>
              <a:t>Persediaan</a:t>
            </a:r>
            <a:r>
              <a:rPr lang="en-ID" dirty="0"/>
              <a:t> NP  </a:t>
            </a:r>
          </a:p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6247759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229F33-A293-47DD-9BBC-EBE2E1F72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2. </a:t>
            </a:r>
            <a:r>
              <a:rPr lang="en-US" dirty="0" err="1"/>
              <a:t>Metode</a:t>
            </a:r>
            <a:r>
              <a:rPr lang="en-US" dirty="0"/>
              <a:t> Masuk </a:t>
            </a:r>
            <a:r>
              <a:rPr lang="en-US" dirty="0" err="1"/>
              <a:t>Terakhir</a:t>
            </a:r>
            <a:r>
              <a:rPr lang="en-US" dirty="0"/>
              <a:t> </a:t>
            </a:r>
            <a:r>
              <a:rPr lang="en-US" dirty="0" err="1"/>
              <a:t>Keluar</a:t>
            </a:r>
            <a:r>
              <a:rPr lang="en-US" dirty="0"/>
              <a:t> </a:t>
            </a:r>
            <a:r>
              <a:rPr lang="en-US" dirty="0" err="1"/>
              <a:t>Pertama</a:t>
            </a:r>
            <a:r>
              <a:rPr lang="en-US" dirty="0"/>
              <a:t> (MTKP) 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F6DB15-E04A-4A07-B436-6EE8ADFB1D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ID" dirty="0" err="1"/>
              <a:t>Berbeda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metode</a:t>
            </a:r>
            <a:r>
              <a:rPr lang="en-ID" dirty="0"/>
              <a:t> MPKP,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metode</a:t>
            </a:r>
            <a:r>
              <a:rPr lang="en-ID" dirty="0"/>
              <a:t> MTKP </a:t>
            </a:r>
            <a:r>
              <a:rPr lang="en-ID" dirty="0" err="1"/>
              <a:t>harga</a:t>
            </a:r>
            <a:r>
              <a:rPr lang="en-ID" dirty="0"/>
              <a:t> </a:t>
            </a:r>
            <a:r>
              <a:rPr lang="en-ID" dirty="0" err="1"/>
              <a:t>pokok</a:t>
            </a:r>
            <a:r>
              <a:rPr lang="en-ID" dirty="0"/>
              <a:t> </a:t>
            </a:r>
            <a:r>
              <a:rPr lang="en-ID" dirty="0" err="1"/>
              <a:t>makanan</a:t>
            </a:r>
            <a:r>
              <a:rPr lang="en-ID" dirty="0"/>
              <a:t> yang </a:t>
            </a:r>
            <a:r>
              <a:rPr lang="en-ID" dirty="0" err="1"/>
              <a:t>terakhir</a:t>
            </a:r>
            <a:r>
              <a:rPr lang="en-ID" dirty="0"/>
              <a:t> </a:t>
            </a:r>
            <a:r>
              <a:rPr lang="en-ID" dirty="0" err="1"/>
              <a:t>terjadi</a:t>
            </a:r>
            <a:r>
              <a:rPr lang="en-ID" dirty="0"/>
              <a:t> </a:t>
            </a:r>
            <a:r>
              <a:rPr lang="en-ID" dirty="0" err="1"/>
              <a:t>dibebankan</a:t>
            </a:r>
            <a:r>
              <a:rPr lang="en-ID" dirty="0"/>
              <a:t> </a:t>
            </a:r>
            <a:r>
              <a:rPr lang="en-ID" dirty="0" err="1"/>
              <a:t>lebih</a:t>
            </a:r>
            <a:r>
              <a:rPr lang="en-ID" dirty="0"/>
              <a:t> </a:t>
            </a:r>
            <a:r>
              <a:rPr lang="en-ID" dirty="0" err="1"/>
              <a:t>awal</a:t>
            </a:r>
            <a:r>
              <a:rPr lang="en-ID" dirty="0"/>
              <a:t> </a:t>
            </a:r>
            <a:r>
              <a:rPr lang="en-ID" dirty="0" err="1"/>
              <a:t>sebagai</a:t>
            </a:r>
            <a:r>
              <a:rPr lang="en-ID" dirty="0"/>
              <a:t> </a:t>
            </a:r>
            <a:r>
              <a:rPr lang="en-ID" dirty="0" err="1"/>
              <a:t>harga</a:t>
            </a:r>
            <a:r>
              <a:rPr lang="en-ID" dirty="0"/>
              <a:t> </a:t>
            </a:r>
            <a:r>
              <a:rPr lang="en-ID" dirty="0" err="1"/>
              <a:t>pokok</a:t>
            </a:r>
            <a:r>
              <a:rPr lang="en-ID" dirty="0"/>
              <a:t> </a:t>
            </a:r>
            <a:r>
              <a:rPr lang="en-ID" dirty="0" err="1"/>
              <a:t>makanan</a:t>
            </a:r>
            <a:r>
              <a:rPr lang="en-ID" dirty="0"/>
              <a:t>. </a:t>
            </a:r>
          </a:p>
          <a:p>
            <a:pPr algn="just"/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bahasa</a:t>
            </a:r>
            <a:r>
              <a:rPr lang="en-ID" dirty="0"/>
              <a:t> </a:t>
            </a:r>
            <a:r>
              <a:rPr lang="en-ID" dirty="0" err="1"/>
              <a:t>Inggris</a:t>
            </a:r>
            <a:r>
              <a:rPr lang="en-ID" dirty="0"/>
              <a:t>, </a:t>
            </a:r>
            <a:r>
              <a:rPr lang="en-ID" dirty="0" err="1"/>
              <a:t>metode</a:t>
            </a:r>
            <a:r>
              <a:rPr lang="en-ID" dirty="0"/>
              <a:t> </a:t>
            </a:r>
            <a:r>
              <a:rPr lang="en-ID" dirty="0" err="1"/>
              <a:t>ini</a:t>
            </a:r>
            <a:r>
              <a:rPr lang="en-ID" dirty="0"/>
              <a:t> </a:t>
            </a:r>
            <a:r>
              <a:rPr lang="en-ID" dirty="0" err="1"/>
              <a:t>disebut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Last In First Out (LIFO}.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rnenerapkan</a:t>
            </a:r>
            <a:r>
              <a:rPr lang="en-ID" dirty="0"/>
              <a:t> </a:t>
            </a:r>
            <a:r>
              <a:rPr lang="en-ID" dirty="0" err="1"/>
              <a:t>metode</a:t>
            </a:r>
            <a:r>
              <a:rPr lang="en-ID" dirty="0"/>
              <a:t> MTKP, </a:t>
            </a:r>
            <a:r>
              <a:rPr lang="en-ID" dirty="0" err="1"/>
              <a:t>asumsinya</a:t>
            </a:r>
            <a:r>
              <a:rPr lang="en-ID" dirty="0"/>
              <a:t> </a:t>
            </a:r>
            <a:r>
              <a:rPr lang="en-ID" dirty="0" err="1"/>
              <a:t>adalah</a:t>
            </a:r>
            <a:r>
              <a:rPr lang="en-ID" dirty="0"/>
              <a:t> </a:t>
            </a:r>
            <a:r>
              <a:rPr lang="en-ID" dirty="0" err="1"/>
              <a:t>bahwa</a:t>
            </a:r>
            <a:r>
              <a:rPr lang="en-ID" dirty="0"/>
              <a:t> </a:t>
            </a:r>
            <a:r>
              <a:rPr lang="en-ID" dirty="0" err="1"/>
              <a:t>harga</a:t>
            </a:r>
            <a:r>
              <a:rPr lang="en-ID" dirty="0"/>
              <a:t> </a:t>
            </a:r>
            <a:r>
              <a:rPr lang="en-ID" dirty="0" err="1"/>
              <a:t>pokok</a:t>
            </a:r>
            <a:r>
              <a:rPr lang="en-ID" dirty="0"/>
              <a:t> </a:t>
            </a:r>
            <a:r>
              <a:rPr lang="en-ID" dirty="0" err="1"/>
              <a:t>makanan</a:t>
            </a:r>
            <a:r>
              <a:rPr lang="en-ID" dirty="0"/>
              <a:t> yang </a:t>
            </a:r>
            <a:r>
              <a:rPr lang="en-ID" dirty="0" err="1"/>
              <a:t>terjadi</a:t>
            </a:r>
            <a:r>
              <a:rPr lang="en-ID" dirty="0"/>
              <a:t> </a:t>
            </a:r>
            <a:r>
              <a:rPr lang="en-ID" dirty="0" err="1"/>
              <a:t>segera</a:t>
            </a:r>
            <a:r>
              <a:rPr lang="en-ID" dirty="0"/>
              <a:t> </a:t>
            </a:r>
            <a:r>
              <a:rPr lang="en-ID" dirty="0" err="1"/>
              <a:t>dibebankan</a:t>
            </a:r>
            <a:r>
              <a:rPr lang="en-ID" dirty="0"/>
              <a:t> </a:t>
            </a:r>
            <a:r>
              <a:rPr lang="en-ID" dirty="0" err="1"/>
              <a:t>kepada</a:t>
            </a:r>
            <a:r>
              <a:rPr lang="en-ID" dirty="0"/>
              <a:t> </a:t>
            </a:r>
            <a:r>
              <a:rPr lang="en-ID" dirty="0" err="1"/>
              <a:t>produk</a:t>
            </a:r>
            <a:r>
              <a:rPr lang="en-ID" dirty="0"/>
              <a:t> </a:t>
            </a:r>
            <a:r>
              <a:rPr lang="en-ID" dirty="0" err="1"/>
              <a:t>makanan</a:t>
            </a:r>
            <a:r>
              <a:rPr lang="en-ID" dirty="0"/>
              <a:t> </a:t>
            </a:r>
            <a:r>
              <a:rPr lang="en-ID" dirty="0" err="1"/>
              <a:t>dlan</a:t>
            </a:r>
            <a:r>
              <a:rPr lang="en-ID" dirty="0"/>
              <a:t> </a:t>
            </a:r>
            <a:r>
              <a:rPr lang="en-ID" dirty="0" err="1"/>
              <a:t>dikompensasikan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penjualan</a:t>
            </a:r>
            <a:r>
              <a:rPr lang="en-ID" dirty="0"/>
              <a:t>.</a:t>
            </a:r>
          </a:p>
          <a:p>
            <a:pPr algn="just"/>
            <a:r>
              <a:rPr lang="en-ID" dirty="0"/>
              <a:t> Pada </a:t>
            </a:r>
            <a:r>
              <a:rPr lang="en-ID" dirty="0" err="1"/>
              <a:t>sisi</a:t>
            </a:r>
            <a:r>
              <a:rPr lang="en-ID" dirty="0"/>
              <a:t> lain,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penerapan</a:t>
            </a:r>
            <a:r>
              <a:rPr lang="en-ID" dirty="0"/>
              <a:t> </a:t>
            </a:r>
            <a:r>
              <a:rPr lang="en-ID" dirty="0" err="1"/>
              <a:t>metode</a:t>
            </a:r>
            <a:r>
              <a:rPr lang="en-ID" dirty="0"/>
              <a:t> MTKP, </a:t>
            </a:r>
            <a:r>
              <a:rPr lang="en-ID" dirty="0" err="1"/>
              <a:t>nilai</a:t>
            </a:r>
            <a:r>
              <a:rPr lang="en-ID" dirty="0"/>
              <a:t> </a:t>
            </a:r>
            <a:r>
              <a:rPr lang="en-ID" dirty="0" err="1"/>
              <a:t>persediaan</a:t>
            </a:r>
            <a:r>
              <a:rPr lang="en-ID" dirty="0"/>
              <a:t> </a:t>
            </a:r>
            <a:r>
              <a:rPr lang="en-ID" dirty="0" err="1"/>
              <a:t>bahan</a:t>
            </a:r>
            <a:r>
              <a:rPr lang="en-ID" dirty="0"/>
              <a:t> </a:t>
            </a:r>
            <a:r>
              <a:rPr lang="en-ID" dirty="0" err="1"/>
              <a:t>makanan</a:t>
            </a:r>
            <a:r>
              <a:rPr lang="en-ID" dirty="0"/>
              <a:t> yang </a:t>
            </a:r>
            <a:r>
              <a:rPr lang="en-ID" dirty="0" err="1"/>
              <a:t>masih</a:t>
            </a:r>
            <a:r>
              <a:rPr lang="en-ID" dirty="0"/>
              <a:t> </a:t>
            </a:r>
            <a:r>
              <a:rPr lang="en-ID" dirty="0" err="1"/>
              <a:t>berada</a:t>
            </a:r>
            <a:r>
              <a:rPr lang="en-ID" dirty="0"/>
              <a:t> di </a:t>
            </a:r>
            <a:r>
              <a:rPr lang="en-ID" dirty="0" err="1"/>
              <a:t>gudang</a:t>
            </a:r>
            <a:r>
              <a:rPr lang="en-ID" dirty="0"/>
              <a:t> </a:t>
            </a:r>
            <a:r>
              <a:rPr lang="en-ID" dirty="0" err="1"/>
              <a:t>merupakan</a:t>
            </a:r>
            <a:r>
              <a:rPr lang="en-ID" dirty="0"/>
              <a:t> </a:t>
            </a:r>
            <a:r>
              <a:rPr lang="en-ID" dirty="0" err="1"/>
              <a:t>nilai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harga</a:t>
            </a:r>
            <a:r>
              <a:rPr lang="en-ID" dirty="0"/>
              <a:t> </a:t>
            </a:r>
            <a:r>
              <a:rPr lang="en-ID" dirty="0" err="1"/>
              <a:t>pokok</a:t>
            </a:r>
            <a:r>
              <a:rPr lang="en-ID" dirty="0"/>
              <a:t> </a:t>
            </a:r>
            <a:r>
              <a:rPr lang="en-ID" dirty="0" err="1"/>
              <a:t>makanan</a:t>
            </a:r>
            <a:r>
              <a:rPr lang="en-ID" dirty="0"/>
              <a:t> yang </a:t>
            </a:r>
            <a:r>
              <a:rPr lang="en-ID" dirty="0" err="1"/>
              <a:t>lebih</a:t>
            </a:r>
            <a:r>
              <a:rPr lang="en-ID" dirty="0"/>
              <a:t> </a:t>
            </a:r>
            <a:r>
              <a:rPr lang="en-ID" dirty="0" err="1"/>
              <a:t>awal</a:t>
            </a:r>
            <a:r>
              <a:rPr lang="en-ID" dirty="0"/>
              <a:t>/</a:t>
            </a:r>
            <a:r>
              <a:rPr lang="en-ID" dirty="0" err="1"/>
              <a:t>pertama</a:t>
            </a:r>
            <a:r>
              <a:rPr lang="en-ID" dirty="0"/>
              <a:t> kali </a:t>
            </a:r>
            <a:r>
              <a:rPr lang="en-ID" dirty="0" err="1"/>
              <a:t>terjadi</a:t>
            </a:r>
            <a:r>
              <a:rPr lang="en-ID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934020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CB8C7-CFA5-40BC-8D10-D2866673A5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7490FC-614C-40FA-930A-8F35FDEFE2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ID" dirty="0" err="1"/>
              <a:t>Contoh</a:t>
            </a:r>
            <a:r>
              <a:rPr lang="en-ID" dirty="0"/>
              <a:t> </a:t>
            </a:r>
            <a:r>
              <a:rPr lang="en-ID" dirty="0" err="1"/>
              <a:t>penerapan</a:t>
            </a:r>
            <a:r>
              <a:rPr lang="en-ID" dirty="0"/>
              <a:t> </a:t>
            </a:r>
            <a:r>
              <a:rPr lang="en-ID" dirty="0" err="1"/>
              <a:t>metode</a:t>
            </a:r>
            <a:r>
              <a:rPr lang="en-ID" dirty="0"/>
              <a:t> MTKP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ilustrasi</a:t>
            </a:r>
            <a:r>
              <a:rPr lang="en-ID" dirty="0"/>
              <a:t> </a:t>
            </a:r>
            <a:r>
              <a:rPr lang="en-ID" dirty="0" err="1"/>
              <a:t>harga</a:t>
            </a:r>
            <a:r>
              <a:rPr lang="en-ID" dirty="0"/>
              <a:t> pada </a:t>
            </a:r>
            <a:r>
              <a:rPr lang="en-ID" dirty="0" err="1"/>
              <a:t>ilustrasi</a:t>
            </a:r>
            <a:r>
              <a:rPr lang="en-ID" dirty="0"/>
              <a:t> di </a:t>
            </a:r>
            <a:r>
              <a:rPr lang="en-ID" dirty="0" err="1"/>
              <a:t>atas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kentang</a:t>
            </a:r>
            <a:r>
              <a:rPr lang="en-ID" dirty="0"/>
              <a:t>, </a:t>
            </a:r>
            <a:r>
              <a:rPr lang="en-ID" dirty="0" err="1"/>
              <a:t>Berapa</a:t>
            </a:r>
            <a:r>
              <a:rPr lang="en-ID"/>
              <a:t>  </a:t>
            </a:r>
            <a:r>
              <a:rPr lang="en-ID" dirty="0" err="1"/>
              <a:t>harga</a:t>
            </a:r>
            <a:r>
              <a:rPr lang="en-ID" dirty="0"/>
              <a:t> </a:t>
            </a:r>
            <a:r>
              <a:rPr lang="en-ID" dirty="0" err="1"/>
              <a:t>pokok</a:t>
            </a:r>
            <a:r>
              <a:rPr lang="en-ID" dirty="0"/>
              <a:t> </a:t>
            </a:r>
            <a:r>
              <a:rPr lang="en-ID" dirty="0" err="1"/>
              <a:t>makanan</a:t>
            </a:r>
            <a:r>
              <a:rPr lang="en-ID" dirty="0"/>
              <a:t> yang </a:t>
            </a:r>
            <a:r>
              <a:rPr lang="en-ID" dirty="0" err="1"/>
              <a:t>terjadi</a:t>
            </a:r>
            <a:r>
              <a:rPr lang="en-ID" dirty="0"/>
              <a:t> </a:t>
            </a:r>
            <a:r>
              <a:rPr lang="en-ID" dirty="0" err="1"/>
              <a:t>sampai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tanggal</a:t>
            </a:r>
            <a:r>
              <a:rPr lang="en-ID" dirty="0"/>
              <a:t> 6 April 20xx </a:t>
            </a:r>
          </a:p>
          <a:p>
            <a:pPr algn="just"/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6713195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FC82FF-3AED-4A6E-AC23-749F417BB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/>
              <a:t>3.Metode </a:t>
            </a:r>
            <a:r>
              <a:rPr lang="en-ID" dirty="0" err="1"/>
              <a:t>Rerata</a:t>
            </a:r>
            <a:r>
              <a:rPr lang="en-ID" dirty="0"/>
              <a:t> </a:t>
            </a:r>
            <a:r>
              <a:rPr lang="en-ID" dirty="0" err="1"/>
              <a:t>Tertimbang</a:t>
            </a:r>
            <a:r>
              <a:rPr lang="en-ID" dirty="0"/>
              <a:t> (RRTT)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7A8254-6B8A-4A73-9707-42E8576097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ID" dirty="0" err="1"/>
              <a:t>Metode</a:t>
            </a:r>
            <a:r>
              <a:rPr lang="en-ID" dirty="0"/>
              <a:t> </a:t>
            </a:r>
            <a:r>
              <a:rPr lang="en-ID" dirty="0" err="1"/>
              <a:t>ini</a:t>
            </a:r>
            <a:r>
              <a:rPr lang="en-ID" dirty="0"/>
              <a:t> </a:t>
            </a:r>
            <a:r>
              <a:rPr lang="en-ID" dirty="0" err="1"/>
              <a:t>merupakan</a:t>
            </a:r>
            <a:r>
              <a:rPr lang="en-ID" dirty="0"/>
              <a:t> </a:t>
            </a:r>
            <a:r>
              <a:rPr lang="en-ID" dirty="0" err="1"/>
              <a:t>pembobotan</a:t>
            </a:r>
            <a:r>
              <a:rPr lang="en-ID" dirty="0"/>
              <a:t> </a:t>
            </a:r>
            <a:r>
              <a:rPr lang="en-ID" dirty="0" err="1"/>
              <a:t>harga</a:t>
            </a:r>
            <a:r>
              <a:rPr lang="en-ID" dirty="0"/>
              <a:t> </a:t>
            </a:r>
            <a:r>
              <a:rPr lang="en-ID" dirty="0" err="1"/>
              <a:t>pokok</a:t>
            </a:r>
            <a:r>
              <a:rPr lang="en-ID" dirty="0"/>
              <a:t> </a:t>
            </a:r>
            <a:r>
              <a:rPr lang="en-ID" dirty="0" err="1"/>
              <a:t>makanan</a:t>
            </a:r>
            <a:r>
              <a:rPr lang="en-ID" dirty="0"/>
              <a:t> yang </a:t>
            </a:r>
            <a:r>
              <a:rPr lang="en-ID" dirty="0" err="1"/>
              <a:t>direrata</a:t>
            </a:r>
            <a:r>
              <a:rPr lang="en-ID" dirty="0"/>
              <a:t>­ </a:t>
            </a:r>
            <a:r>
              <a:rPr lang="en-ID" dirty="0" err="1"/>
              <a:t>kan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jwnlah</a:t>
            </a:r>
            <a:r>
              <a:rPr lang="en-ID" dirty="0"/>
              <a:t> </a:t>
            </a:r>
            <a:r>
              <a:rPr lang="en-ID" dirty="0" err="1"/>
              <a:t>bahan</a:t>
            </a:r>
            <a:r>
              <a:rPr lang="en-ID" dirty="0"/>
              <a:t> </a:t>
            </a:r>
            <a:r>
              <a:rPr lang="en-ID" dirty="0" err="1"/>
              <a:t>makanan</a:t>
            </a:r>
            <a:r>
              <a:rPr lang="en-ID" dirty="0"/>
              <a:t> yang </a:t>
            </a:r>
            <a:r>
              <a:rPr lang="en-ID" dirty="0" err="1"/>
              <a:t>diterima</a:t>
            </a:r>
            <a:r>
              <a:rPr lang="en-ID" dirty="0"/>
              <a:t> oleh hotel/</a:t>
            </a:r>
            <a:r>
              <a:rPr lang="en-ID" dirty="0" err="1"/>
              <a:t>restoran</a:t>
            </a:r>
            <a:r>
              <a:rPr lang="en-ID" dirty="0"/>
              <a:t>.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bahasa</a:t>
            </a:r>
            <a:r>
              <a:rPr lang="en-ID" dirty="0"/>
              <a:t> </a:t>
            </a:r>
            <a:r>
              <a:rPr lang="en-ID" dirty="0" err="1"/>
              <a:t>Inggris</a:t>
            </a:r>
            <a:r>
              <a:rPr lang="en-ID" dirty="0"/>
              <a:t>, </a:t>
            </a:r>
            <a:r>
              <a:rPr lang="en-ID" dirty="0" err="1"/>
              <a:t>metode</a:t>
            </a:r>
            <a:r>
              <a:rPr lang="en-ID" dirty="0"/>
              <a:t> </a:t>
            </a:r>
            <a:r>
              <a:rPr lang="en-ID" dirty="0" err="1"/>
              <a:t>ini</a:t>
            </a:r>
            <a:r>
              <a:rPr lang="en-ID" dirty="0"/>
              <a:t> </a:t>
            </a:r>
            <a:r>
              <a:rPr lang="en-ID" dirty="0" err="1"/>
              <a:t>disebut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Weight  Average Cost Method (WACM).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dapat</a:t>
            </a:r>
            <a:r>
              <a:rPr lang="en-ID" dirty="0"/>
              <a:t> </a:t>
            </a:r>
            <a:r>
              <a:rPr lang="en-ID" dirty="0" err="1"/>
              <a:t>menentukan</a:t>
            </a:r>
            <a:r>
              <a:rPr lang="en-ID" dirty="0"/>
              <a:t> </a:t>
            </a:r>
            <a:r>
              <a:rPr lang="en-ID" dirty="0" err="1"/>
              <a:t>harga</a:t>
            </a:r>
            <a:r>
              <a:rPr lang="en-ID" dirty="0"/>
              <a:t> </a:t>
            </a:r>
            <a:r>
              <a:rPr lang="en-ID" dirty="0" err="1"/>
              <a:t>pokok</a:t>
            </a:r>
            <a:r>
              <a:rPr lang="en-ID" dirty="0"/>
              <a:t> </a:t>
            </a:r>
            <a:r>
              <a:rPr lang="en-ID" dirty="0" err="1"/>
              <a:t>rerata</a:t>
            </a:r>
            <a:r>
              <a:rPr lang="en-ID" dirty="0"/>
              <a:t> </a:t>
            </a:r>
            <a:r>
              <a:rPr lang="en-ID" dirty="0" err="1"/>
              <a:t>tertimbang</a:t>
            </a:r>
            <a:r>
              <a:rPr lang="en-ID" dirty="0"/>
              <a:t>, formula di </a:t>
            </a:r>
            <a:r>
              <a:rPr lang="en-ID" dirty="0" err="1"/>
              <a:t>bawah</a:t>
            </a:r>
            <a:r>
              <a:rPr lang="en-ID" dirty="0"/>
              <a:t> </a:t>
            </a:r>
            <a:r>
              <a:rPr lang="en-ID" dirty="0" err="1"/>
              <a:t>ini</a:t>
            </a:r>
            <a:r>
              <a:rPr lang="en-ID" dirty="0"/>
              <a:t> </a:t>
            </a:r>
            <a:r>
              <a:rPr lang="en-ID" dirty="0" err="1"/>
              <a:t>dapat</a:t>
            </a:r>
            <a:r>
              <a:rPr lang="en-ID" dirty="0"/>
              <a:t> </a:t>
            </a:r>
            <a:r>
              <a:rPr lang="en-ID" dirty="0" err="1"/>
              <a:t>diterapkan</a:t>
            </a:r>
            <a:r>
              <a:rPr lang="en-ID" dirty="0"/>
              <a:t>:</a:t>
            </a:r>
          </a:p>
          <a:p>
            <a:pPr marL="882650">
              <a:lnSpc>
                <a:spcPts val="1650"/>
              </a:lnSpc>
              <a:spcBef>
                <a:spcPts val="250"/>
              </a:spcBef>
              <a:spcAft>
                <a:spcPts val="0"/>
              </a:spcAft>
              <a:tabLst>
                <a:tab pos="3429635" algn="l"/>
              </a:tabLst>
            </a:pPr>
            <a:r>
              <a:rPr lang="en-ID" dirty="0" err="1"/>
              <a:t>Rerata</a:t>
            </a:r>
            <a:r>
              <a:rPr lang="en-ID" dirty="0"/>
              <a:t> </a:t>
            </a:r>
            <a:r>
              <a:rPr lang="en-ID" dirty="0" err="1"/>
              <a:t>tertimbang</a:t>
            </a:r>
            <a:r>
              <a:rPr lang="en-ID" dirty="0"/>
              <a:t> =</a:t>
            </a:r>
            <a:r>
              <a:rPr lang="en-US" sz="1800" spc="-29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1800" spc="-565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</a:t>
            </a:r>
            <a:r>
              <a:rPr lang="en-US" sz="180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1800" spc="-33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1800" spc="-5" dirty="0" err="1">
                <a:solidFill>
                  <a:srgbClr val="05050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</a:t>
            </a:r>
            <a:r>
              <a:rPr lang="en-US" sz="1800" spc="-295" dirty="0" err="1">
                <a:solidFill>
                  <a:srgbClr val="05050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n-US" sz="1800" spc="-260" dirty="0" err="1">
                <a:solidFill>
                  <a:srgbClr val="05050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</a:t>
            </a:r>
            <a:r>
              <a:rPr lang="en-US" sz="1800" spc="-400" dirty="0" err="1">
                <a:solidFill>
                  <a:srgbClr val="05050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</a:t>
            </a:r>
            <a:r>
              <a:rPr lang="en-US" sz="1800" spc="-5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1800" spc="-28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</a:t>
            </a:r>
            <a:r>
              <a:rPr lang="en-US" sz="1800" spc="-17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1800" spc="-50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</a:t>
            </a:r>
            <a:r>
              <a:rPr lang="en-US" sz="180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n-US" sz="1800" spc="-175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n-US" sz="1800" spc="-675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</a:t>
            </a:r>
            <a:r>
              <a:rPr lang="en-US" sz="180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n-US" sz="1800" spc="-35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r>
              <a:rPr lang="en-US" sz="1800" spc="-56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180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r>
              <a:rPr lang="en-US" sz="1800" spc="-19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r>
              <a:rPr lang="en-US" sz="1800" spc="-11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n-US" sz="1800" spc="-23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n-US" sz="1800" spc="-43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</a:t>
            </a:r>
            <a:r>
              <a:rPr lang="en-US" sz="180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n-US" sz="1800" spc="-245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n-US" sz="1800" spc="-345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180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	.,</a:t>
            </a:r>
            <a:endParaRPr lang="en-ID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3825" marR="563880" algn="ctr">
              <a:lnSpc>
                <a:spcPts val="1005"/>
              </a:lnSpc>
              <a:spcAft>
                <a:spcPts val="0"/>
              </a:spcAft>
            </a:pPr>
            <a:r>
              <a:rPr lang="en-US" sz="180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Ql+Q2</a:t>
            </a:r>
            <a:endParaRPr lang="en-ID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rumus</a:t>
            </a:r>
            <a:r>
              <a:rPr lang="en-ID" dirty="0"/>
              <a:t> di </a:t>
            </a:r>
            <a:r>
              <a:rPr lang="en-ID" dirty="0" err="1"/>
              <a:t>atas</a:t>
            </a:r>
            <a:r>
              <a:rPr lang="en-ID" dirty="0"/>
              <a:t>:</a:t>
            </a:r>
          </a:p>
          <a:p>
            <a:r>
              <a:rPr lang="en-ID" dirty="0"/>
              <a:t>Q1: </a:t>
            </a:r>
            <a:r>
              <a:rPr lang="en-ID" dirty="0" err="1"/>
              <a:t>kuantitas</a:t>
            </a:r>
            <a:r>
              <a:rPr lang="en-ID" dirty="0"/>
              <a:t> pada </a:t>
            </a:r>
            <a:r>
              <a:rPr lang="en-ID" dirty="0" err="1"/>
              <a:t>harga</a:t>
            </a:r>
            <a:r>
              <a:rPr lang="en-ID" dirty="0"/>
              <a:t> P1 </a:t>
            </a:r>
          </a:p>
          <a:p>
            <a:r>
              <a:rPr lang="en-ID" dirty="0"/>
              <a:t>Q2: </a:t>
            </a:r>
            <a:r>
              <a:rPr lang="en-ID" dirty="0" err="1"/>
              <a:t>kuantitas</a:t>
            </a:r>
            <a:r>
              <a:rPr lang="en-ID" dirty="0"/>
              <a:t> pada </a:t>
            </a:r>
            <a:r>
              <a:rPr lang="en-ID" dirty="0" err="1"/>
              <a:t>harga</a:t>
            </a:r>
            <a:r>
              <a:rPr lang="en-ID" dirty="0"/>
              <a:t> P2</a:t>
            </a:r>
          </a:p>
          <a:p>
            <a:r>
              <a:rPr lang="en-ID" dirty="0"/>
              <a:t>P1: </a:t>
            </a:r>
            <a:r>
              <a:rPr lang="en-ID" dirty="0" err="1"/>
              <a:t>harga</a:t>
            </a:r>
            <a:r>
              <a:rPr lang="en-ID" dirty="0"/>
              <a:t> pada </a:t>
            </a:r>
            <a:r>
              <a:rPr lang="en-ID" dirty="0" err="1"/>
              <a:t>kuantitas</a:t>
            </a:r>
            <a:r>
              <a:rPr lang="en-ID" dirty="0"/>
              <a:t> Q1 </a:t>
            </a:r>
          </a:p>
          <a:p>
            <a:r>
              <a:rPr lang="en-ID" dirty="0"/>
              <a:t>P2: </a:t>
            </a:r>
            <a:r>
              <a:rPr lang="en-ID" dirty="0" err="1"/>
              <a:t>harga</a:t>
            </a:r>
            <a:r>
              <a:rPr lang="en-ID" dirty="0"/>
              <a:t> pada </a:t>
            </a:r>
            <a:r>
              <a:rPr lang="en-ID" dirty="0" err="1"/>
              <a:t>kuantitas</a:t>
            </a:r>
            <a:r>
              <a:rPr lang="en-ID" dirty="0"/>
              <a:t> Q2</a:t>
            </a:r>
          </a:p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2980766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524119-BF2C-47E7-9366-903965DDCF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FE46C5-3F2D-4C23-B8F0-8AF340D2B1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memakai</a:t>
            </a:r>
            <a:r>
              <a:rPr lang="en-ID" dirty="0"/>
              <a:t> </a:t>
            </a:r>
            <a:r>
              <a:rPr lang="en-ID" dirty="0" err="1"/>
              <a:t>contoh</a:t>
            </a:r>
            <a:r>
              <a:rPr lang="en-ID" dirty="0"/>
              <a:t> pada </a:t>
            </a:r>
            <a:r>
              <a:rPr lang="en-ID" dirty="0" err="1"/>
              <a:t>ilustrasi</a:t>
            </a:r>
            <a:r>
              <a:rPr lang="en-ID" dirty="0"/>
              <a:t> </a:t>
            </a:r>
            <a:r>
              <a:rPr lang="en-ID" dirty="0" err="1"/>
              <a:t>kentang</a:t>
            </a:r>
            <a:r>
              <a:rPr lang="en-ID" dirty="0"/>
              <a:t>, </a:t>
            </a:r>
            <a:r>
              <a:rPr lang="en-ID" dirty="0" err="1"/>
              <a:t>harga</a:t>
            </a:r>
            <a:r>
              <a:rPr lang="en-ID" dirty="0"/>
              <a:t> </a:t>
            </a:r>
            <a:r>
              <a:rPr lang="en-ID" dirty="0" err="1"/>
              <a:t>pokok</a:t>
            </a:r>
            <a:r>
              <a:rPr lang="en-ID" dirty="0"/>
              <a:t> </a:t>
            </a:r>
            <a:r>
              <a:rPr lang="en-ID" dirty="0" err="1"/>
              <a:t>makanan</a:t>
            </a:r>
            <a:r>
              <a:rPr lang="en-ID" dirty="0"/>
              <a:t> yang </a:t>
            </a:r>
            <a:r>
              <a:rPr lang="en-ID" dirty="0" err="1"/>
              <a:t>terjadi</a:t>
            </a:r>
            <a:r>
              <a:rPr lang="en-ID" dirty="0"/>
              <a:t> </a:t>
            </a:r>
            <a:r>
              <a:rPr lang="en-ID" dirty="0" err="1"/>
              <a:t>sampai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6 April 20xx </a:t>
            </a:r>
            <a:r>
              <a:rPr lang="en-ID" dirty="0" err="1"/>
              <a:t>sebesar</a:t>
            </a:r>
            <a:r>
              <a:rPr lang="en-ID" dirty="0"/>
              <a:t> ?</a:t>
            </a:r>
          </a:p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4296530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F9939C-FEDA-46EF-9960-50C442EB15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D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B6E34A5E-C70D-4431-A416-24FEC032E68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3668355"/>
              </p:ext>
            </p:extLst>
          </p:nvPr>
        </p:nvGraphicFramePr>
        <p:xfrm>
          <a:off x="838200" y="1339702"/>
          <a:ext cx="10873563" cy="452947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91056">
                  <a:extLst>
                    <a:ext uri="{9D8B030D-6E8A-4147-A177-3AD203B41FA5}">
                      <a16:colId xmlns:a16="http://schemas.microsoft.com/office/drawing/2014/main" val="2371008254"/>
                    </a:ext>
                  </a:extLst>
                </a:gridCol>
                <a:gridCol w="1706792">
                  <a:extLst>
                    <a:ext uri="{9D8B030D-6E8A-4147-A177-3AD203B41FA5}">
                      <a16:colId xmlns:a16="http://schemas.microsoft.com/office/drawing/2014/main" val="2748299412"/>
                    </a:ext>
                  </a:extLst>
                </a:gridCol>
                <a:gridCol w="1814187">
                  <a:extLst>
                    <a:ext uri="{9D8B030D-6E8A-4147-A177-3AD203B41FA5}">
                      <a16:colId xmlns:a16="http://schemas.microsoft.com/office/drawing/2014/main" val="1591146250"/>
                    </a:ext>
                  </a:extLst>
                </a:gridCol>
                <a:gridCol w="1729923">
                  <a:extLst>
                    <a:ext uri="{9D8B030D-6E8A-4147-A177-3AD203B41FA5}">
                      <a16:colId xmlns:a16="http://schemas.microsoft.com/office/drawing/2014/main" val="3186137580"/>
                    </a:ext>
                  </a:extLst>
                </a:gridCol>
                <a:gridCol w="1921586">
                  <a:extLst>
                    <a:ext uri="{9D8B030D-6E8A-4147-A177-3AD203B41FA5}">
                      <a16:colId xmlns:a16="http://schemas.microsoft.com/office/drawing/2014/main" val="682634134"/>
                    </a:ext>
                  </a:extLst>
                </a:gridCol>
                <a:gridCol w="1910019">
                  <a:extLst>
                    <a:ext uri="{9D8B030D-6E8A-4147-A177-3AD203B41FA5}">
                      <a16:colId xmlns:a16="http://schemas.microsoft.com/office/drawing/2014/main" val="3271914958"/>
                    </a:ext>
                  </a:extLst>
                </a:gridCol>
              </a:tblGrid>
              <a:tr h="1520575">
                <a:tc gridSpan="2">
                  <a:txBody>
                    <a:bodyPr/>
                    <a:lstStyle/>
                    <a:p>
                      <a:pPr marL="283845"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effectLst/>
                        </a:rPr>
                        <a:t>MetodeMPKP</a:t>
                      </a:r>
                      <a:endParaRPr lang="en-ID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88290"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effectLst/>
                        </a:rPr>
                        <a:t>MetodeMTKP</a:t>
                      </a:r>
                      <a:endParaRPr lang="en-ID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67030">
                        <a:lnSpc>
                          <a:spcPts val="1200"/>
                        </a:lnSpc>
                        <a:spcBef>
                          <a:spcPts val="35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367030">
                        <a:lnSpc>
                          <a:spcPts val="1200"/>
                        </a:lnSpc>
                        <a:spcBef>
                          <a:spcPts val="35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Metode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RRT </a:t>
                      </a:r>
                      <a:endParaRPr lang="en-ID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1958980"/>
                  </a:ext>
                </a:extLst>
              </a:tr>
              <a:tr h="1520575">
                <a:tc>
                  <a:txBody>
                    <a:bodyPr/>
                    <a:lstStyle/>
                    <a:p>
                      <a:pPr marL="45085">
                        <a:spcBef>
                          <a:spcPts val="28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HPM</a:t>
                      </a:r>
                      <a:r>
                        <a:rPr lang="en-US" sz="3200" spc="-35">
                          <a:effectLst/>
                        </a:rPr>
                        <a:t> </a:t>
                      </a:r>
                      <a:r>
                        <a:rPr lang="en-US" sz="3200">
                          <a:effectLst/>
                        </a:rPr>
                        <a:t>(Rp)</a:t>
                      </a:r>
                      <a:endParaRPr lang="en-ID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450">
                        <a:spcBef>
                          <a:spcPts val="280"/>
                        </a:spcBef>
                        <a:spcAft>
                          <a:spcPts val="0"/>
                        </a:spcAft>
                      </a:pPr>
                      <a:r>
                        <a:rPr lang="en-US" sz="3200" spc="-5" dirty="0">
                          <a:effectLst/>
                        </a:rPr>
                        <a:t>NP</a:t>
                      </a:r>
                      <a:r>
                        <a:rPr lang="en-US" sz="3200" spc="-60" dirty="0">
                          <a:effectLst/>
                        </a:rPr>
                        <a:t> </a:t>
                      </a:r>
                      <a:r>
                        <a:rPr lang="en-US" sz="3200" spc="-5" dirty="0">
                          <a:effectLst/>
                        </a:rPr>
                        <a:t>(Rp)</a:t>
                      </a:r>
                      <a:endParaRPr lang="en-ID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9530">
                        <a:spcBef>
                          <a:spcPts val="28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HPM</a:t>
                      </a:r>
                      <a:r>
                        <a:rPr lang="en-US" sz="3200" spc="-35">
                          <a:effectLst/>
                        </a:rPr>
                        <a:t> </a:t>
                      </a:r>
                      <a:r>
                        <a:rPr lang="en-US" sz="3200">
                          <a:effectLst/>
                        </a:rPr>
                        <a:t>(Rp)</a:t>
                      </a:r>
                      <a:endParaRPr lang="en-ID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9530">
                        <a:spcBef>
                          <a:spcPts val="280"/>
                        </a:spcBef>
                        <a:spcAft>
                          <a:spcPts val="0"/>
                        </a:spcAft>
                      </a:pPr>
                      <a:r>
                        <a:rPr lang="en-US" sz="3200" spc="-5" dirty="0">
                          <a:effectLst/>
                        </a:rPr>
                        <a:t>NP</a:t>
                      </a:r>
                      <a:r>
                        <a:rPr lang="en-US" sz="3200" spc="-60" dirty="0">
                          <a:effectLst/>
                        </a:rPr>
                        <a:t> </a:t>
                      </a:r>
                      <a:r>
                        <a:rPr lang="en-US" sz="3200" spc="-5" dirty="0">
                          <a:effectLst/>
                        </a:rPr>
                        <a:t>(Rp)</a:t>
                      </a:r>
                      <a:endParaRPr lang="en-ID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165"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HPM(Rp)</a:t>
                      </a:r>
                      <a:endParaRPr lang="en-ID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9530"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NP</a:t>
                      </a:r>
                      <a:r>
                        <a:rPr lang="en-US" sz="3200" spc="-15">
                          <a:effectLst/>
                        </a:rPr>
                        <a:t> </a:t>
                      </a:r>
                      <a:r>
                        <a:rPr lang="en-US" sz="3200">
                          <a:effectLst/>
                        </a:rPr>
                        <a:t>(Rp)</a:t>
                      </a:r>
                      <a:endParaRPr lang="en-ID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072207348"/>
                  </a:ext>
                </a:extLst>
              </a:tr>
              <a:tr h="1488320">
                <a:tc>
                  <a:txBody>
                    <a:bodyPr/>
                    <a:lstStyle/>
                    <a:p>
                      <a:pPr marL="42545">
                        <a:spcBef>
                          <a:spcPts val="370"/>
                        </a:spcBef>
                        <a:spcAft>
                          <a:spcPts val="0"/>
                        </a:spcAft>
                      </a:pPr>
                      <a:endParaRPr lang="en-ID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9530">
                        <a:spcBef>
                          <a:spcPts val="370"/>
                        </a:spcBef>
                        <a:spcAft>
                          <a:spcPts val="0"/>
                        </a:spcAft>
                      </a:pPr>
                      <a:endParaRPr lang="en-ID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6990">
                        <a:spcBef>
                          <a:spcPts val="370"/>
                        </a:spcBef>
                        <a:spcAft>
                          <a:spcPts val="0"/>
                        </a:spcAft>
                      </a:pPr>
                      <a:endParaRPr lang="en-ID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9530">
                        <a:spcBef>
                          <a:spcPts val="370"/>
                        </a:spcBef>
                        <a:spcAft>
                          <a:spcPts val="0"/>
                        </a:spcAft>
                      </a:pPr>
                      <a:endParaRPr lang="en-ID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2545">
                        <a:spcBef>
                          <a:spcPts val="370"/>
                        </a:spcBef>
                        <a:spcAft>
                          <a:spcPts val="0"/>
                        </a:spcAft>
                      </a:pPr>
                      <a:endParaRPr lang="en-ID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165">
                        <a:spcBef>
                          <a:spcPts val="370"/>
                        </a:spcBef>
                        <a:spcAft>
                          <a:spcPts val="0"/>
                        </a:spcAft>
                      </a:pPr>
                      <a:endParaRPr lang="en-ID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9397520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9811631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B189E35D715664C9BBDA1778661C515" ma:contentTypeVersion="2" ma:contentTypeDescription="Create a new document." ma:contentTypeScope="" ma:versionID="8b89829dbabdc19e1394561c062b1b9e">
  <xsd:schema xmlns:xsd="http://www.w3.org/2001/XMLSchema" xmlns:xs="http://www.w3.org/2001/XMLSchema" xmlns:p="http://schemas.microsoft.com/office/2006/metadata/properties" xmlns:ns2="e5defe2f-1da8-4654-860e-c2553ad8597b" targetNamespace="http://schemas.microsoft.com/office/2006/metadata/properties" ma:root="true" ma:fieldsID="d9456e2a62158778bbcef20193ddbe90" ns2:_="">
    <xsd:import namespace="e5defe2f-1da8-4654-860e-c2553ad8597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5defe2f-1da8-4654-860e-c2553ad8597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920C234-4944-4373-81CF-31FCD1C88FBA}"/>
</file>

<file path=customXml/itemProps2.xml><?xml version="1.0" encoding="utf-8"?>
<ds:datastoreItem xmlns:ds="http://schemas.openxmlformats.org/officeDocument/2006/customXml" ds:itemID="{4C160B15-5499-49F0-AC78-B61015171F9A}"/>
</file>

<file path=customXml/itemProps3.xml><?xml version="1.0" encoding="utf-8"?>
<ds:datastoreItem xmlns:ds="http://schemas.openxmlformats.org/officeDocument/2006/customXml" ds:itemID="{9311420F-8C58-473D-B92D-70E2DAFC8E28}"/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25</TotalTime>
  <Words>510</Words>
  <Application>Microsoft Office PowerPoint</Application>
  <PresentationFormat>Widescreen</PresentationFormat>
  <Paragraphs>41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Gill Sans MT</vt:lpstr>
      <vt:lpstr>Times New Roman</vt:lpstr>
      <vt:lpstr>Gallery</vt:lpstr>
      <vt:lpstr>Harga Pokok Makanan dan Nilai Persediaan  </vt:lpstr>
      <vt:lpstr>PowerPoint Presentation</vt:lpstr>
      <vt:lpstr>1.Metode Masuk Pertama Keluar Pertama (MPKP)</vt:lpstr>
      <vt:lpstr>PowerPoint Presentation</vt:lpstr>
      <vt:lpstr>2. Metode Masuk Terakhir Keluar Pertama (MTKP) </vt:lpstr>
      <vt:lpstr>PowerPoint Presentation</vt:lpstr>
      <vt:lpstr>3.Metode Rerata Tertimbang (RRTT)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Harga Pokok Makanan dan Nilai Persediaan  </dc:title>
  <dc:creator>Hendra Syaiful</dc:creator>
  <cp:lastModifiedBy>Hendra Syaiful</cp:lastModifiedBy>
  <cp:revision>8</cp:revision>
  <cp:lastPrinted>2021-10-21T02:39:27Z</cp:lastPrinted>
  <dcterms:created xsi:type="dcterms:W3CDTF">2021-10-21T02:39:17Z</dcterms:created>
  <dcterms:modified xsi:type="dcterms:W3CDTF">2021-10-21T03:31:04Z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0x0101001B189E35D715664C9BBDA1778661C515</vt:lpwstr>
  </property>
</Properties>
</file>