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EDD9F-D19A-4354-AB60-3E65EDD6B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376E55-7FCB-45EA-A7E5-5AB3F39EF9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E4CA8-27BC-47AF-833D-BEB09D4BB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37EDD-A40E-4C0B-9997-02304B344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0D249-3CA0-41DA-B30E-F4AF5C354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235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6926A-ADA4-4A29-9E27-A843A7D4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86A3F0-D3BD-43BD-A1A2-4DA2B3B3C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2AF1D-F502-49AB-B242-D673FC79F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788B65-6C17-4849-A61B-DD67DAA7A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040D2-7D05-4ED8-9704-EA1FBB93E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5315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114CD8-AD74-473B-BA59-BBFE0C4086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A569B0-04BF-4FEB-9A1C-E3941EAF7F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00A5A-2E8F-4938-A199-3CD350C96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59FB3-1797-4FBA-92A2-89F06ECE7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B4A72-DFEE-4DE0-AE36-69BAE05EB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949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44281-6EEC-434A-9669-60B3222EF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57DF0-FF26-468C-B9BE-263AC03C4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BC48D-C7ED-4E8D-81F6-B35A7CB67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B375B-79B8-4062-87D2-AD8CF9355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F7408-F7ED-44ED-AE9F-233FC1888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89246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54FDF-54E2-4C48-84B1-046DC3B41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B1C07-7758-4ED9-91E9-CC024AF86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AB8CC-1ED3-4365-A861-08037C7CC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A4844-7D37-4890-B86C-2C633CE46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26B1A-157B-470E-BD9B-3E6222B8D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89340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90F75-FB8D-4B60-85CD-A232E073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D7BAE-3C2D-4843-9F59-B57DBBDD19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523F8A-9B1A-4543-9A1D-E5B2D5E1D1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3AE6F0-0055-4569-9DAA-6918FA4D1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EECFD-4725-4FFB-9A78-091FF07B8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B6578-470A-440A-941A-2CC6FCACC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028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C4088-4AD2-4CA0-B6A8-317240E09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C684A-7175-4D67-81DB-FF6F9D53D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99EDDE-1332-4855-8B5A-34C4E2172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707669-5CAF-45C3-B888-9044BB4100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8E4E4D-DC04-4BC6-81AF-D40CE0113E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1DDB09-4AC9-47F8-8FB5-0CD2744C9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4B94F2-5B22-4A6F-B7A7-88AE87C74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CA71F7-BE12-4B20-8F51-8BF51E672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04086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E3F5A-3156-486F-BBF6-50BAF22F7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22F8AF-0494-42C9-A3EE-0148563A9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2EA9F-85F8-472B-85F4-668057E0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6E16F1-9E88-478E-BAE8-AC70800C4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9180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8B88C4-A793-4B33-AC95-F69A7159D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523F90-CFA2-4EF6-82B8-C39B10C09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506A0-B0FE-439D-9BD6-7CF635ADD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117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AF2F3-4D58-4299-A54C-56D48BCC1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91768-7653-401B-A4DC-D3C3DDFEE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E78BFA-A06F-487E-8630-BDE55060E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A5DDE5-0637-4B4E-9468-8105C3388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AEB43A-4A9C-41A1-AB7E-4C1450FEC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DD4B94-EFD6-4953-A8D4-15EC05980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6649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BA8CA-4702-475F-9EE4-297DAF108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EB6A8C-29A4-4A35-B712-E75E128F9E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CB7194-4FF7-4B98-AC8B-19E22E1BD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872C8-46FB-4C04-A696-DE9EE2E37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FF5F6-9FDA-4EAB-9E5D-52B48B05C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73306-E925-4B7F-89E0-2BBA65AF9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719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3723B0-46C2-4C94-9189-7D57F745E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1EB88E-E40D-4509-B6A0-241E93A92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E6789-893F-4FE7-A17F-FD9B01EEF1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DEABB-8010-4312-9964-C78C6EA2CA94}" type="datetimeFigureOut">
              <a:rPr lang="en-ID" smtClean="0"/>
              <a:t>23/11/2021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0179F-A55B-4E26-81A1-F4E472D420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D460E-0F2E-4AAB-880B-D04AD72968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BABB7-0FCE-4A22-ADA3-30FFD4D100D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863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77446-D618-41C1-999C-02D61381C4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PENGENDALIAN PRODUKSI DAN PENJUALAN </a:t>
            </a:r>
            <a:r>
              <a:rPr lang="en-US" sz="6000" b="1" spc="35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000" b="1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9576C3-0C3C-4F09-83AA-B13CEAD58F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6331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E37C6-FBF1-455B-A18A-B2EE34D52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14FD604-E017-4C56-B8E3-ED91C5961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62283"/>
              </p:ext>
            </p:extLst>
          </p:nvPr>
        </p:nvGraphicFramePr>
        <p:xfrm>
          <a:off x="3103808" y="2472744"/>
          <a:ext cx="5859888" cy="255001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46367">
                  <a:extLst>
                    <a:ext uri="{9D8B030D-6E8A-4147-A177-3AD203B41FA5}">
                      <a16:colId xmlns:a16="http://schemas.microsoft.com/office/drawing/2014/main" val="1891581157"/>
                    </a:ext>
                  </a:extLst>
                </a:gridCol>
                <a:gridCol w="1267532">
                  <a:extLst>
                    <a:ext uri="{9D8B030D-6E8A-4147-A177-3AD203B41FA5}">
                      <a16:colId xmlns:a16="http://schemas.microsoft.com/office/drawing/2014/main" val="1149248950"/>
                    </a:ext>
                  </a:extLst>
                </a:gridCol>
                <a:gridCol w="352984">
                  <a:extLst>
                    <a:ext uri="{9D8B030D-6E8A-4147-A177-3AD203B41FA5}">
                      <a16:colId xmlns:a16="http://schemas.microsoft.com/office/drawing/2014/main" val="3671226766"/>
                    </a:ext>
                  </a:extLst>
                </a:gridCol>
                <a:gridCol w="1399456">
                  <a:extLst>
                    <a:ext uri="{9D8B030D-6E8A-4147-A177-3AD203B41FA5}">
                      <a16:colId xmlns:a16="http://schemas.microsoft.com/office/drawing/2014/main" val="621900040"/>
                    </a:ext>
                  </a:extLst>
                </a:gridCol>
                <a:gridCol w="346744">
                  <a:extLst>
                    <a:ext uri="{9D8B030D-6E8A-4147-A177-3AD203B41FA5}">
                      <a16:colId xmlns:a16="http://schemas.microsoft.com/office/drawing/2014/main" val="1483517815"/>
                    </a:ext>
                  </a:extLst>
                </a:gridCol>
                <a:gridCol w="846805">
                  <a:extLst>
                    <a:ext uri="{9D8B030D-6E8A-4147-A177-3AD203B41FA5}">
                      <a16:colId xmlns:a16="http://schemas.microsoft.com/office/drawing/2014/main" val="4018915525"/>
                    </a:ext>
                  </a:extLst>
                </a:gridCol>
              </a:tblGrid>
              <a:tr h="634828">
                <a:tc>
                  <a:txBody>
                    <a:bodyPr/>
                    <a:lstStyle/>
                    <a:p>
                      <a:pPr marL="2857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MakanaNaman</a:t>
                      </a: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Jml</a:t>
                      </a:r>
                      <a:endParaRPr lang="en-US" sz="1800" dirty="0">
                        <a:solidFill>
                          <a:srgbClr val="07070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730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Pelanggan</a:t>
                      </a: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Tk Popularitas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Jml porsi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02502"/>
                  </a:ext>
                </a:extLst>
              </a:tr>
              <a:tr h="649097">
                <a:tc>
                  <a:txBody>
                    <a:bodyPr/>
                    <a:lstStyle/>
                    <a:p>
                      <a:pPr marL="28575"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Nasi goreng nanas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955" algn="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"/>
                        </a:spcBef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94615" algn="r"/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spcBef>
                          <a:spcPts val="27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421546"/>
                  </a:ext>
                </a:extLst>
              </a:tr>
              <a:tr h="649097">
                <a:tc>
                  <a:txBody>
                    <a:bodyPr/>
                    <a:lstStyle/>
                    <a:p>
                      <a:pPr marL="26670"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Ikan Bakar pedas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955" algn="r"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94615" algn="r"/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845"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4765">
                        <a:spcBef>
                          <a:spcPts val="330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812670"/>
                  </a:ext>
                </a:extLst>
              </a:tr>
              <a:tr h="616997">
                <a:tc>
                  <a:txBody>
                    <a:bodyPr/>
                    <a:lstStyle/>
                    <a:p>
                      <a:pPr marL="22225">
                        <a:spcBef>
                          <a:spcPts val="24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 campur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955" algn="r">
                        <a:spcBef>
                          <a:spcPts val="27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94615" lvl="0" indent="-342900" algn="r">
                        <a:spcBef>
                          <a:spcPts val="620"/>
                        </a:spcBef>
                        <a:spcAft>
                          <a:spcPts val="0"/>
                        </a:spcAft>
                        <a:buClr>
                          <a:srgbClr val="262626"/>
                        </a:buClr>
                        <a:buSzPts val="650"/>
                        <a:buFont typeface="Arial" panose="020B0604020202020204" pitchFamily="34" charset="0"/>
                        <a:buChar char="·"/>
                        <a:tabLst>
                          <a:tab pos="85090" algn="l"/>
                        </a:tabLst>
                      </a:pPr>
                      <a:r>
                        <a:rPr lang="en-US" sz="1800">
                          <a:solidFill>
                            <a:srgbClr val="070707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ID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spcBef>
                          <a:spcPts val="205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7070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endParaRPr lang="en-ID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882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499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454EA-473C-49D3-93AB-4F2AB1933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BB0F4-BE47-4BF4-9A97-357FA6616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 err="1"/>
              <a:t>Forkas</a:t>
            </a:r>
            <a:r>
              <a:rPr lang="en-ID" dirty="0"/>
              <a:t> yang </a:t>
            </a:r>
            <a:r>
              <a:rPr lang="en-ID" dirty="0" err="1"/>
              <a:t>dihasilkan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menerapkan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sebelumnya</a:t>
            </a:r>
            <a:r>
              <a:rPr lang="en-ID" dirty="0"/>
              <a:t> </a:t>
            </a:r>
            <a:r>
              <a:rPr lang="en-ID" dirty="0" err="1"/>
              <a:t>hanya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panduan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Diperlukan</a:t>
            </a:r>
            <a:r>
              <a:rPr lang="en-ID" dirty="0"/>
              <a:t> </a:t>
            </a:r>
            <a:r>
              <a:rPr lang="en-ID" dirty="0" err="1"/>
              <a:t>penyesuaian</a:t>
            </a:r>
            <a:r>
              <a:rPr lang="en-ID" dirty="0"/>
              <a:t> </a:t>
            </a:r>
            <a:r>
              <a:rPr lang="en-ID" dirty="0" err="1"/>
              <a:t>lagi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yang </a:t>
            </a:r>
            <a:r>
              <a:rPr lang="en-ID" dirty="0" err="1"/>
              <a:t>disiapkan</a:t>
            </a:r>
            <a:r>
              <a:rPr lang="en-ID" dirty="0"/>
              <a:t>, </a:t>
            </a:r>
            <a:r>
              <a:rPr lang="en-ID" dirty="0" err="1"/>
              <a:t>misalnya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pejabat</a:t>
            </a:r>
            <a:r>
              <a:rPr lang="en-ID" dirty="0"/>
              <a:t> hotel/</a:t>
            </a:r>
            <a:r>
              <a:rPr lang="en-ID" dirty="0" err="1"/>
              <a:t>restoran</a:t>
            </a:r>
            <a:r>
              <a:rPr lang="en-ID" dirty="0"/>
              <a:t> yang </a:t>
            </a:r>
            <a:r>
              <a:rPr lang="en-ID" dirty="0" err="1"/>
              <a:t>berhak</a:t>
            </a:r>
            <a:r>
              <a:rPr lang="en-ID" dirty="0"/>
              <a:t> </a:t>
            </a:r>
            <a:r>
              <a:rPr lang="en-ID" dirty="0" err="1"/>
              <a:t>makan</a:t>
            </a:r>
            <a:r>
              <a:rPr lang="en-ID" dirty="0"/>
              <a:t> di </a:t>
            </a:r>
            <a:r>
              <a:rPr lang="en-ID" dirty="0" err="1"/>
              <a:t>restoran</a:t>
            </a:r>
            <a:r>
              <a:rPr lang="en-ID" dirty="0"/>
              <a:t>.</a:t>
            </a:r>
          </a:p>
          <a:p>
            <a:pPr algn="just"/>
            <a:endParaRPr lang="en-ID" dirty="0"/>
          </a:p>
          <a:p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99486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ACEE1D8-E51A-4981-B7F8-99FC96CB37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602586"/>
              </p:ext>
            </p:extLst>
          </p:nvPr>
        </p:nvGraphicFramePr>
        <p:xfrm>
          <a:off x="2627290" y="244699"/>
          <a:ext cx="6207617" cy="69813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92147">
                  <a:extLst>
                    <a:ext uri="{9D8B030D-6E8A-4147-A177-3AD203B41FA5}">
                      <a16:colId xmlns:a16="http://schemas.microsoft.com/office/drawing/2014/main" val="3517000880"/>
                    </a:ext>
                  </a:extLst>
                </a:gridCol>
                <a:gridCol w="768571">
                  <a:extLst>
                    <a:ext uri="{9D8B030D-6E8A-4147-A177-3AD203B41FA5}">
                      <a16:colId xmlns:a16="http://schemas.microsoft.com/office/drawing/2014/main" val="2416635985"/>
                    </a:ext>
                  </a:extLst>
                </a:gridCol>
                <a:gridCol w="770416">
                  <a:extLst>
                    <a:ext uri="{9D8B030D-6E8A-4147-A177-3AD203B41FA5}">
                      <a16:colId xmlns:a16="http://schemas.microsoft.com/office/drawing/2014/main" val="3203112445"/>
                    </a:ext>
                  </a:extLst>
                </a:gridCol>
                <a:gridCol w="770416">
                  <a:extLst>
                    <a:ext uri="{9D8B030D-6E8A-4147-A177-3AD203B41FA5}">
                      <a16:colId xmlns:a16="http://schemas.microsoft.com/office/drawing/2014/main" val="3897859040"/>
                    </a:ext>
                  </a:extLst>
                </a:gridCol>
                <a:gridCol w="774107">
                  <a:extLst>
                    <a:ext uri="{9D8B030D-6E8A-4147-A177-3AD203B41FA5}">
                      <a16:colId xmlns:a16="http://schemas.microsoft.com/office/drawing/2014/main" val="4086236956"/>
                    </a:ext>
                  </a:extLst>
                </a:gridCol>
                <a:gridCol w="774107">
                  <a:extLst>
                    <a:ext uri="{9D8B030D-6E8A-4147-A177-3AD203B41FA5}">
                      <a16:colId xmlns:a16="http://schemas.microsoft.com/office/drawing/2014/main" val="1833688939"/>
                    </a:ext>
                  </a:extLst>
                </a:gridCol>
                <a:gridCol w="657853">
                  <a:extLst>
                    <a:ext uri="{9D8B030D-6E8A-4147-A177-3AD203B41FA5}">
                      <a16:colId xmlns:a16="http://schemas.microsoft.com/office/drawing/2014/main" val="2230168316"/>
                    </a:ext>
                  </a:extLst>
                </a:gridCol>
              </a:tblGrid>
              <a:tr h="392138">
                <a:tc>
                  <a:txBody>
                    <a:bodyPr/>
                    <a:lstStyle/>
                    <a:p>
                      <a:pPr marL="119380"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Item menu\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taniuial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810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Periode 90 hari </a:t>
                      </a: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y.l.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2575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7/5/2021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15265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14/05/2021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739620"/>
                  </a:ext>
                </a:extLst>
              </a:tr>
              <a:tr h="196069">
                <a:tc rowSpan="18">
                  <a:txBody>
                    <a:bodyPr/>
                    <a:lstStyle/>
                    <a:p>
                      <a:pPr marL="33655" marR="193675">
                        <a:lnSpc>
                          <a:spcPct val="1080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Appetizers </a:t>
                      </a:r>
                      <a:r>
                        <a:rPr lang="en-US" sz="1400" i="1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Avocado</a:t>
                      </a:r>
                      <a:r>
                        <a:rPr lang="en-US" sz="1400" i="1" spc="-90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&amp;</a:t>
                      </a:r>
                      <a:r>
                        <a:rPr lang="en-US" sz="1400" spc="-105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seafood salad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6830">
                        <a:lnSpc>
                          <a:spcPts val="1080"/>
                        </a:lnSpc>
                      </a:pPr>
                      <a:r>
                        <a:rPr lang="en-US" sz="1400" i="1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salad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9845">
                        <a:spcBef>
                          <a:spcPts val="13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Asinan</a:t>
                      </a:r>
                      <a:r>
                        <a:rPr lang="en-US" sz="1400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 </a:t>
                      </a:r>
                      <a:r>
                        <a:rPr lang="en-US" sz="1400" dirty="0" err="1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Enak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72745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appetizers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50"/>
                        </a:spcBef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9370"/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Soups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9845" marR="385445" indent="2540">
                        <a:lnSpc>
                          <a:spcPct val="115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Sari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laut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spesial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Soup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buntut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Soto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ayam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92455"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soups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50"/>
                        </a:spcBef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6670" marR="201930" indent="1270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Mam Courses 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Nasi goreng </a:t>
                      </a:r>
                      <a:r>
                        <a:rPr lang="en-US" sz="1400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nanas 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Ikan Bakar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pedas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SateCampur</a:t>
                      </a:r>
                      <a:r>
                        <a:rPr lang="en-US" sz="1400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Sirloin </a:t>
                      </a:r>
                      <a:r>
                        <a:rPr lang="en-US" sz="1400" i="1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steak 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Lambchop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3045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TotalmaiD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courses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655" marR="525145" indent="63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Desserts Banana split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540"/>
                      <a:r>
                        <a:rPr lang="en-US" sz="1400" i="1" dirty="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 i="1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Homeice</a:t>
                      </a: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cream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6035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Buah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cainpur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segar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73710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desserts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80010" algn="ctr"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Teriual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6040" algn="r"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marR="83820" algn="ctr"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Terjual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 marR="49530" algn="ctr"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total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455"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Terjual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9370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630402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9850" algn="ctr"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6525"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3500" algn="ctr"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45085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17"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9853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2865" algn="ctr">
                        <a:spcBef>
                          <a:spcPts val="61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28905">
                        <a:spcBef>
                          <a:spcPts val="6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4770" algn="ctr">
                        <a:spcBef>
                          <a:spcPts val="6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44450" algn="ctr">
                        <a:spcBef>
                          <a:spcPts val="6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621152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2230"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5255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4770" algn="ctr"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43180" algn="ctr"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759547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0960" algn="ctr"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3350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51.6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4770" algn="ctr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39370" algn="ctr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en-US" sz="1400">
                          <a:solidFill>
                            <a:srgbClr val="28282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753484"/>
                  </a:ext>
                </a:extLst>
              </a:tr>
              <a:tr h="39213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4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 marR="65405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0335"/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5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135" marR="65405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5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4450" marR="31115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626400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59690"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5255"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10.4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53340" algn="ctr"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18745" marR="49530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9.7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235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58420" algn="ctr"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5255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4770" algn="ctr"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31115" algn="ctr"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122201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0960"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1814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7160"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49530" algn="ctr"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28575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67.1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625830"/>
                  </a:ext>
                </a:extLst>
              </a:tr>
              <a:tr h="39213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 marR="62230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9700"/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400">
                          <a:solidFill>
                            <a:srgbClr val="28282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135" marR="59690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4450" marR="330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0768078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6675" marR="62865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6525"/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sz="1400" dirty="0">
                          <a:solidFill>
                            <a:srgbClr val="28282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4135" algn="ctr">
                        <a:spcBef>
                          <a:spcPts val="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33655" algn="ctr">
                        <a:spcBef>
                          <a:spcPts val="7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545600"/>
                  </a:ext>
                </a:extLst>
              </a:tr>
              <a:tr h="412562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2085"/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68910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5255"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1400">
                          <a:solidFill>
                            <a:srgbClr val="28282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6525"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2865" algn="ctr">
                        <a:spcBef>
                          <a:spcPts val="7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135" marR="60325" algn="ctr"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144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2715">
                        <a:spcBef>
                          <a:spcPts val="16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104140" algn="ctr">
                        <a:spcBef>
                          <a:spcPts val="72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82828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01270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6845" marR="156210" algn="ctr">
                        <a:lnSpc>
                          <a:spcPts val="1025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2865" algn="ctr"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43180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788682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1280" marR="78740" algn="ctr">
                        <a:lnSpc>
                          <a:spcPts val="1025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2700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101600" algn="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61595" algn="ctr"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38735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926029"/>
                  </a:ext>
                </a:extLst>
              </a:tr>
              <a:tr h="39213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25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1280" marR="819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2715"/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135" marR="73025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4450" marR="438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25.9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78626"/>
                  </a:ext>
                </a:extLst>
              </a:tr>
              <a:tr h="39213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75" marR="130810"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12 10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73660" algn="ctr"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450" marR="46355" algn="ctr"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en-US" sz="1400">
                          <a:solidFill>
                            <a:srgbClr val="3A3A3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485472"/>
                  </a:ext>
                </a:extLst>
              </a:tr>
              <a:tr h="196069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1280" marR="89535" algn="ctr">
                        <a:lnSpc>
                          <a:spcPts val="1025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25095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400">
                          <a:solidFill>
                            <a:srgbClr val="28282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4135" marR="82550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8735" marR="49530" algn="ctr">
                        <a:spcBef>
                          <a:spcPts val="16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140869"/>
                  </a:ext>
                </a:extLst>
              </a:tr>
              <a:tr h="1691148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1280" marR="92710" algn="ctr">
                        <a:lnSpc>
                          <a:spcPts val="1015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2365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ts val="89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87.6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115">
                        <a:lnSpc>
                          <a:spcPts val="950"/>
                        </a:lnSpc>
                      </a:pPr>
                      <a:r>
                        <a:rPr lang="en-US" sz="1400">
                          <a:solidFill>
                            <a:srgbClr val="13131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marR="76835"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450" marR="94615" algn="ctr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rgbClr val="03030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en-US" sz="1400" i="1">
                          <a:solidFill>
                            <a:srgbClr val="282828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400" i="1">
                          <a:solidFill>
                            <a:srgbClr val="03030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660666"/>
                  </a:ext>
                </a:extLst>
              </a:tr>
              <a:tr h="196069">
                <a:tc>
                  <a:txBody>
                    <a:bodyPr/>
                    <a:lstStyle/>
                    <a:p>
                      <a:pPr marL="5080">
                        <a:lnSpc>
                          <a:spcPts val="940"/>
                        </a:lnSpc>
                      </a:pPr>
                      <a:r>
                        <a:rPr lang="en-US" sz="1400" i="1">
                          <a:solidFill>
                            <a:srgbClr val="030303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</a:t>
                      </a: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nPlanaaan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280" marR="102870" algn="ctr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2700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265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0325" marR="83820" algn="ctr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49530" algn="ctr"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3030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03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548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781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B95F2-9861-4380-971D-86343923C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Contoh</a:t>
            </a:r>
            <a:r>
              <a:rPr lang="en-ID" dirty="0"/>
              <a:t> </a:t>
            </a:r>
            <a:r>
              <a:rPr lang="en-ID" dirty="0" err="1"/>
              <a:t>Formulir</a:t>
            </a:r>
            <a:r>
              <a:rPr lang="en-ID" dirty="0"/>
              <a:t> Riwayat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diatas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Data  </a:t>
            </a:r>
            <a:r>
              <a:rPr lang="en-ID" dirty="0" err="1"/>
              <a:t>Hipotetis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647C0-4347-4F92-A116-32DEB1780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just"/>
            <a:r>
              <a:rPr lang="en-ID" dirty="0" err="1"/>
              <a:t>Penjelasan</a:t>
            </a:r>
            <a:r>
              <a:rPr lang="en-ID" dirty="0"/>
              <a:t> Gambar 8.1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berikut</a:t>
            </a:r>
            <a:r>
              <a:rPr lang="en-ID" dirty="0"/>
              <a:t>:</a:t>
            </a:r>
          </a:p>
          <a:p>
            <a:pPr algn="just"/>
            <a:r>
              <a:rPr lang="en-ID" dirty="0"/>
              <a:t>1.Kolom </a:t>
            </a:r>
            <a:r>
              <a:rPr lang="en-ID" dirty="0" err="1"/>
              <a:t>Periode</a:t>
            </a:r>
            <a:r>
              <a:rPr lang="en-ID" dirty="0"/>
              <a:t> 90 </a:t>
            </a:r>
            <a:r>
              <a:rPr lang="en-ID" dirty="0" err="1"/>
              <a:t>hari</a:t>
            </a:r>
            <a:r>
              <a:rPr lang="en-ID" dirty="0"/>
              <a:t> </a:t>
            </a:r>
            <a:r>
              <a:rPr lang="en-ID" dirty="0" err="1"/>
              <a:t>y.l</a:t>
            </a:r>
            <a:r>
              <a:rPr lang="en-ID" dirty="0"/>
              <a:t>.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penjumlahan</a:t>
            </a:r>
            <a:r>
              <a:rPr lang="en-ID" dirty="0"/>
              <a:t> </a:t>
            </a:r>
            <a:r>
              <a:rPr lang="en-ID" dirty="0" err="1"/>
              <a:t>porsi</a:t>
            </a:r>
            <a:r>
              <a:rPr lang="en-ID" dirty="0"/>
              <a:t> yang </a:t>
            </a:r>
            <a:r>
              <a:rPr lang="en-ID" dirty="0" err="1"/>
              <a:t>terjual</a:t>
            </a:r>
            <a:r>
              <a:rPr lang="en-ID" dirty="0"/>
              <a:t> </a:t>
            </a:r>
            <a:r>
              <a:rPr lang="en-ID" dirty="0" err="1"/>
              <a:t>selama</a:t>
            </a:r>
            <a:r>
              <a:rPr lang="en-ID" dirty="0"/>
              <a:t> 90 </a:t>
            </a:r>
            <a:r>
              <a:rPr lang="en-ID" dirty="0" err="1"/>
              <a:t>hari</a:t>
            </a:r>
            <a:r>
              <a:rPr lang="en-ID" dirty="0"/>
              <a:t> yang </a:t>
            </a:r>
            <a:r>
              <a:rPr lang="en-ID" dirty="0" err="1"/>
              <a:t>lalu</a:t>
            </a:r>
            <a:r>
              <a:rPr lang="en-ID" dirty="0"/>
              <a:t>,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semua</a:t>
            </a:r>
            <a:r>
              <a:rPr lang="en-ID" dirty="0"/>
              <a:t> item menu yang </a:t>
            </a:r>
            <a:r>
              <a:rPr lang="en-ID" dirty="0" err="1"/>
              <a:t>ditawarkan</a:t>
            </a:r>
            <a:r>
              <a:rPr lang="en-ID" dirty="0"/>
              <a:t>. Panjang </a:t>
            </a:r>
            <a:r>
              <a:rPr lang="en-ID" dirty="0" err="1"/>
              <a:t>pengamatan</a:t>
            </a:r>
            <a:r>
              <a:rPr lang="en-ID" dirty="0"/>
              <a:t> 90 </a:t>
            </a:r>
            <a:r>
              <a:rPr lang="en-ID" dirty="0" err="1"/>
              <a:t>hari</a:t>
            </a:r>
            <a:r>
              <a:rPr lang="en-ID" dirty="0"/>
              <a:t> </a:t>
            </a:r>
            <a:r>
              <a:rPr lang="en-ID" dirty="0" err="1"/>
              <a:t>dianggap</a:t>
            </a:r>
            <a:r>
              <a:rPr lang="en-ID" dirty="0"/>
              <a:t> </a:t>
            </a:r>
            <a:r>
              <a:rPr lang="en-ID" dirty="0" err="1"/>
              <a:t>mencukupi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mengetahui</a:t>
            </a:r>
            <a:r>
              <a:rPr lang="en-ID" dirty="0"/>
              <a:t> </a:t>
            </a:r>
            <a:r>
              <a:rPr lang="en-ID" dirty="0" err="1"/>
              <a:t>perilaku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pilihan</a:t>
            </a:r>
            <a:r>
              <a:rPr lang="en-ID" dirty="0"/>
              <a:t> item menu yang </a:t>
            </a:r>
            <a:r>
              <a:rPr lang="en-ID" dirty="0" err="1"/>
              <a:t>ditawarkan</a:t>
            </a:r>
            <a:r>
              <a:rPr lang="en-ID" dirty="0"/>
              <a:t>.</a:t>
            </a:r>
          </a:p>
          <a:p>
            <a:pPr algn="just"/>
            <a:r>
              <a:rPr lang="en-ID" dirty="0"/>
              <a:t>2.Jumlah </a:t>
            </a:r>
            <a:r>
              <a:rPr lang="en-ID" dirty="0" err="1"/>
              <a:t>pelanggan</a:t>
            </a:r>
            <a:r>
              <a:rPr lang="en-ID" dirty="0"/>
              <a:t> yang </a:t>
            </a:r>
            <a:r>
              <a:rPr lang="en-ID" dirty="0" err="1"/>
              <a:t>dijadikan</a:t>
            </a:r>
            <a:r>
              <a:rPr lang="en-ID" dirty="0"/>
              <a:t> </a:t>
            </a:r>
            <a:r>
              <a:rPr lang="en-ID" dirty="0" err="1"/>
              <a:t>patokan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yang </a:t>
            </a:r>
            <a:r>
              <a:rPr lang="en-ID" dirty="0" err="1"/>
              <a:t>memesan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 (main courses). </a:t>
            </a:r>
            <a:r>
              <a:rPr lang="en-ID" dirty="0" err="1"/>
              <a:t>Diasumsikan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datang</a:t>
            </a:r>
            <a:r>
              <a:rPr lang="en-ID" dirty="0"/>
              <a:t> </a:t>
            </a:r>
            <a:r>
              <a:rPr lang="en-ID" dirty="0" err="1"/>
              <a:t>ke</a:t>
            </a:r>
            <a:r>
              <a:rPr lang="en-ID" dirty="0"/>
              <a:t> </a:t>
            </a:r>
            <a:r>
              <a:rPr lang="en-ID" dirty="0" err="1"/>
              <a:t>restoran</a:t>
            </a:r>
            <a:r>
              <a:rPr lang="en-ID" dirty="0"/>
              <a:t> minimal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memesan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. Jadi, item </a:t>
            </a:r>
            <a:r>
              <a:rPr lang="en-ID" dirty="0" err="1"/>
              <a:t>makanan</a:t>
            </a:r>
            <a:r>
              <a:rPr lang="en-ID" dirty="0"/>
              <a:t> yang lain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permintaan</a:t>
            </a:r>
            <a:r>
              <a:rPr lang="en-ID" dirty="0"/>
              <a:t> </a:t>
            </a:r>
            <a:r>
              <a:rPr lang="en-ID" dirty="0" err="1"/>
              <a:t>ikutan</a:t>
            </a:r>
            <a:r>
              <a:rPr lang="en-ID" dirty="0"/>
              <a:t> (derived demand)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utama</a:t>
            </a:r>
            <a:r>
              <a:rPr lang="en-ID" dirty="0"/>
              <a:t>.</a:t>
            </a:r>
          </a:p>
          <a:p>
            <a:pPr algn="just"/>
            <a:r>
              <a:rPr lang="en-ID" dirty="0"/>
              <a:t>3.Pada item menu main courses, </a:t>
            </a:r>
            <a:r>
              <a:rPr lang="en-ID" dirty="0" err="1"/>
              <a:t>jum</a:t>
            </a:r>
            <a:r>
              <a:rPr lang="en-ID" dirty="0"/>
              <a:t> ah </a:t>
            </a:r>
            <a:r>
              <a:rPr lang="en-ID" dirty="0" err="1"/>
              <a:t>pelanggan</a:t>
            </a:r>
            <a:r>
              <a:rPr lang="en-ID" dirty="0"/>
              <a:t> pada  </a:t>
            </a:r>
            <a:r>
              <a:rPr lang="en-ID" dirty="0" err="1"/>
              <a:t>kolom</a:t>
            </a:r>
            <a:r>
              <a:rPr lang="en-ID" dirty="0"/>
              <a:t> </a:t>
            </a:r>
            <a:r>
              <a:rPr lang="en-ID" dirty="0" err="1"/>
              <a:t>Periode</a:t>
            </a:r>
            <a:r>
              <a:rPr lang="en-ID" dirty="0"/>
              <a:t> 90 </a:t>
            </a:r>
            <a:r>
              <a:rPr lang="en-ID" dirty="0" err="1"/>
              <a:t>hari</a:t>
            </a:r>
            <a:r>
              <a:rPr lang="en-ID" dirty="0"/>
              <a:t> </a:t>
            </a:r>
            <a:r>
              <a:rPr lang="en-ID" dirty="0" err="1"/>
              <a:t>y.l</a:t>
            </a:r>
            <a:r>
              <a:rPr lang="en-ID" dirty="0"/>
              <a:t>. </a:t>
            </a:r>
            <a:r>
              <a:rPr lang="en-ID" dirty="0" err="1"/>
              <a:t>sebanyak</a:t>
            </a:r>
            <a:r>
              <a:rPr lang="en-ID" dirty="0"/>
              <a:t> 2700 orang.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 yang  </a:t>
            </a:r>
            <a:r>
              <a:rPr lang="en-ID" dirty="0" err="1"/>
              <a:t>dijadikan</a:t>
            </a:r>
            <a:r>
              <a:rPr lang="en-ID" dirty="0"/>
              <a:t>  </a:t>
            </a:r>
            <a:r>
              <a:rPr lang="en-ID" dirty="0" err="1"/>
              <a:t>angka</a:t>
            </a:r>
            <a:r>
              <a:rPr lang="en-ID" dirty="0"/>
              <a:t> </a:t>
            </a:r>
            <a:r>
              <a:rPr lang="en-ID" dirty="0" err="1"/>
              <a:t>dasar</a:t>
            </a:r>
            <a:r>
              <a:rPr lang="en-ID" dirty="0"/>
              <a:t> (100 %)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popularit</a:t>
            </a:r>
            <a:r>
              <a:rPr lang="en-ID" dirty="0"/>
              <a:t> s </a:t>
            </a:r>
            <a:r>
              <a:rPr lang="en-ID" dirty="0" err="1"/>
              <a:t>setiap</a:t>
            </a:r>
            <a:r>
              <a:rPr lang="en-ID" dirty="0"/>
              <a:t> item menu yang </a:t>
            </a:r>
            <a:r>
              <a:rPr lang="en-ID" dirty="0" err="1"/>
              <a:t>ditawarkan</a:t>
            </a:r>
            <a:r>
              <a:rPr lang="en-ID" dirty="0"/>
              <a:t>.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ilustrasi</a:t>
            </a:r>
            <a:r>
              <a:rPr lang="en-ID" dirty="0"/>
              <a:t>,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item;n</a:t>
            </a:r>
            <a:r>
              <a:rPr lang="en-ID" dirty="0"/>
              <a:t> </a:t>
            </a:r>
            <a:r>
              <a:rPr lang="en-ID" dirty="0" err="1"/>
              <a:t>enu</a:t>
            </a:r>
            <a:r>
              <a:rPr lang="en-ID" dirty="0"/>
              <a:t> Avocado &amp;  Seafood Salad   </a:t>
            </a:r>
            <a:r>
              <a:rPr lang="en-ID" dirty="0" err="1"/>
              <a:t>terjual</a:t>
            </a:r>
            <a:r>
              <a:rPr lang="en-ID" dirty="0"/>
              <a:t>   572   </a:t>
            </a:r>
            <a:r>
              <a:rPr lang="en-ID" dirty="0" err="1"/>
              <a:t>porsi</a:t>
            </a:r>
            <a:r>
              <a:rPr lang="en-ID" dirty="0"/>
              <a:t>.   </a:t>
            </a:r>
            <a:r>
              <a:rPr lang="en-ID" dirty="0" err="1"/>
              <a:t>Dengan</a:t>
            </a:r>
            <a:r>
              <a:rPr lang="en-ID" dirty="0"/>
              <a:t>  · </a:t>
            </a:r>
            <a:r>
              <a:rPr lang="en-ID" dirty="0" err="1"/>
              <a:t>jumlah</a:t>
            </a:r>
            <a:r>
              <a:rPr lang="en-ID" dirty="0"/>
              <a:t>   </a:t>
            </a:r>
            <a:r>
              <a:rPr lang="en-ID" dirty="0" err="1"/>
              <a:t>ini</a:t>
            </a:r>
            <a:r>
              <a:rPr lang="en-ID" dirty="0"/>
              <a:t>   </a:t>
            </a:r>
            <a:r>
              <a:rPr lang="en-ID" dirty="0" err="1"/>
              <a:t>tingkat</a:t>
            </a:r>
            <a:r>
              <a:rPr lang="en-ID" dirty="0"/>
              <a:t>   </a:t>
            </a:r>
            <a:r>
              <a:rPr lang="en-ID" dirty="0" err="1"/>
              <a:t>popularitas</a:t>
            </a:r>
            <a:endParaRPr lang="en-ID" dirty="0"/>
          </a:p>
          <a:p>
            <a:pPr algn="just"/>
            <a:r>
              <a:rPr lang="en-ID" dirty="0"/>
              <a:t>572	.·</a:t>
            </a:r>
          </a:p>
          <a:p>
            <a:pPr algn="just"/>
            <a:r>
              <a:rPr lang="en-ID" dirty="0"/>
              <a:t>Avocado  &amp; Seafood  Salad  "" 21.2  %,  </a:t>
            </a:r>
            <a:r>
              <a:rPr lang="en-ID" dirty="0" err="1"/>
              <a:t>berasal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(--	x  100 %).</a:t>
            </a:r>
          </a:p>
          <a:p>
            <a:pPr algn="just"/>
            <a:r>
              <a:rPr lang="en-ID" dirty="0"/>
              <a:t>·	·	.	2700</a:t>
            </a:r>
          </a:p>
          <a:p>
            <a:pPr algn="just"/>
            <a:r>
              <a:rPr lang="en-ID" dirty="0" err="1"/>
              <a:t>Pendekatan</a:t>
            </a:r>
            <a:r>
              <a:rPr lang="en-ID" dirty="0"/>
              <a:t> yang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item menu yang lain.</a:t>
            </a:r>
          </a:p>
          <a:p>
            <a:pPr algn="just"/>
            <a:r>
              <a:rPr lang="en-ID" dirty="0"/>
              <a:t>4.Pada </a:t>
            </a:r>
            <a:r>
              <a:rPr lang="en-ID" dirty="0" err="1"/>
              <a:t>kolom</a:t>
            </a:r>
            <a:r>
              <a:rPr lang="en-ID" dirty="0"/>
              <a:t> 7/5/2021 </a:t>
            </a:r>
            <a:r>
              <a:rPr lang="en-ID" dirty="0" err="1"/>
              <a:t>dicatat</a:t>
            </a:r>
            <a:r>
              <a:rPr lang="en-ID" dirty="0"/>
              <a:t> dan </a:t>
            </a:r>
            <a:r>
              <a:rPr lang="en-ID" dirty="0" err="1"/>
              <a:t>ditentukan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item </a:t>
            </a:r>
            <a:r>
              <a:rPr lang="en-ID" dirty="0" err="1"/>
              <a:t>menu.dalam</a:t>
            </a:r>
            <a:r>
              <a:rPr lang="en-ID" dirty="0"/>
              <a:t> </a:t>
            </a:r>
            <a:r>
              <a:rPr lang="en-ID" dirty="0" err="1"/>
              <a:t>kurun</a:t>
            </a:r>
            <a:r>
              <a:rPr lang="en-ID" dirty="0"/>
              <a:t> </a:t>
            </a:r>
            <a:r>
              <a:rPr lang="en-ID" dirty="0" err="1"/>
              <a:t>waktu</a:t>
            </a:r>
            <a:r>
              <a:rPr lang="en-ID" dirty="0"/>
              <a:t> </a:t>
            </a:r>
            <a:r>
              <a:rPr lang="en-ID" dirty="0" err="1"/>
              <a:t>seminggu</a:t>
            </a:r>
            <a:r>
              <a:rPr lang="en-ID" dirty="0"/>
              <a:t> .</a:t>
            </a:r>
          </a:p>
          <a:p>
            <a:pPr algn="just"/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yang </a:t>
            </a:r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berkesinambungan</a:t>
            </a:r>
            <a:r>
              <a:rPr lang="en-ID" dirty="0"/>
              <a:t>,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melakukan</a:t>
            </a:r>
            <a:r>
              <a:rPr lang="en-ID" dirty="0"/>
              <a:t> </a:t>
            </a:r>
            <a:r>
              <a:rPr lang="en-ID" dirty="0" err="1"/>
              <a:t>analisis</a:t>
            </a:r>
            <a:r>
              <a:rPr lang="en-ID" dirty="0"/>
              <a:t> </a:t>
            </a:r>
            <a:r>
              <a:rPr lang="en-ID" dirty="0" err="1"/>
              <a:t>mendalam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item-item menu yang </a:t>
            </a:r>
            <a:r>
              <a:rPr lang="en-ID" dirty="0" err="1"/>
              <a:t>ditawarkan</a:t>
            </a:r>
            <a:r>
              <a:rPr lang="en-ID" dirty="0"/>
              <a:t>.</a:t>
            </a:r>
          </a:p>
          <a:p>
            <a:pPr algn="just"/>
            <a:r>
              <a:rPr lang="en-ID" dirty="0"/>
              <a:t> </a:t>
            </a:r>
            <a:r>
              <a:rPr lang="en-ID" dirty="0" err="1"/>
              <a:t>Analisis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sangat </a:t>
            </a:r>
            <a:r>
              <a:rPr lang="en-ID" dirty="0" err="1"/>
              <a:t>mernbantu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mengendalikan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, </a:t>
            </a:r>
            <a:r>
              <a:rPr lang="en-ID" dirty="0" err="1"/>
              <a:t>menentukan</a:t>
            </a:r>
            <a:r>
              <a:rPr lang="en-ID" dirty="0"/>
              <a:t> strategi </a:t>
            </a:r>
            <a:r>
              <a:rPr lang="en-ID" dirty="0" err="1"/>
              <a:t>penawaran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,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produktivitas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, clan </a:t>
            </a:r>
            <a:r>
              <a:rPr lang="en-ID" dirty="0" err="1"/>
              <a:t>mutu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 yang </a:t>
            </a:r>
            <a:r>
              <a:rPr lang="en-ID" dirty="0" err="1"/>
              <a:t>diberikan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7626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860-8759-4D5F-AC95-5A654EAB9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CA34A-E0B2-466C-A0CD-CDDB334FD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Aktivitas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produksi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merupakan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aktivitas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sangat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penting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dalam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pengendalian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harga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pokok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Bila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aktivitas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produksi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tidak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dikendalikan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memberikan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pengaruh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berarti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pada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pen­capaian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harga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pokok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r>
              <a:rPr lang="en-US" sz="2800" dirty="0">
                <a:solidFill>
                  <a:srgbClr val="3F3F3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Dikatakan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demikian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karena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bila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aktivitas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produksi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tidak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dikendalikan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dengan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perencanaan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2A2A2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bisa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jadi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penyiapan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jenis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ditawarkan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dalam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menu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dibuat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berlebih</a:t>
            </a:r>
            <a:r>
              <a:rPr lang="en-US" sz="2800" dirty="0">
                <a:solidFill>
                  <a:srgbClr val="2A2A2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Kele­bihan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jenis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yang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disiapkan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bila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terus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berlanjut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dari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hari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akan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memperbesar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harga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pokok</a:t>
            </a:r>
            <a:r>
              <a:rPr lang="en-US" sz="2800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A0A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makanan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40682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98F31-276A-44C6-9745-496D80245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1C769-ED28-4673-B8D8-EC0F86755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 err="1"/>
              <a:t>Sebaliknya</a:t>
            </a:r>
            <a:r>
              <a:rPr lang="en-ID" dirty="0"/>
              <a:t>, di </a:t>
            </a:r>
            <a:r>
              <a:rPr lang="en-ID" dirty="0" err="1"/>
              <a:t>sisi</a:t>
            </a:r>
            <a:r>
              <a:rPr lang="en-ID" dirty="0"/>
              <a:t> lain,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penyiapan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sedikit</a:t>
            </a:r>
            <a:r>
              <a:rPr lang="en-ID" dirty="0"/>
              <a:t>,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cukup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melayani</a:t>
            </a:r>
            <a:r>
              <a:rPr lang="en-ID" dirty="0"/>
              <a:t> per­ </a:t>
            </a:r>
            <a:r>
              <a:rPr lang="en-ID" dirty="0" err="1"/>
              <a:t>mintaan</a:t>
            </a:r>
            <a:r>
              <a:rPr lang="en-ID" dirty="0"/>
              <a:t> </a:t>
            </a:r>
            <a:r>
              <a:rPr lang="en-ID" dirty="0" err="1"/>
              <a:t>tamu</a:t>
            </a:r>
            <a:r>
              <a:rPr lang="en-ID" dirty="0"/>
              <a:t>, </a:t>
            </a:r>
            <a:r>
              <a:rPr lang="en-ID" dirty="0" err="1"/>
              <a:t>hal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mengakibatkan</a:t>
            </a:r>
            <a:r>
              <a:rPr lang="en-ID" dirty="0"/>
              <a:t> </a:t>
            </a:r>
            <a:r>
              <a:rPr lang="en-ID" dirty="0" err="1"/>
              <a:t>tamu</a:t>
            </a:r>
            <a:r>
              <a:rPr lang="en-ID" dirty="0"/>
              <a:t> </a:t>
            </a:r>
            <a:r>
              <a:rPr lang="en-ID" dirty="0" err="1"/>
              <a:t>kecewa</a:t>
            </a:r>
            <a:r>
              <a:rPr lang="en-ID" dirty="0"/>
              <a:t> dan </a:t>
            </a:r>
            <a:r>
              <a:rPr lang="en-ID" dirty="0" err="1"/>
              <a:t>pada_saat</a:t>
            </a:r>
            <a:r>
              <a:rPr lang="en-ID" dirty="0"/>
              <a:t> yang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restoran</a:t>
            </a:r>
            <a:r>
              <a:rPr lang="en-ID" dirty="0"/>
              <a:t> </a:t>
            </a:r>
            <a:r>
              <a:rPr lang="en-ID" dirty="0" err="1"/>
              <a:t>kehilangan</a:t>
            </a:r>
            <a:r>
              <a:rPr lang="en-ID" dirty="0"/>
              <a:t> </a:t>
            </a:r>
            <a:r>
              <a:rPr lang="en-ID" dirty="0" err="1"/>
              <a:t>peluang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mendapatkan</a:t>
            </a:r>
            <a:r>
              <a:rPr lang="en-ID" dirty="0"/>
              <a:t> </a:t>
            </a:r>
            <a:r>
              <a:rPr lang="en-ID" dirty="0" err="1"/>
              <a:t>keuntungan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Pendekatan</a:t>
            </a:r>
            <a:r>
              <a:rPr lang="en-ID" dirty="0"/>
              <a:t> yang </a:t>
            </a:r>
            <a:r>
              <a:rPr lang="en-ID" dirty="0" err="1"/>
              <a:t>diterapkan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pengendalian</a:t>
            </a:r>
            <a:r>
              <a:rPr lang="en-ID" dirty="0"/>
              <a:t> </a:t>
            </a:r>
            <a:r>
              <a:rPr lang="en-ID" dirty="0" err="1"/>
              <a:t>produksi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mempelajari</a:t>
            </a:r>
            <a:r>
              <a:rPr lang="en-ID" dirty="0"/>
              <a:t> data </a:t>
            </a:r>
            <a:r>
              <a:rPr lang="en-ID" dirty="0" err="1"/>
              <a:t>historis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item menu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jangka</a:t>
            </a:r>
            <a:r>
              <a:rPr lang="en-ID" dirty="0"/>
              <a:t> </a:t>
            </a:r>
            <a:r>
              <a:rPr lang="en-ID" dirty="0" err="1"/>
              <a:t>waktu</a:t>
            </a:r>
            <a:r>
              <a:rPr lang="en-ID" dirty="0"/>
              <a:t> yang </a:t>
            </a:r>
            <a:r>
              <a:rPr lang="en-ID" dirty="0" err="1"/>
              <a:t>memadai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3662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B38E9-4E66-4757-B97E-BE0A30B14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3E253-4297-45D3-B097-3E65118ED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/>
              <a:t>Setelah </a:t>
            </a:r>
            <a:r>
              <a:rPr lang="en-ID" dirty="0" err="1"/>
              <a:t>selesai</a:t>
            </a:r>
            <a:r>
              <a:rPr lang="en-ID" dirty="0"/>
              <a:t> </a:t>
            </a:r>
            <a:r>
              <a:rPr lang="en-ID" dirty="0" err="1"/>
              <a:t>mengkaji</a:t>
            </a:r>
            <a:r>
              <a:rPr lang="en-ID" dirty="0"/>
              <a:t> </a:t>
            </a:r>
            <a:r>
              <a:rPr lang="en-ID" dirty="0" err="1"/>
              <a:t>bab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mahasiswa</a:t>
            </a:r>
            <a:r>
              <a:rPr lang="en-ID" dirty="0"/>
              <a:t>  </a:t>
            </a:r>
            <a:r>
              <a:rPr lang="en-ID" dirty="0" err="1"/>
              <a:t>diharapkan</a:t>
            </a:r>
            <a:r>
              <a:rPr lang="en-ID" dirty="0"/>
              <a:t> </a:t>
            </a:r>
            <a:r>
              <a:rPr lang="en-ID" dirty="0" err="1"/>
              <a:t>mampu</a:t>
            </a:r>
            <a:r>
              <a:rPr lang="en-ID" dirty="0"/>
              <a:t> </a:t>
            </a:r>
            <a:r>
              <a:rPr lang="en-ID" dirty="0" err="1"/>
              <a:t>memahami</a:t>
            </a:r>
            <a:r>
              <a:rPr lang="en-ID" dirty="0"/>
              <a:t> </a:t>
            </a:r>
            <a:r>
              <a:rPr lang="en-ID" dirty="0" err="1"/>
              <a:t>pendekatan</a:t>
            </a:r>
            <a:r>
              <a:rPr lang="en-ID" dirty="0"/>
              <a:t> </a:t>
            </a:r>
            <a:r>
              <a:rPr lang="en-ID" dirty="0" err="1"/>
              <a:t>pengendalian</a:t>
            </a:r>
            <a:r>
              <a:rPr lang="en-ID" dirty="0"/>
              <a:t> </a:t>
            </a:r>
            <a:r>
              <a:rPr lang="en-ID" dirty="0" err="1"/>
              <a:t>produksi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menerapkan</a:t>
            </a:r>
            <a:r>
              <a:rPr lang="en-ID" dirty="0"/>
              <a:t> data </a:t>
            </a:r>
            <a:r>
              <a:rPr lang="en-ID" dirty="0" err="1"/>
              <a:t>historis</a:t>
            </a:r>
            <a:r>
              <a:rPr lang="en-ID" dirty="0"/>
              <a:t> </a:t>
            </a:r>
            <a:r>
              <a:rPr lang="en-ID" dirty="0" err="1"/>
              <a:t>pen­jualan</a:t>
            </a:r>
            <a:r>
              <a:rPr lang="en-ID" dirty="0"/>
              <a:t> yang </a:t>
            </a:r>
            <a:r>
              <a:rPr lang="en-ID" dirty="0" err="1"/>
              <a:t>disiapkan</a:t>
            </a:r>
            <a:r>
              <a:rPr lang="en-ID" dirty="0"/>
              <a:t> </a:t>
            </a:r>
            <a:r>
              <a:rPr lang="en-ID" dirty="0" err="1"/>
              <a:t>sebelumnya</a:t>
            </a:r>
            <a:r>
              <a:rPr lang="en-ID" dirty="0"/>
              <a:t>.</a:t>
            </a:r>
          </a:p>
          <a:p>
            <a:pPr marL="0" indent="0" algn="just">
              <a:buNone/>
            </a:pPr>
            <a:r>
              <a:rPr lang="en-ID" dirty="0"/>
              <a:t>  </a:t>
            </a:r>
            <a:r>
              <a:rPr lang="en-ID" dirty="0" err="1"/>
              <a:t>Kompetensi</a:t>
            </a:r>
            <a:r>
              <a:rPr lang="en-ID" dirty="0"/>
              <a:t> yang </a:t>
            </a:r>
            <a:r>
              <a:rPr lang="en-ID" dirty="0" err="1"/>
              <a:t>hendak</a:t>
            </a:r>
            <a:r>
              <a:rPr lang="en-ID" dirty="0"/>
              <a:t> </a:t>
            </a:r>
            <a:r>
              <a:rPr lang="en-ID" dirty="0" err="1"/>
              <a:t>diwujudkan</a:t>
            </a:r>
            <a:r>
              <a:rPr lang="en-ID" dirty="0"/>
              <a:t> </a:t>
            </a:r>
            <a:r>
              <a:rPr lang="en-ID" dirty="0" err="1"/>
              <a:t>setelah</a:t>
            </a:r>
            <a:r>
              <a:rPr lang="en-ID" dirty="0"/>
              <a:t> </a:t>
            </a:r>
            <a:r>
              <a:rPr lang="en-ID" dirty="0" err="1"/>
              <a:t>mengkaji</a:t>
            </a:r>
            <a:r>
              <a:rPr lang="en-ID" dirty="0"/>
              <a:t> </a:t>
            </a:r>
            <a:r>
              <a:rPr lang="en-ID" dirty="0" err="1"/>
              <a:t>bab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:</a:t>
            </a:r>
          </a:p>
          <a:p>
            <a:pPr marL="0" indent="0" algn="just">
              <a:buNone/>
            </a:pPr>
            <a:r>
              <a:rPr lang="en-ID" dirty="0"/>
              <a:t>1.Mampu  </a:t>
            </a:r>
            <a:r>
              <a:rPr lang="en-ID" dirty="0" err="1"/>
              <a:t>menentukan</a:t>
            </a:r>
            <a:r>
              <a:rPr lang="en-ID" dirty="0"/>
              <a:t>  </a:t>
            </a:r>
            <a:r>
              <a:rPr lang="en-ID" dirty="0" err="1"/>
              <a:t>tingkat</a:t>
            </a:r>
            <a:r>
              <a:rPr lang="en-ID" dirty="0"/>
              <a:t> 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 item  menu. </a:t>
            </a:r>
          </a:p>
          <a:p>
            <a:pPr marL="0" indent="0" algn="just">
              <a:buNone/>
            </a:pPr>
            <a:r>
              <a:rPr lang="en-ID" dirty="0"/>
              <a:t>2.Mampu </a:t>
            </a:r>
            <a:r>
              <a:rPr lang="en-ID" dirty="0" err="1"/>
              <a:t>menyiapkan</a:t>
            </a:r>
            <a:r>
              <a:rPr lang="en-ID" dirty="0"/>
              <a:t> </a:t>
            </a:r>
            <a:r>
              <a:rPr lang="en-ID" dirty="0" err="1"/>
              <a:t>rencana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produksi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.</a:t>
            </a:r>
          </a:p>
          <a:p>
            <a:pPr algn="just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78683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246B9-AF58-489B-9686-D66FD253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PENGHITUNGAN ITEM MENU YANG TERJUAL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54ACA-4D8A-4E98-ACEE-6CFC71A44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Setiap</a:t>
            </a:r>
            <a:r>
              <a:rPr lang="en-ID" dirty="0"/>
              <a:t> item menu yang </a:t>
            </a:r>
            <a:r>
              <a:rPr lang="en-ID" dirty="0" err="1"/>
              <a:t>terjual</a:t>
            </a:r>
            <a:r>
              <a:rPr lang="en-ID" dirty="0"/>
              <a:t> pada </a:t>
            </a:r>
            <a:r>
              <a:rPr lang="en-ID" dirty="0" err="1"/>
              <a:t>hari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 </a:t>
            </a:r>
            <a:r>
              <a:rPr lang="en-ID" dirty="0" err="1"/>
              <a:t>dicatat</a:t>
            </a:r>
            <a:r>
              <a:rPr lang="en-ID" dirty="0"/>
              <a:t> pada </a:t>
            </a:r>
            <a:r>
              <a:rPr lang="en-ID" dirty="0" err="1"/>
              <a:t>for­mulir</a:t>
            </a:r>
            <a:r>
              <a:rPr lang="en-ID" dirty="0"/>
              <a:t> yang </a:t>
            </a:r>
            <a:r>
              <a:rPr lang="en-ID" dirty="0" err="1"/>
              <a:t>disediakan</a:t>
            </a:r>
            <a:r>
              <a:rPr lang="en-ID" dirty="0"/>
              <a:t> </a:t>
            </a:r>
            <a:r>
              <a:rPr lang="en-ID" dirty="0" err="1"/>
              <a:t>khusus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itu</a:t>
            </a:r>
            <a:r>
              <a:rPr lang="en-ID" dirty="0"/>
              <a:t> (menu count form). </a:t>
            </a:r>
            <a:r>
              <a:rPr lang="en-ID" dirty="0" err="1"/>
              <a:t>Pencatatan</a:t>
            </a:r>
            <a:r>
              <a:rPr lang="en-ID" dirty="0"/>
              <a:t> item menu yang </a:t>
            </a:r>
            <a:r>
              <a:rPr lang="en-ID" dirty="0" err="1"/>
              <a:t>terjual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dikerjakan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hari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(</a:t>
            </a:r>
            <a:r>
              <a:rPr lang="en-ID" dirty="0" err="1"/>
              <a:t>makan</a:t>
            </a:r>
            <a:r>
              <a:rPr lang="en-ID" dirty="0"/>
              <a:t> </a:t>
            </a:r>
            <a:r>
              <a:rPr lang="en-ID" dirty="0" err="1"/>
              <a:t>pagi</a:t>
            </a:r>
            <a:r>
              <a:rPr lang="en-ID" dirty="0"/>
              <a:t>, </a:t>
            </a:r>
            <a:r>
              <a:rPr lang="en-ID" dirty="0" err="1"/>
              <a:t>siang</a:t>
            </a:r>
            <a:r>
              <a:rPr lang="en-ID" dirty="0"/>
              <a:t> dan </a:t>
            </a:r>
            <a:r>
              <a:rPr lang="en-ID" dirty="0" err="1"/>
              <a:t>malam</a:t>
            </a:r>
            <a:r>
              <a:rPr lang="en-ID" dirty="0"/>
              <a:t>), </a:t>
            </a:r>
            <a:r>
              <a:rPr lang="en-ID" dirty="0" err="1"/>
              <a:t>dlan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restoran</a:t>
            </a:r>
            <a:r>
              <a:rPr lang="en-ID" dirty="0"/>
              <a:t> (Coffee Shop, Main Dining Room, dan Seafood Restaurant). </a:t>
            </a:r>
          </a:p>
          <a:p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item menu yang </a:t>
            </a:r>
            <a:r>
              <a:rPr lang="en-ID" dirty="0" err="1"/>
              <a:t>terjual</a:t>
            </a:r>
            <a:r>
              <a:rPr lang="en-ID" dirty="0"/>
              <a:t> </a:t>
            </a:r>
            <a:r>
              <a:rPr lang="en-ID" dirty="0" err="1"/>
              <a:t>ditabulasi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, </a:t>
            </a:r>
            <a:r>
              <a:rPr lang="en-ID" dirty="0" err="1"/>
              <a:t>misalnya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00133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3347-C060-4555-9B6E-7DB9415EB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RIWAYAT </a:t>
            </a:r>
            <a:r>
              <a:rPr lang="en-ID" dirty="0" err="1"/>
              <a:t>PENJUAlAN</a:t>
            </a:r>
            <a:r>
              <a:rPr lang="en-ID" dirty="0"/>
              <a:t>/SALES HISTORIES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5279D-886A-441F-8CC0-19E109F0F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ID" dirty="0" err="1"/>
              <a:t>Catatat</a:t>
            </a:r>
            <a:r>
              <a:rPr lang="en-ID" dirty="0"/>
              <a:t> pada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(Sales History).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pengendalian</a:t>
            </a:r>
            <a:r>
              <a:rPr lang="en-ID" dirty="0"/>
              <a:t> </a:t>
            </a:r>
            <a:r>
              <a:rPr lang="en-ID" dirty="0" err="1"/>
              <a:t>produksi</a:t>
            </a:r>
            <a:r>
              <a:rPr lang="en-ID" dirty="0"/>
              <a:t>,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</a:t>
            </a:r>
            <a:r>
              <a:rPr lang="en-ID" dirty="0" err="1"/>
              <a:t>restoran</a:t>
            </a:r>
            <a:r>
              <a:rPr lang="en-ID" dirty="0"/>
              <a:t>  </a:t>
            </a:r>
            <a:r>
              <a:rPr lang="en-ID" dirty="0" err="1"/>
              <a:t>merniliki</a:t>
            </a:r>
            <a:r>
              <a:rPr lang="en-ID" dirty="0"/>
              <a:t>  clan </a:t>
            </a:r>
            <a:r>
              <a:rPr lang="en-ID" dirty="0" err="1"/>
              <a:t>membua</a:t>
            </a:r>
            <a:r>
              <a:rPr lang="en-ID" dirty="0"/>
              <a:t>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Informasi</a:t>
            </a:r>
            <a:r>
              <a:rPr lang="en-ID" dirty="0"/>
              <a:t> yang </a:t>
            </a:r>
            <a:r>
              <a:rPr lang="en-ID" dirty="0" err="1"/>
              <a:t>ada</a:t>
            </a:r>
            <a:r>
              <a:rPr lang="en-ID" dirty="0"/>
              <a:t> pada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dikaji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cerdas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membantu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mengendalikan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, </a:t>
            </a:r>
            <a:r>
              <a:rPr lang="en-ID" dirty="0" err="1"/>
              <a:t>menentukan</a:t>
            </a:r>
            <a:r>
              <a:rPr lang="en-ID" dirty="0"/>
              <a:t> item menu </a:t>
            </a:r>
            <a:r>
              <a:rPr lang="en-ID" dirty="0" err="1"/>
              <a:t>baru</a:t>
            </a:r>
            <a:r>
              <a:rPr lang="en-ID" dirty="0"/>
              <a:t> yang </a:t>
            </a:r>
            <a:r>
              <a:rPr lang="en-ID" dirty="0" err="1"/>
              <a:t>ditawarkan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item menu yang </a:t>
            </a:r>
            <a:r>
              <a:rPr lang="en-ID" dirty="0" err="1"/>
              <a:t>harus</a:t>
            </a:r>
            <a:r>
              <a:rPr lang="en-ID" dirty="0"/>
              <a:t>  </a:t>
            </a:r>
            <a:r>
              <a:rPr lang="en-ID" dirty="0" err="1"/>
              <a:t>dicopot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daftar menu.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jual</a:t>
            </a:r>
            <a:r>
              <a:rPr lang="en-ID" dirty="0"/>
              <a:t> yang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kompetitif</a:t>
            </a:r>
            <a:r>
              <a:rPr lang="en-ID" dirty="0"/>
              <a:t>. </a:t>
            </a:r>
          </a:p>
          <a:p>
            <a:pPr algn="just"/>
            <a:r>
              <a:rPr lang="en-ID" dirty="0"/>
              <a:t>Pada </a:t>
            </a:r>
            <a:r>
              <a:rPr lang="en-ID" dirty="0" err="1"/>
              <a:t>sisi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,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alat</a:t>
            </a:r>
            <a:r>
              <a:rPr lang="en-ID" dirty="0"/>
              <a:t> </a:t>
            </a:r>
            <a:r>
              <a:rPr lang="en-ID" dirty="0" err="1"/>
              <a:t>bantu</a:t>
            </a:r>
            <a:r>
              <a:rPr lang="en-ID" dirty="0"/>
              <a:t> </a:t>
            </a:r>
            <a:r>
              <a:rPr lang="en-ID" dirty="0" err="1"/>
              <a:t>manajemen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mutu</a:t>
            </a:r>
            <a:r>
              <a:rPr lang="en-ID" dirty="0"/>
              <a:t> </a:t>
            </a:r>
            <a:r>
              <a:rPr lang="en-ID" dirty="0" err="1"/>
              <a:t>layanan</a:t>
            </a:r>
            <a:r>
              <a:rPr lang="en-ID" dirty="0"/>
              <a:t>,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produktivitas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  <a:r>
              <a:rPr lang="en-ID" dirty="0" err="1"/>
              <a:t>restoran</a:t>
            </a:r>
            <a:r>
              <a:rPr lang="en-ID" dirty="0"/>
              <a:t>, dan </a:t>
            </a:r>
            <a:r>
              <a:rPr lang="en-ID" dirty="0" err="1"/>
              <a:t>mutu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dihidangkan</a:t>
            </a:r>
            <a:endParaRPr lang="en-ID" dirty="0"/>
          </a:p>
          <a:p>
            <a:pPr algn="just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56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7C57-B36A-44F8-BE15-226F20F39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TINGKAT POPULARITAS ITEM MENU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1D0-D6B3-46D7-841E-D71476A60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ditentukan</a:t>
            </a:r>
            <a:r>
              <a:rPr lang="en-ID" dirty="0"/>
              <a:t>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item menu, </a:t>
            </a:r>
            <a:r>
              <a:rPr lang="en-ID" dirty="0" err="1"/>
              <a:t>yaitu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formula </a:t>
            </a:r>
            <a:r>
              <a:rPr lang="en-ID" dirty="0" err="1"/>
              <a:t>berikut</a:t>
            </a:r>
            <a:r>
              <a:rPr lang="en-ID" dirty="0"/>
              <a:t> : </a:t>
            </a:r>
          </a:p>
          <a:p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C151B-C9D8-4798-A110-92A1F2FC0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470" y="3157571"/>
            <a:ext cx="5224339" cy="78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92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5436B-C7D4-4B97-B6A6-22EE369F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BDE86-677E-4BDD-A468-B96F6084F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/>
              <a:t>Tingkat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item menu </a:t>
            </a:r>
            <a:r>
              <a:rPr lang="en-ID" dirty="0" err="1"/>
              <a:t>menunjukkan</a:t>
            </a:r>
            <a:r>
              <a:rPr lang="en-ID" dirty="0"/>
              <a:t> </a:t>
            </a:r>
            <a:r>
              <a:rPr lang="en-ID" dirty="0" err="1"/>
              <a:t>tren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pilihan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item menu. </a:t>
            </a:r>
          </a:p>
          <a:p>
            <a:pPr algn="just"/>
            <a:r>
              <a:rPr lang="en-ID" dirty="0"/>
              <a:t>Data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tentu</a:t>
            </a:r>
            <a:r>
              <a:rPr lang="en-ID" dirty="0"/>
              <a:t> </a:t>
            </a:r>
            <a:r>
              <a:rPr lang="en-ID" dirty="0" err="1"/>
              <a:t>harus</a:t>
            </a:r>
            <a:r>
              <a:rPr lang="en-ID" dirty="0"/>
              <a:t>  </a:t>
            </a:r>
            <a:r>
              <a:rPr lang="en-ID" dirty="0" err="1"/>
              <a:t>dicermati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mengingat</a:t>
            </a:r>
            <a:r>
              <a:rPr lang="en-ID" dirty="0"/>
              <a:t> </a:t>
            </a:r>
            <a:r>
              <a:rPr lang="en-ID" dirty="0" err="1"/>
              <a:t>selera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suatu</a:t>
            </a:r>
            <a:r>
              <a:rPr lang="en-ID" dirty="0"/>
              <a:t> yang </a:t>
            </a:r>
            <a:r>
              <a:rPr lang="en-ID" dirty="0" err="1"/>
              <a:t>dinamis</a:t>
            </a:r>
            <a:r>
              <a:rPr lang="en-ID" dirty="0"/>
              <a:t>, </a:t>
            </a:r>
            <a:r>
              <a:rPr lang="en-ID" dirty="0" err="1"/>
              <a:t>terlebih</a:t>
            </a:r>
            <a:r>
              <a:rPr lang="en-ID" dirty="0"/>
              <a:t> </a:t>
            </a:r>
            <a:r>
              <a:rPr lang="en-ID" dirty="0" err="1"/>
              <a:t>lagi</a:t>
            </a:r>
            <a:r>
              <a:rPr lang="en-ID" dirty="0"/>
              <a:t> pada </a:t>
            </a:r>
            <a:r>
              <a:rPr lang="en-ID" dirty="0" err="1"/>
              <a:t>kondisi</a:t>
            </a:r>
            <a:r>
              <a:rPr lang="en-ID" dirty="0"/>
              <a:t> yang </a:t>
            </a:r>
            <a:r>
              <a:rPr lang="en-ID" dirty="0" err="1"/>
              <a:t>cepat</a:t>
            </a:r>
            <a:r>
              <a:rPr lang="en-ID" dirty="0"/>
              <a:t> </a:t>
            </a:r>
            <a:r>
              <a:rPr lang="en-ID" dirty="0" err="1"/>
              <a:t>berubah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. </a:t>
            </a:r>
          </a:p>
          <a:p>
            <a:pPr algn="just"/>
            <a:r>
              <a:rPr lang="en-ID" dirty="0"/>
              <a:t>Tingkat </a:t>
            </a:r>
            <a:r>
              <a:rPr lang="en-ID" dirty="0" err="1"/>
              <a:t>popularitas</a:t>
            </a:r>
            <a:r>
              <a:rPr lang="en-ID" dirty="0"/>
              <a:t> </a:t>
            </a:r>
            <a:r>
              <a:rPr lang="en-ID" dirty="0" err="1"/>
              <a:t>setiap</a:t>
            </a:r>
            <a:r>
              <a:rPr lang="en-ID" dirty="0"/>
              <a:t>  item menu </a:t>
            </a:r>
            <a:r>
              <a:rPr lang="en-ID" dirty="0" err="1"/>
              <a:t>harus</a:t>
            </a:r>
            <a:r>
              <a:rPr lang="en-ID" dirty="0"/>
              <a:t> </a:t>
            </a:r>
            <a:r>
              <a:rPr lang="en-ID" dirty="0" err="1"/>
              <a:t>ditentukan</a:t>
            </a:r>
            <a:r>
              <a:rPr lang="en-ID" dirty="0"/>
              <a:t> agar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dipakai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dasar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forkas</a:t>
            </a:r>
            <a:r>
              <a:rPr lang="en-ID" dirty="0"/>
              <a:t> (forecast)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berikut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03137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7D952-C2D3-416D-86DE-884A33F8B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E410A6-DD81-4B55-B485-451C4A930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ilustrasi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bulan</a:t>
            </a:r>
            <a:r>
              <a:rPr lang="en-ID" dirty="0"/>
              <a:t>,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yang </a:t>
            </a:r>
            <a:r>
              <a:rPr lang="en-ID" dirty="0" err="1"/>
              <a:t>makan</a:t>
            </a:r>
            <a:r>
              <a:rPr lang="en-ID" dirty="0"/>
              <a:t> di </a:t>
            </a:r>
            <a:r>
              <a:rPr lang="en-ID" dirty="0" err="1"/>
              <a:t>restoran</a:t>
            </a:r>
            <a:r>
              <a:rPr lang="en-ID" dirty="0"/>
              <a:t> 500 orang.</a:t>
            </a:r>
          </a:p>
          <a:p>
            <a:r>
              <a:rPr lang="en-ID" dirty="0" err="1"/>
              <a:t>Jumlah</a:t>
            </a:r>
            <a:r>
              <a:rPr lang="en-ID" dirty="0"/>
              <a:t> nasi goreng nanas yang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sebanyak</a:t>
            </a:r>
            <a:r>
              <a:rPr lang="en-ID" dirty="0"/>
              <a:t> 200 </a:t>
            </a:r>
            <a:r>
              <a:rPr lang="en-ID" dirty="0" err="1"/>
              <a:t>porsi</a:t>
            </a:r>
            <a:r>
              <a:rPr lang="en-ID" dirty="0"/>
              <a:t>.</a:t>
            </a:r>
          </a:p>
          <a:p>
            <a:r>
              <a:rPr lang="sv-SE" dirty="0"/>
              <a:t>Ikan bakar pedas 130 porsi</a:t>
            </a:r>
            <a:r>
              <a:rPr lang="en-ID" dirty="0"/>
              <a:t> </a:t>
            </a:r>
          </a:p>
          <a:p>
            <a:r>
              <a:rPr lang="en-ID" dirty="0"/>
              <a:t>Sate </a:t>
            </a:r>
            <a:r>
              <a:rPr lang="en-ID" dirty="0" err="1"/>
              <a:t>campur</a:t>
            </a:r>
            <a:r>
              <a:rPr lang="en-ID" dirty="0"/>
              <a:t>  170 </a:t>
            </a:r>
            <a:r>
              <a:rPr lang="en-ID" dirty="0" err="1"/>
              <a:t>porsi</a:t>
            </a:r>
            <a:endParaRPr lang="en-ID" dirty="0"/>
          </a:p>
          <a:p>
            <a:r>
              <a:rPr lang="en-ID" dirty="0" err="1"/>
              <a:t>Dengan</a:t>
            </a:r>
            <a:r>
              <a:rPr lang="en-ID" dirty="0"/>
              <a:t> data  </a:t>
            </a:r>
            <a:r>
              <a:rPr lang="en-ID" dirty="0" err="1"/>
              <a:t>ini</a:t>
            </a:r>
            <a:r>
              <a:rPr lang="en-ID" dirty="0"/>
              <a:t> 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ditentukan</a:t>
            </a:r>
            <a:r>
              <a:rPr lang="en-ID" dirty="0"/>
              <a:t>  </a:t>
            </a:r>
            <a:r>
              <a:rPr lang="en-ID" dirty="0" err="1"/>
              <a:t>tingkat</a:t>
            </a:r>
            <a:r>
              <a:rPr lang="en-ID" dirty="0"/>
              <a:t>  </a:t>
            </a:r>
            <a:r>
              <a:rPr lang="en-ID" dirty="0" err="1"/>
              <a:t>popularitas</a:t>
            </a:r>
            <a:r>
              <a:rPr lang="en-ID" dirty="0"/>
              <a:t> masing </a:t>
            </a:r>
            <a:r>
              <a:rPr lang="en-ID" dirty="0" err="1"/>
              <a:t>masing</a:t>
            </a:r>
            <a:r>
              <a:rPr lang="en-ID" dirty="0"/>
              <a:t> menu </a:t>
            </a:r>
          </a:p>
          <a:p>
            <a:r>
              <a:rPr lang="en-ID" dirty="0"/>
              <a:t> </a:t>
            </a:r>
            <a:r>
              <a:rPr lang="en-ID" dirty="0" err="1"/>
              <a:t>Bila</a:t>
            </a:r>
            <a:r>
              <a:rPr lang="en-ID" dirty="0"/>
              <a:t> </a:t>
            </a:r>
            <a:r>
              <a:rPr lang="en-ID" dirty="0" err="1"/>
              <a:t>diforkas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minggu</a:t>
            </a:r>
            <a:r>
              <a:rPr lang="en-ID" dirty="0"/>
              <a:t> </a:t>
            </a:r>
            <a:r>
              <a:rPr lang="en-ID" dirty="0" err="1"/>
              <a:t>depan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pelanggan</a:t>
            </a:r>
            <a:r>
              <a:rPr lang="en-ID" dirty="0"/>
              <a:t> </a:t>
            </a:r>
            <a:r>
              <a:rPr lang="en-ID" dirty="0" err="1"/>
              <a:t>sebanyak</a:t>
            </a:r>
            <a:r>
              <a:rPr lang="en-ID" dirty="0"/>
              <a:t> 150 orang, </a:t>
            </a:r>
            <a:r>
              <a:rPr lang="en-ID" dirty="0" err="1"/>
              <a:t>maka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disiapkan</a:t>
            </a:r>
            <a:r>
              <a:rPr lang="en-ID" dirty="0"/>
              <a:t> pada </a:t>
            </a:r>
            <a:r>
              <a:rPr lang="en-ID" dirty="0" err="1"/>
              <a:t>periode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: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38182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1048</Words>
  <Application>Microsoft Office PowerPoint</Application>
  <PresentationFormat>Widescreen</PresentationFormat>
  <Paragraphs>200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PENGENDALIAN PRODUKSI DAN PENJUALAN  MAKANAN</vt:lpstr>
      <vt:lpstr>PowerPoint Presentation</vt:lpstr>
      <vt:lpstr>PowerPoint Presentation</vt:lpstr>
      <vt:lpstr>PowerPoint Presentation</vt:lpstr>
      <vt:lpstr>PENGHITUNGAN ITEM MENU YANG TERJUAL</vt:lpstr>
      <vt:lpstr>RIWAYAT PENJUAlAN/SALES HISTORIES</vt:lpstr>
      <vt:lpstr>TINGKAT POPULARITAS ITEM MENU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Contoh Formulir Riwayat Penjualan diatas dengan Data  Hipotetis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PENGENDALIAN PRODUKSI DAN PENJUALAN  MAKANAN</dc:title>
  <dc:creator>Hendra Syaiful</dc:creator>
  <cp:lastModifiedBy>Hendra Syaiful</cp:lastModifiedBy>
  <cp:revision>4</cp:revision>
  <dcterms:created xsi:type="dcterms:W3CDTF">2021-11-23T09:20:30Z</dcterms:created>
  <dcterms:modified xsi:type="dcterms:W3CDTF">2021-11-23T10:18:53Z</dcterms:modified>
</cp:coreProperties>
</file>