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8B1C"/>
    <a:srgbClr val="FF3399"/>
    <a:srgbClr val="CC3399"/>
    <a:srgbClr val="70AC2E"/>
    <a:srgbClr val="C19FFF"/>
    <a:srgbClr val="CAB4EA"/>
    <a:srgbClr val="D3B5E9"/>
    <a:srgbClr val="FFE0A3"/>
    <a:srgbClr val="D0005E"/>
    <a:srgbClr val="BE02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1" d="100"/>
          <a:sy n="41" d="100"/>
        </p:scale>
        <p:origin x="1350" y="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9785" y="680310"/>
            <a:ext cx="7772400" cy="763525"/>
          </a:xfrm>
          <a:effectLst>
            <a:outerShdw blurRad="25400" dist="38100" dir="1920000" algn="tl" rotWithShape="0">
              <a:schemeClr val="bg1"/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4130" y="1596540"/>
            <a:ext cx="6400800" cy="1221640"/>
          </a:xfrm>
        </p:spPr>
        <p:txBody>
          <a:bodyPr>
            <a:normAutofit/>
          </a:bodyPr>
          <a:lstStyle>
            <a:lvl1pPr marL="0" indent="0" algn="r">
              <a:buNone/>
              <a:defRPr sz="26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</a:t>
            </a:r>
          </a:p>
          <a:p>
            <a:r>
              <a:rPr lang="en-US" dirty="0"/>
              <a:t>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833015"/>
            <a:ext cx="8229600" cy="458115"/>
          </a:xfrm>
          <a:effectLst/>
        </p:spPr>
        <p:txBody>
          <a:bodyPr>
            <a:normAutofit/>
          </a:bodyPr>
          <a:lstStyle>
            <a:lvl1pPr algn="r"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1596541"/>
            <a:ext cx="8229600" cy="4428444"/>
          </a:xfrm>
        </p:spPr>
        <p:txBody>
          <a:bodyPr/>
          <a:lstStyle>
            <a:lvl1pPr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6014" y="527605"/>
            <a:ext cx="7016195" cy="61082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6015" y="1291130"/>
            <a:ext cx="7016195" cy="4581150"/>
          </a:xfrm>
        </p:spPr>
        <p:txBody>
          <a:bodyPr/>
          <a:lstStyle>
            <a:lvl1pPr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670" y="833015"/>
            <a:ext cx="8229600" cy="610820"/>
          </a:xfrm>
          <a:effectLst/>
        </p:spPr>
        <p:txBody>
          <a:bodyPr>
            <a:normAutofit/>
          </a:bodyPr>
          <a:lstStyle>
            <a:lvl1pPr algn="r"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1670" y="1577497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670" y="2207360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bg1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1577497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207360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bg1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5/6/2020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7" Type="http://schemas.openxmlformats.org/officeDocument/2006/relationships/image" Target="../media/image9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gif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id-ID" dirty="0"/>
              <a:t>	METODOLOGI PEN</a:t>
            </a:r>
            <a:r>
              <a:rPr lang="en-US" dirty="0"/>
              <a:t>E</a:t>
            </a:r>
            <a:r>
              <a:rPr lang="id-ID" dirty="0"/>
              <a:t>LITIAN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17900" y="5872280"/>
            <a:ext cx="6400800" cy="985720"/>
          </a:xfrm>
        </p:spPr>
        <p:txBody>
          <a:bodyPr>
            <a:normAutofit/>
          </a:bodyPr>
          <a:lstStyle/>
          <a:p>
            <a:pPr algn="ctr"/>
            <a:endParaRPr lang="en-US" sz="16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id-ID" dirty="0"/>
              <a:t>PARADIGMA PENELITIAN :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669" y="2207360"/>
            <a:ext cx="7787955" cy="427574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id-ID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4. Paradigma ganda dengan tiga variabel independen</a:t>
            </a:r>
          </a:p>
          <a:p>
            <a:pPr marL="0" indent="0">
              <a:buNone/>
            </a:pPr>
            <a:r>
              <a:rPr lang="id-ID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		r1</a:t>
            </a:r>
          </a:p>
          <a:p>
            <a:pPr marL="0" indent="0">
              <a:buNone/>
            </a:pPr>
            <a:endParaRPr lang="id-ID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id-ID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id-ID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	R         r2</a:t>
            </a:r>
          </a:p>
          <a:p>
            <a:pPr marL="0" indent="0">
              <a:buNone/>
            </a:pPr>
            <a:r>
              <a:rPr lang="id-ID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r6	</a:t>
            </a:r>
          </a:p>
          <a:p>
            <a:pPr marL="0" indent="0">
              <a:buNone/>
            </a:pPr>
            <a:endParaRPr lang="id-ID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id-ID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		r3										</a:t>
            </a:r>
            <a:r>
              <a:rPr lang="id-ID" sz="1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r2 berhimpit dengan R</a:t>
            </a:r>
          </a:p>
          <a:p>
            <a:pPr marL="0" indent="0">
              <a:buNone/>
            </a:pPr>
            <a:r>
              <a:rPr lang="id-ID" sz="1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 X1 = Kualitas mesin			X3 = Sistem Karir</a:t>
            </a:r>
          </a:p>
          <a:p>
            <a:pPr marL="0" indent="0">
              <a:buNone/>
            </a:pPr>
            <a:r>
              <a:rPr lang="id-ID" sz="1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 X2 = Gaya kepemimpinan Manajer		Y   = Produktivitas kerja</a:t>
            </a:r>
            <a:endParaRPr lang="en-US" sz="14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517900" y="297088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>
                <a:latin typeface="Times New Roman" pitchFamily="18" charset="0"/>
                <a:cs typeface="Times New Roman" pitchFamily="18" charset="0"/>
              </a:rPr>
              <a:t>X1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17900" y="419344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>
                <a:latin typeface="Times New Roman" pitchFamily="18" charset="0"/>
                <a:cs typeface="Times New Roman" pitchFamily="18" charset="0"/>
              </a:rPr>
              <a:t>X2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517900" y="541416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>
                <a:latin typeface="Times New Roman" pitchFamily="18" charset="0"/>
                <a:cs typeface="Times New Roman" pitchFamily="18" charset="0"/>
              </a:rPr>
              <a:t>X3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028285" y="358170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>
                <a:latin typeface="Times New Roman" pitchFamily="18" charset="0"/>
                <a:cs typeface="Times New Roman" pitchFamily="18" charset="0"/>
              </a:rPr>
              <a:t>Y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059785" y="3276295"/>
            <a:ext cx="0" cy="27486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1059785" y="3276295"/>
            <a:ext cx="45811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1059785" y="6024985"/>
            <a:ext cx="45811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2432300" y="3286876"/>
            <a:ext cx="305318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5485485" y="3286876"/>
            <a:ext cx="0" cy="29482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2432300" y="6024985"/>
            <a:ext cx="305318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endCxn id="10" idx="2"/>
          </p:cNvCxnSpPr>
          <p:nvPr/>
        </p:nvCxnSpPr>
        <p:spPr>
          <a:xfrm flipV="1">
            <a:off x="5485485" y="4496105"/>
            <a:ext cx="0" cy="15288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2432300" y="3581705"/>
            <a:ext cx="8052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3237538" y="3581705"/>
            <a:ext cx="0" cy="21378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2432300" y="5719575"/>
            <a:ext cx="8052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3237538" y="4193440"/>
            <a:ext cx="179074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27048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id-ID" dirty="0">
                <a:latin typeface="Times New Roman" pitchFamily="18" charset="0"/>
                <a:cs typeface="Times New Roman" pitchFamily="18" charset="0"/>
              </a:rPr>
              <a:t>PARADIGMA PENELITIAN :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670" y="2207359"/>
            <a:ext cx="7940660" cy="41230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d-ID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5. Paradigma ganda dengan dua variabel dependen</a:t>
            </a:r>
          </a:p>
          <a:p>
            <a:pPr marL="0" indent="0">
              <a:buNone/>
            </a:pPr>
            <a:r>
              <a:rPr lang="id-ID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			r1 </a:t>
            </a:r>
          </a:p>
          <a:p>
            <a:pPr marL="0" indent="0">
              <a:buNone/>
            </a:pPr>
            <a:endParaRPr lang="id-ID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id-ID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id-ID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id-ID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			r2</a:t>
            </a:r>
          </a:p>
          <a:p>
            <a:pPr marL="0" indent="0">
              <a:buNone/>
            </a:pPr>
            <a:endParaRPr lang="id-ID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id-ID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id-ID" sz="16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X= Tingkat pendidikan</a:t>
            </a:r>
          </a:p>
          <a:p>
            <a:pPr marL="0" indent="0">
              <a:buNone/>
            </a:pPr>
            <a:r>
              <a:rPr lang="id-ID" sz="16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Y2 = Disiplin kerja		Y1 = Gaya kepemimpinan</a:t>
            </a:r>
            <a:endParaRPr lang="en-US" sz="16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655770" y="358353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>
                <a:latin typeface="Times New Roman" pitchFamily="18" charset="0"/>
                <a:cs typeface="Times New Roman" pitchFamily="18" charset="0"/>
              </a:rPr>
              <a:t>X1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548414" y="449793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>
                <a:latin typeface="Times New Roman" pitchFamily="18" charset="0"/>
                <a:cs typeface="Times New Roman" pitchFamily="18" charset="0"/>
              </a:rPr>
              <a:t>Y2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543017" y="2960609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>
                <a:latin typeface="Times New Roman" pitchFamily="18" charset="0"/>
                <a:cs typeface="Times New Roman" pitchFamily="18" charset="0"/>
              </a:rPr>
              <a:t>Y1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4112970" y="3308950"/>
            <a:ext cx="0" cy="2854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4112970" y="3298065"/>
            <a:ext cx="2435444" cy="2177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7" idx="2"/>
          </p:cNvCxnSpPr>
          <p:nvPr/>
        </p:nvCxnSpPr>
        <p:spPr>
          <a:xfrm>
            <a:off x="4112970" y="4497935"/>
            <a:ext cx="0" cy="6108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4112970" y="5108755"/>
            <a:ext cx="243004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35382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d-ID" sz="2400" dirty="0">
                <a:latin typeface="Times New Roman" pitchFamily="18" charset="0"/>
                <a:cs typeface="Times New Roman" pitchFamily="18" charset="0"/>
              </a:rPr>
              <a:t>PARADIGMA PENELITIAN :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670" y="2207360"/>
            <a:ext cx="7940660" cy="42757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d-ID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6. Paradigma ganda dengan dua variabel independen dan dua dependen</a:t>
            </a:r>
          </a:p>
          <a:p>
            <a:pPr marL="0" indent="0">
              <a:buNone/>
            </a:pPr>
            <a:r>
              <a:rPr lang="id-ID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		r1</a:t>
            </a:r>
          </a:p>
          <a:p>
            <a:pPr marL="0" indent="0">
              <a:buNone/>
            </a:pPr>
            <a:r>
              <a:rPr lang="id-ID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		r2</a:t>
            </a:r>
          </a:p>
          <a:p>
            <a:pPr marL="0" indent="0">
              <a:buNone/>
            </a:pPr>
            <a:r>
              <a:rPr lang="id-ID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r5				r6</a:t>
            </a:r>
          </a:p>
          <a:p>
            <a:pPr marL="0" indent="0">
              <a:buNone/>
            </a:pPr>
            <a:r>
              <a:rPr lang="id-ID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		r3</a:t>
            </a:r>
          </a:p>
          <a:p>
            <a:pPr marL="0" indent="0">
              <a:buNone/>
            </a:pPr>
            <a:r>
              <a:rPr lang="id-ID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		</a:t>
            </a:r>
          </a:p>
          <a:p>
            <a:pPr marL="0" indent="0">
              <a:buNone/>
            </a:pPr>
            <a:r>
              <a:rPr lang="id-ID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		r4</a:t>
            </a:r>
          </a:p>
          <a:p>
            <a:pPr marL="0" indent="0">
              <a:buNone/>
            </a:pPr>
            <a:r>
              <a:rPr lang="id-ID" sz="16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X1 = Kebersihan KA		Y1 = Jumlah ticket yang terjual</a:t>
            </a:r>
          </a:p>
          <a:p>
            <a:pPr marL="0" indent="0">
              <a:buNone/>
            </a:pPr>
            <a:r>
              <a:rPr lang="id-ID" sz="16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X2 = Pelayanan 		Y2 = Kepuasan penumpang KA</a:t>
            </a:r>
            <a:endParaRPr lang="en-US" sz="16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85005" y="3091238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>
                <a:latin typeface="Times New Roman" pitchFamily="18" charset="0"/>
                <a:cs typeface="Times New Roman" pitchFamily="18" charset="0"/>
              </a:rPr>
              <a:t>X1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793640" y="312542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>
                <a:latin typeface="Times New Roman" pitchFamily="18" charset="0"/>
                <a:cs typeface="Times New Roman" pitchFamily="18" charset="0"/>
              </a:rPr>
              <a:t>Y1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564054" y="449793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>
                <a:latin typeface="Times New Roman" pitchFamily="18" charset="0"/>
                <a:cs typeface="Times New Roman" pitchFamily="18" charset="0"/>
              </a:rPr>
              <a:t>X2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826907" y="4465888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>
                <a:latin typeface="Times New Roman" pitchFamily="18" charset="0"/>
                <a:cs typeface="Times New Roman" pitchFamily="18" charset="0"/>
              </a:rPr>
              <a:t>Y2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" name="Straight Arrow Connector 12"/>
          <p:cNvCxnSpPr>
            <a:stCxn id="7" idx="2"/>
          </p:cNvCxnSpPr>
          <p:nvPr/>
        </p:nvCxnSpPr>
        <p:spPr>
          <a:xfrm>
            <a:off x="3042205" y="4005638"/>
            <a:ext cx="0" cy="49229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8" idx="2"/>
          </p:cNvCxnSpPr>
          <p:nvPr/>
        </p:nvCxnSpPr>
        <p:spPr>
          <a:xfrm>
            <a:off x="6250840" y="4039820"/>
            <a:ext cx="0" cy="42606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499405" y="3429000"/>
            <a:ext cx="229423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499405" y="5108755"/>
            <a:ext cx="229423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endCxn id="8" idx="1"/>
          </p:cNvCxnSpPr>
          <p:nvPr/>
        </p:nvCxnSpPr>
        <p:spPr>
          <a:xfrm flipV="1">
            <a:off x="3499405" y="3582620"/>
            <a:ext cx="2294235" cy="1526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3499405" y="3429000"/>
            <a:ext cx="2294235" cy="152613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02880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id-ID" dirty="0">
                <a:latin typeface="Times New Roman" pitchFamily="18" charset="0"/>
                <a:cs typeface="Times New Roman" pitchFamily="18" charset="0"/>
              </a:rPr>
              <a:t>ANALISIS MASALAH :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669" y="1749245"/>
            <a:ext cx="8246071" cy="44284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d-ID" sz="1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Hasil analisis masalah terhadap rendahnya produktivitas lembaga,yang selanjutnya di rumuskan dalam paradigma penelitian</a:t>
            </a:r>
            <a:endParaRPr lang="en-US" sz="14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44629" y="2360065"/>
            <a:ext cx="1694910" cy="6108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Sistem promosi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44628" y="3267239"/>
            <a:ext cx="1694911" cy="9252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Keterikatan anggota dalam organisasi informal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44629" y="4497020"/>
            <a:ext cx="1694910" cy="7626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Hubungan sosial dalam pekerjaan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67619" y="5414165"/>
            <a:ext cx="167192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Tata Ruang dalam pekerjaan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503065" y="4054369"/>
            <a:ext cx="1374345" cy="6180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Motivasi kerja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182820" y="4053148"/>
            <a:ext cx="1374345" cy="6180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Penampilan kerja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015280" y="4053148"/>
            <a:ext cx="1677926" cy="6180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Produktivitas kerja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2739539" y="2665475"/>
            <a:ext cx="4581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3197655" y="2665475"/>
            <a:ext cx="0" cy="32058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2739539" y="5871365"/>
            <a:ext cx="4581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2739539" y="3729882"/>
            <a:ext cx="4581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2739539" y="4878325"/>
            <a:ext cx="4581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3197655" y="4363392"/>
            <a:ext cx="30541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6557165" y="4363392"/>
            <a:ext cx="45811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4877410" y="4352810"/>
            <a:ext cx="30541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16745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669" y="2207360"/>
            <a:ext cx="7482545" cy="303505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THANK YOU</a:t>
            </a:r>
            <a:endParaRPr lang="id-ID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en-US" sz="3200" dirty="0"/>
          </a:p>
        </p:txBody>
      </p:sp>
      <p:pic>
        <p:nvPicPr>
          <p:cNvPr id="7" name="Picture 6" descr="diskwaving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496" y="1901950"/>
            <a:ext cx="1725612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J0283295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151" y="3520326"/>
            <a:ext cx="809625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 descr="J0283273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756" y="3508681"/>
            <a:ext cx="79057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J0283291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5704" y="3508681"/>
            <a:ext cx="768350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9" descr="J0283291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475" y="3508681"/>
            <a:ext cx="768350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 descr="J0283273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705" y="3508681"/>
            <a:ext cx="79057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0" descr="J0283284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1025" y="3508681"/>
            <a:ext cx="768350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" descr="J0283273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2" y="3506038"/>
            <a:ext cx="79057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8" descr="J0283285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3108" y="3520326"/>
            <a:ext cx="766763" cy="797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4572000" y="4797425"/>
            <a:ext cx="38369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3923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291130"/>
            <a:ext cx="8229600" cy="458115"/>
          </a:xfrm>
        </p:spPr>
        <p:txBody>
          <a:bodyPr>
            <a:normAutofit fontScale="90000"/>
          </a:bodyPr>
          <a:lstStyle/>
          <a:p>
            <a:pPr algn="ctr"/>
            <a:r>
              <a:rPr lang="id-ID" sz="2700" dirty="0">
                <a:latin typeface="Times New Roman" pitchFamily="18" charset="0"/>
                <a:cs typeface="Times New Roman" pitchFamily="18" charset="0"/>
              </a:rPr>
              <a:t>PROSES PENELITIAN,MASALAH,VARIABEL,DAN PARADIGMA PENELITIAN </a:t>
            </a:r>
            <a:r>
              <a:rPr lang="id-ID" dirty="0"/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2054655"/>
            <a:ext cx="8229600" cy="3970329"/>
          </a:xfrm>
        </p:spPr>
        <p:txBody>
          <a:bodyPr/>
          <a:lstStyle/>
          <a:p>
            <a:pPr marL="514350" indent="-514350">
              <a:buAutoNum type="alphaLcPeriod"/>
            </a:pPr>
            <a:r>
              <a:rPr lang="id-ID" sz="16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Komponen Proses penelitian kuantitatfif :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01670" y="3688123"/>
            <a:ext cx="1219810" cy="6099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Rumusan Masalah</a:t>
            </a:r>
            <a:endParaRPr lang="en-US" sz="12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409309" y="3666961"/>
            <a:ext cx="914400" cy="631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Landasan teori</a:t>
            </a:r>
            <a:r>
              <a:rPr lang="id-ID" dirty="0"/>
              <a:t>	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992617" y="3703012"/>
            <a:ext cx="914400" cy="6214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Perumusan Hipotesis</a:t>
            </a:r>
            <a:endParaRPr lang="en-US" sz="12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614577" y="3703012"/>
            <a:ext cx="1542206" cy="6214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Pengumpulan Data</a:t>
            </a:r>
            <a:endParaRPr lang="en-US" sz="12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544423" y="3697305"/>
            <a:ext cx="1068936" cy="6214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Analisis data</a:t>
            </a:r>
            <a:endParaRPr lang="en-US" sz="12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239014" y="4727450"/>
            <a:ext cx="1374345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Kesimpulan dan saran</a:t>
            </a:r>
            <a:endParaRPr lang="en-US" sz="12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780899" y="2145305"/>
            <a:ext cx="1717139" cy="6045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Pengujian Instrumen</a:t>
            </a:r>
            <a:endParaRPr lang="en-US" sz="12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780899" y="3000281"/>
            <a:ext cx="1832460" cy="61286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Pengembangan Instrumen</a:t>
            </a:r>
            <a:endParaRPr lang="en-US" sz="12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182820" y="2805159"/>
            <a:ext cx="1229218" cy="6121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Populasi dan sampel</a:t>
            </a:r>
            <a:endParaRPr lang="en-US" sz="12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Notched Right Arrow 12"/>
          <p:cNvSpPr/>
          <p:nvPr/>
        </p:nvSpPr>
        <p:spPr>
          <a:xfrm>
            <a:off x="1860295" y="3818619"/>
            <a:ext cx="458115" cy="29509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Notched Right Arrow 13"/>
          <p:cNvSpPr/>
          <p:nvPr/>
        </p:nvSpPr>
        <p:spPr>
          <a:xfrm>
            <a:off x="3397775" y="3845005"/>
            <a:ext cx="484766" cy="242317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Notched Right Arrow 14"/>
          <p:cNvSpPr/>
          <p:nvPr/>
        </p:nvSpPr>
        <p:spPr>
          <a:xfrm>
            <a:off x="4999026" y="3888550"/>
            <a:ext cx="489204" cy="250324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Notched Right Arrow 15"/>
          <p:cNvSpPr/>
          <p:nvPr/>
        </p:nvSpPr>
        <p:spPr>
          <a:xfrm>
            <a:off x="7179025" y="3906353"/>
            <a:ext cx="365398" cy="232521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own Arrow 16"/>
          <p:cNvSpPr/>
          <p:nvPr/>
        </p:nvSpPr>
        <p:spPr>
          <a:xfrm>
            <a:off x="7923524" y="4381453"/>
            <a:ext cx="310734" cy="32622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Arrow Connector 18"/>
          <p:cNvCxnSpPr>
            <a:endCxn id="12" idx="2"/>
          </p:cNvCxnSpPr>
          <p:nvPr/>
        </p:nvCxnSpPr>
        <p:spPr>
          <a:xfrm flipH="1" flipV="1">
            <a:off x="5797429" y="3417304"/>
            <a:ext cx="301621" cy="24965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6099050" y="3417304"/>
            <a:ext cx="610820" cy="24965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endCxn id="10" idx="2"/>
          </p:cNvCxnSpPr>
          <p:nvPr/>
        </p:nvCxnSpPr>
        <p:spPr>
          <a:xfrm flipV="1">
            <a:off x="7639468" y="2749815"/>
            <a:ext cx="1" cy="2210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d-ID" sz="2800" dirty="0">
                <a:latin typeface="Times New Roman" pitchFamily="18" charset="0"/>
                <a:cs typeface="Times New Roman" pitchFamily="18" charset="0"/>
              </a:rPr>
              <a:t>SUMBER MASALAH  PENELITIAN :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976015" y="1749244"/>
            <a:ext cx="7016195" cy="4123035"/>
          </a:xfrm>
        </p:spPr>
        <p:txBody>
          <a:bodyPr/>
          <a:lstStyle/>
          <a:p>
            <a:pPr marL="514350" indent="-514350" algn="just">
              <a:buAutoNum type="alphaLcPeriod"/>
            </a:pPr>
            <a:r>
              <a:rPr lang="id-ID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Terdapat Penyimpangan antara pengalaman dengan kenyataan</a:t>
            </a:r>
          </a:p>
          <a:p>
            <a:pPr marL="514350" indent="-514350" algn="just">
              <a:buAutoNum type="alphaLcPeriod"/>
            </a:pPr>
            <a:r>
              <a:rPr lang="id-ID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Terdapat penyimpangan antara apa yang telah di rencanakan dengan kenyataan</a:t>
            </a:r>
          </a:p>
          <a:p>
            <a:pPr marL="514350" indent="-514350" algn="just">
              <a:buAutoNum type="alphaLcPeriod"/>
            </a:pPr>
            <a:r>
              <a:rPr lang="id-ID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Ada pengaduan</a:t>
            </a:r>
          </a:p>
          <a:p>
            <a:pPr marL="514350" indent="-514350" algn="just">
              <a:buAutoNum type="alphaLcPeriod"/>
            </a:pPr>
            <a:r>
              <a:rPr lang="id-ID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Ada kompetisi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1670" y="1138425"/>
            <a:ext cx="8229600" cy="610820"/>
          </a:xfrm>
        </p:spPr>
        <p:txBody>
          <a:bodyPr>
            <a:normAutofit/>
          </a:bodyPr>
          <a:lstStyle/>
          <a:p>
            <a:pPr algn="ctr"/>
            <a:r>
              <a:rPr lang="id-ID" sz="2800" dirty="0">
                <a:latin typeface="Times New Roman" pitchFamily="18" charset="0"/>
                <a:cs typeface="Times New Roman" pitchFamily="18" charset="0"/>
              </a:rPr>
              <a:t>BENTUK RUMUSAN MASALAH PENELITIAN :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601669" y="2207360"/>
            <a:ext cx="7787955" cy="3035058"/>
          </a:xfrm>
        </p:spPr>
        <p:txBody>
          <a:bodyPr>
            <a:normAutofit/>
          </a:bodyPr>
          <a:lstStyle/>
          <a:p>
            <a:pPr marL="457200" indent="-457200" algn="just">
              <a:buAutoNum type="arabicPeriod"/>
            </a:pPr>
            <a:r>
              <a:rPr lang="id-ID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Rumusan masalah Deskriptif</a:t>
            </a:r>
          </a:p>
          <a:p>
            <a:pPr marL="457200" indent="-457200" algn="just">
              <a:buAutoNum type="arabicPeriod"/>
            </a:pPr>
            <a:r>
              <a:rPr lang="id-ID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Rumusan masalah Komparatif</a:t>
            </a:r>
          </a:p>
          <a:p>
            <a:pPr marL="457200" indent="-457200" algn="just">
              <a:buAutoNum type="arabicPeriod"/>
            </a:pPr>
            <a:r>
              <a:rPr lang="id-ID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Rumusan masalah Assosiatif :</a:t>
            </a:r>
          </a:p>
          <a:p>
            <a:pPr marL="0" indent="0" algn="just">
              <a:buNone/>
            </a:pPr>
            <a:r>
              <a:rPr lang="id-ID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a. Hubungan Simetris</a:t>
            </a:r>
          </a:p>
          <a:p>
            <a:pPr marL="0" indent="0" algn="just">
              <a:buNone/>
            </a:pPr>
            <a:r>
              <a:rPr lang="id-ID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b. Hubungan kausal</a:t>
            </a:r>
          </a:p>
          <a:p>
            <a:pPr marL="0" indent="0" algn="just">
              <a:buNone/>
            </a:pPr>
            <a:r>
              <a:rPr lang="id-ID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c. Hubungan Interaktif/resiprokal/timbal balik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d-ID" sz="2800" dirty="0">
                <a:latin typeface="Times New Roman" pitchFamily="18" charset="0"/>
                <a:cs typeface="Times New Roman" pitchFamily="18" charset="0"/>
              </a:rPr>
              <a:t>VARIABEL PENELITIAN :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669" y="2207360"/>
            <a:ext cx="8093365" cy="3035058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id-ID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Variabel Independen ( stimulus,prediktor,antecedent )</a:t>
            </a:r>
          </a:p>
          <a:p>
            <a:pPr marL="457200" indent="-457200">
              <a:buAutoNum type="arabicPeriod"/>
            </a:pPr>
            <a:r>
              <a:rPr lang="id-ID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Variable Dependen ( Output,Kriteria dan konsekuen )</a:t>
            </a:r>
          </a:p>
          <a:p>
            <a:pPr marL="457200" indent="-457200">
              <a:buAutoNum type="arabicPeriod"/>
            </a:pPr>
            <a:r>
              <a:rPr lang="id-ID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Variabel Moderator</a:t>
            </a:r>
          </a:p>
          <a:p>
            <a:pPr marL="457200" indent="-457200">
              <a:buAutoNum type="arabicPeriod"/>
            </a:pPr>
            <a:r>
              <a:rPr lang="id-ID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Variable intervening</a:t>
            </a:r>
          </a:p>
          <a:p>
            <a:pPr marL="457200" indent="-457200">
              <a:buAutoNum type="arabicPeriod"/>
            </a:pPr>
            <a:r>
              <a:rPr lang="id-ID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Variable kontrol</a:t>
            </a:r>
          </a:p>
          <a:p>
            <a:pPr marL="457200" indent="-457200">
              <a:buAutoNum type="arabicPeriod"/>
            </a:pPr>
            <a:endParaRPr lang="id-ID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endParaRPr lang="id-ID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641208" y="4694793"/>
            <a:ext cx="1985165" cy="66433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Komitmen Kerja</a:t>
            </a:r>
          </a:p>
          <a:p>
            <a:pPr algn="ctr"/>
            <a:r>
              <a:rPr lang="id-ID" sz="1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 Variabel Independen )</a:t>
            </a:r>
            <a:endParaRPr lang="en-US" sz="14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988402" y="4748307"/>
            <a:ext cx="2443280" cy="6108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Produktivitas kerja</a:t>
            </a:r>
          </a:p>
          <a:p>
            <a:pPr algn="ctr"/>
            <a:r>
              <a:rPr lang="id-ID" sz="1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 Variabel Dependen )</a:t>
            </a:r>
            <a:endParaRPr lang="en-US" sz="14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Notched Right Arrow 8"/>
          <p:cNvSpPr/>
          <p:nvPr/>
        </p:nvSpPr>
        <p:spPr>
          <a:xfrm>
            <a:off x="3961180" y="4874255"/>
            <a:ext cx="763525" cy="30541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2288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id-ID" sz="2400" dirty="0">
                <a:latin typeface="Times New Roman" pitchFamily="18" charset="0"/>
                <a:cs typeface="Times New Roman" pitchFamily="18" charset="0"/>
              </a:rPr>
              <a:t>CONTOH HUBUNGAN VARIABEL INDEPENDENT-MODERATOR , DEPENDEN :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670" y="2207360"/>
            <a:ext cx="7635250" cy="303505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823310" y="2957559"/>
            <a:ext cx="1679755" cy="7768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Motivasi Kerja</a:t>
            </a:r>
          </a:p>
          <a:p>
            <a:pPr algn="ctr"/>
            <a:r>
              <a:rPr lang="id-ID" sz="1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 Variabel Independen )</a:t>
            </a:r>
            <a:endParaRPr lang="en-US" sz="14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182820" y="2957559"/>
            <a:ext cx="1985165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Produktivitas kerja</a:t>
            </a:r>
          </a:p>
          <a:p>
            <a:pPr algn="ctr"/>
            <a:r>
              <a:rPr lang="id-ID" sz="1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 variabel dependen )</a:t>
            </a:r>
            <a:endParaRPr lang="en-US" sz="14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350359" y="4345230"/>
            <a:ext cx="1985165" cy="6108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Kepemimpinan</a:t>
            </a:r>
          </a:p>
          <a:p>
            <a:pPr algn="ctr"/>
            <a:r>
              <a:rPr lang="id-ID" sz="12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(  Variabel Moderator )</a:t>
            </a:r>
            <a:endParaRPr lang="en-US" sz="12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3503065" y="3345984"/>
            <a:ext cx="167975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4342941" y="3345984"/>
            <a:ext cx="1" cy="9992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93276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id-ID" dirty="0">
                <a:latin typeface="Times New Roman" pitchFamily="18" charset="0"/>
                <a:cs typeface="Times New Roman" pitchFamily="18" charset="0"/>
              </a:rPr>
              <a:t>PARADIGMA PENELITIAN :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669" y="2207360"/>
            <a:ext cx="7787955" cy="3035058"/>
          </a:xfrm>
        </p:spPr>
        <p:txBody>
          <a:bodyPr/>
          <a:lstStyle/>
          <a:p>
            <a:pPr marL="0" indent="0" algn="just">
              <a:buNone/>
            </a:pPr>
            <a:r>
              <a:rPr lang="id-ID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1.Paradigma sederhana :</a:t>
            </a:r>
          </a:p>
          <a:p>
            <a:pPr marL="0" indent="0">
              <a:buNone/>
            </a:pPr>
            <a:r>
              <a:rPr lang="id-ID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id-ID" dirty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marL="0" indent="0">
              <a:buNone/>
            </a:pPr>
            <a:r>
              <a:rPr lang="id-ID" dirty="0">
                <a:latin typeface="Times New Roman" pitchFamily="18" charset="0"/>
                <a:cs typeface="Times New Roman" pitchFamily="18" charset="0"/>
              </a:rPr>
              <a:t>			        r</a:t>
            </a:r>
          </a:p>
          <a:p>
            <a:pPr marL="0" indent="0">
              <a:buNone/>
            </a:pPr>
            <a:endParaRPr lang="id-ID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id-ID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id-ID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X = Kualitas Alat            Y= Kualitas Barang yang di hasilkan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737710" y="312359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400" dirty="0">
                <a:latin typeface="Times New Roman" pitchFamily="18" charset="0"/>
                <a:cs typeface="Times New Roman" pitchFamily="18" charset="0"/>
              </a:rPr>
              <a:t>x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572000" y="312359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>
                <a:latin typeface="Times New Roman" pitchFamily="18" charset="0"/>
                <a:cs typeface="Times New Roman" pitchFamily="18" charset="0"/>
              </a:rPr>
              <a:t>Y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Straight Arrow Connector 9"/>
          <p:cNvCxnSpPr>
            <a:stCxn id="7" idx="3"/>
          </p:cNvCxnSpPr>
          <p:nvPr/>
        </p:nvCxnSpPr>
        <p:spPr>
          <a:xfrm>
            <a:off x="3652110" y="3580790"/>
            <a:ext cx="91989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53632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id-ID" dirty="0">
                <a:latin typeface="Times New Roman" pitchFamily="18" charset="0"/>
                <a:cs typeface="Times New Roman" pitchFamily="18" charset="0"/>
              </a:rPr>
              <a:t>PARADIGMA PENELITIAN :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670" y="2207360"/>
            <a:ext cx="7635250" cy="3035058"/>
          </a:xfrm>
        </p:spPr>
        <p:txBody>
          <a:bodyPr/>
          <a:lstStyle/>
          <a:p>
            <a:pPr marL="0" indent="0">
              <a:buNone/>
            </a:pPr>
            <a:r>
              <a:rPr lang="id-ID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 Paradigma sederhana berurutan</a:t>
            </a:r>
          </a:p>
          <a:p>
            <a:endParaRPr lang="id-ID" dirty="0"/>
          </a:p>
          <a:p>
            <a:endParaRPr lang="id-ID" dirty="0"/>
          </a:p>
          <a:p>
            <a:endParaRPr lang="id-ID" dirty="0"/>
          </a:p>
          <a:p>
            <a:pPr marL="0" indent="0" algn="just">
              <a:buNone/>
            </a:pPr>
            <a:r>
              <a:rPr lang="id-ID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X1 = Kualitas Input		X3 = Kualitas Output</a:t>
            </a:r>
          </a:p>
          <a:p>
            <a:pPr marL="0" indent="0" algn="just">
              <a:buNone/>
            </a:pPr>
            <a:r>
              <a:rPr lang="id-ID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X2 = Kualitas Proses		Y = Kualitas outcome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727379" y="2870779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>
                <a:latin typeface="Times New Roman" pitchFamily="18" charset="0"/>
                <a:cs typeface="Times New Roman" pitchFamily="18" charset="0"/>
              </a:rPr>
              <a:t>X1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292271" y="2870779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>
                <a:latin typeface="Times New Roman" pitchFamily="18" charset="0"/>
                <a:cs typeface="Times New Roman" pitchFamily="18" charset="0"/>
              </a:rPr>
              <a:t>X2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877410" y="2900996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>
                <a:latin typeface="Times New Roman" pitchFamily="18" charset="0"/>
                <a:cs typeface="Times New Roman" pitchFamily="18" charset="0"/>
              </a:rPr>
              <a:t>X3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404460" y="2825406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>
                <a:latin typeface="Times New Roman" pitchFamily="18" charset="0"/>
                <a:cs typeface="Times New Roman" pitchFamily="18" charset="0"/>
              </a:rPr>
              <a:t>Y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2739539" y="3324929"/>
            <a:ext cx="45811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4219387" y="3310994"/>
            <a:ext cx="52800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5791810" y="3282606"/>
            <a:ext cx="52861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03689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id-ID" dirty="0">
                <a:latin typeface="Times New Roman" pitchFamily="18" charset="0"/>
                <a:cs typeface="Times New Roman" pitchFamily="18" charset="0"/>
              </a:rPr>
              <a:t>PARADIGMA PENELITIAN :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669" y="2207360"/>
            <a:ext cx="8093365" cy="397033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id-ID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 Paradigma ganda dengan dua variabel independen</a:t>
            </a:r>
          </a:p>
          <a:p>
            <a:pPr marL="0" indent="0">
              <a:buNone/>
            </a:pPr>
            <a:r>
              <a:rPr lang="id-ID" dirty="0"/>
              <a:t>			</a:t>
            </a:r>
            <a:r>
              <a:rPr lang="id-ID" dirty="0">
                <a:solidFill>
                  <a:schemeClr val="accent6">
                    <a:lumMod val="75000"/>
                  </a:schemeClr>
                </a:solidFill>
              </a:rPr>
              <a:t>r1</a:t>
            </a:r>
          </a:p>
          <a:p>
            <a:pPr marL="0" indent="0">
              <a:buNone/>
            </a:pPr>
            <a:r>
              <a:rPr lang="id-ID" dirty="0">
                <a:solidFill>
                  <a:schemeClr val="accent6">
                    <a:lumMod val="75000"/>
                  </a:schemeClr>
                </a:solidFill>
              </a:rPr>
              <a:t>			</a:t>
            </a:r>
          </a:p>
          <a:p>
            <a:pPr marL="0" indent="0">
              <a:buNone/>
            </a:pPr>
            <a:r>
              <a:rPr lang="id-ID" dirty="0">
                <a:solidFill>
                  <a:schemeClr val="accent6">
                    <a:lumMod val="75000"/>
                  </a:schemeClr>
                </a:solidFill>
              </a:rPr>
              <a:t>r3			R</a:t>
            </a:r>
          </a:p>
          <a:p>
            <a:pPr marL="0" indent="0">
              <a:buNone/>
            </a:pPr>
            <a:endParaRPr lang="id-ID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id-ID" dirty="0">
                <a:solidFill>
                  <a:schemeClr val="accent6">
                    <a:lumMod val="75000"/>
                  </a:schemeClr>
                </a:solidFill>
              </a:rPr>
              <a:t>			r2</a:t>
            </a:r>
          </a:p>
          <a:p>
            <a:pPr marL="0" indent="0">
              <a:buNone/>
            </a:pPr>
            <a:endParaRPr lang="id-ID" dirty="0"/>
          </a:p>
          <a:p>
            <a:pPr marL="0" indent="0">
              <a:buNone/>
            </a:pPr>
            <a:endParaRPr lang="id-ID" dirty="0"/>
          </a:p>
          <a:p>
            <a:pPr marL="0" indent="0">
              <a:buNone/>
            </a:pPr>
            <a:endParaRPr lang="id-ID" dirty="0"/>
          </a:p>
          <a:p>
            <a:pPr marL="0" indent="0">
              <a:buNone/>
            </a:pPr>
            <a:r>
              <a:rPr lang="id-ID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X1 = Lingkungan Keluarga	Y = Keberhasilan usaha</a:t>
            </a:r>
          </a:p>
          <a:p>
            <a:pPr marL="0" indent="0">
              <a:buNone/>
            </a:pPr>
            <a:r>
              <a:rPr lang="id-ID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X2 = Demografi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670605" y="297088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>
                <a:latin typeface="Times New Roman" pitchFamily="18" charset="0"/>
                <a:cs typeface="Times New Roman" pitchFamily="18" charset="0"/>
              </a:rPr>
              <a:t>X1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70605" y="434523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>
                <a:latin typeface="Times New Roman" pitchFamily="18" charset="0"/>
                <a:cs typeface="Times New Roman" pitchFamily="18" charset="0"/>
              </a:rPr>
              <a:t>X2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433536" y="3581705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>
                <a:latin typeface="Times New Roman" pitchFamily="18" charset="0"/>
                <a:cs typeface="Times New Roman" pitchFamily="18" charset="0"/>
              </a:rPr>
              <a:t>Y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1059785" y="3429000"/>
            <a:ext cx="0" cy="13734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1059785" y="3428085"/>
            <a:ext cx="458115" cy="91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1059785" y="4802430"/>
            <a:ext cx="45811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2585005" y="3276295"/>
            <a:ext cx="23057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endCxn id="9" idx="0"/>
          </p:cNvCxnSpPr>
          <p:nvPr/>
        </p:nvCxnSpPr>
        <p:spPr>
          <a:xfrm>
            <a:off x="4890736" y="3276295"/>
            <a:ext cx="0" cy="3054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2585005" y="4956050"/>
            <a:ext cx="23057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>
            <a:endCxn id="9" idx="2"/>
          </p:cNvCxnSpPr>
          <p:nvPr/>
        </p:nvCxnSpPr>
        <p:spPr>
          <a:xfrm flipV="1">
            <a:off x="4890736" y="4496105"/>
            <a:ext cx="0" cy="45994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2585005" y="3581705"/>
            <a:ext cx="45994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3044950" y="3581705"/>
            <a:ext cx="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2585005" y="4496105"/>
            <a:ext cx="45994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3044950" y="4038905"/>
            <a:ext cx="137434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34098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446</TotalTime>
  <Words>496</Words>
  <Application>Microsoft Office PowerPoint</Application>
  <PresentationFormat>On-screen Show (4:3)</PresentationFormat>
  <Paragraphs>130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Office Theme</vt:lpstr>
      <vt:lpstr> METODOLOGI PENELITIAN</vt:lpstr>
      <vt:lpstr>PROSES PENELITIAN,MASALAH,VARIABEL,DAN PARADIGMA PENELITIAN :</vt:lpstr>
      <vt:lpstr>SUMBER MASALAH  PENELITIAN :</vt:lpstr>
      <vt:lpstr>BENTUK RUMUSAN MASALAH PENELITIAN :</vt:lpstr>
      <vt:lpstr>VARIABEL PENELITIAN :</vt:lpstr>
      <vt:lpstr>CONTOH HUBUNGAN VARIABEL INDEPENDENT-MODERATOR , DEPENDEN :</vt:lpstr>
      <vt:lpstr>PARADIGMA PENELITIAN :</vt:lpstr>
      <vt:lpstr>PARADIGMA PENELITIAN :</vt:lpstr>
      <vt:lpstr>PARADIGMA PENELITIAN :</vt:lpstr>
      <vt:lpstr>PARADIGMA PENELITIAN :</vt:lpstr>
      <vt:lpstr>PARADIGMA PENELITIAN :</vt:lpstr>
      <vt:lpstr>PARADIGMA PENELITIAN :</vt:lpstr>
      <vt:lpstr>ANALISIS MASALAH :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Miratia</cp:lastModifiedBy>
  <cp:revision>52</cp:revision>
  <dcterms:created xsi:type="dcterms:W3CDTF">2013-08-21T19:17:07Z</dcterms:created>
  <dcterms:modified xsi:type="dcterms:W3CDTF">2020-05-06T04:44:54Z</dcterms:modified>
</cp:coreProperties>
</file>