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9" r:id="rId14"/>
    <p:sldId id="268" r:id="rId15"/>
    <p:sldId id="270" r:id="rId1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1158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Free PPT _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Free PPT _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t>8/26/2018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0"/>
            <a:ext cx="3854185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91886" y="5877272"/>
            <a:ext cx="360266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Ms. </a:t>
            </a:r>
            <a:r>
              <a:rPr lang="id-ID" altLang="ko-KR" sz="1400" b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Rosie </a:t>
            </a:r>
            <a:r>
              <a:rPr lang="id-ID" altLang="ko-KR" sz="14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Oktavia Puspita Rini, MM.Par.</a:t>
            </a:r>
            <a:endParaRPr kumimoji="0" lang="en-US" altLang="ko-KR" sz="11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191886" y="4797152"/>
            <a:ext cx="360266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altLang="ko-KR" sz="3200" b="1" dirty="0" smtClean="0">
                <a:solidFill>
                  <a:schemeClr val="bg1"/>
                </a:solidFill>
                <a:latin typeface="Arial" pitchFamily="34" charset="0"/>
                <a:ea typeface="맑은 고딕" pitchFamily="50" charset="-127"/>
                <a:cs typeface="Arial" pitchFamily="34" charset="0"/>
              </a:rPr>
              <a:t>Kode Etik Pekerjaan</a:t>
            </a:r>
            <a:endParaRPr lang="en-US" altLang="ko-KR" sz="3200" b="1" dirty="0" smtClean="0">
              <a:solidFill>
                <a:schemeClr val="bg1"/>
              </a:solidFill>
              <a:latin typeface="Arial" pitchFamily="34" charset="0"/>
              <a:ea typeface="맑은 고딕" pitchFamily="50" charset="-127"/>
              <a:cs typeface="Arial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653" y="153309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631294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K</a:t>
            </a:r>
            <a:r>
              <a:rPr lang="id-ID" altLang="ko-KR" dirty="0" smtClean="0"/>
              <a:t>esehatan, Keamanan dan Lingkungan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691680" y="1988840"/>
            <a:ext cx="7005464" cy="2448272"/>
          </a:xfrm>
        </p:spPr>
        <p:txBody>
          <a:bodyPr/>
          <a:lstStyle/>
          <a:p>
            <a:r>
              <a:rPr lang="en-US" sz="2000" dirty="0" err="1"/>
              <a:t>Pemberi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menyediakan</a:t>
            </a:r>
            <a:r>
              <a:rPr lang="en-US" sz="2000" dirty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smtClean="0"/>
              <a:t>yang </a:t>
            </a:r>
            <a:r>
              <a:rPr lang="en-US" sz="2000" dirty="0" err="1"/>
              <a:t>aman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sehat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mencegah</a:t>
            </a:r>
            <a:r>
              <a:rPr lang="en-US" sz="2000" dirty="0"/>
              <a:t> </a:t>
            </a:r>
            <a:r>
              <a:rPr lang="en-US" sz="2000" dirty="0" err="1"/>
              <a:t>kecelakaan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cedera</a:t>
            </a:r>
            <a:r>
              <a:rPr lang="en-US" sz="2000" dirty="0"/>
              <a:t> yang </a:t>
            </a:r>
            <a:r>
              <a:rPr lang="en-US" sz="2000" dirty="0" err="1"/>
              <a:t>yang</a:t>
            </a:r>
            <a:r>
              <a:rPr lang="en-US" sz="2000" dirty="0"/>
              <a:t> </a:t>
            </a:r>
            <a:r>
              <a:rPr lang="en-US" sz="2000" dirty="0" err="1"/>
              <a:t>disebabkan</a:t>
            </a:r>
            <a:r>
              <a:rPr lang="en-US" sz="2000" dirty="0"/>
              <a:t> </a:t>
            </a:r>
            <a:r>
              <a:rPr lang="en-US" sz="2000" dirty="0" err="1"/>
              <a:t>karena</a:t>
            </a:r>
            <a:r>
              <a:rPr lang="en-US" sz="2000" dirty="0"/>
              <a:t>, </a:t>
            </a:r>
            <a:r>
              <a:rPr lang="en-US" sz="2000" dirty="0" err="1"/>
              <a:t>terkait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, </a:t>
            </a:r>
            <a:endParaRPr lang="id-ID" sz="2000" dirty="0" smtClean="0"/>
          </a:p>
          <a:p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/>
              <a:t>terjadi</a:t>
            </a:r>
            <a:r>
              <a:rPr lang="en-US" sz="2000" dirty="0"/>
              <a:t> </a:t>
            </a:r>
            <a:r>
              <a:rPr lang="en-US" sz="2000" dirty="0" err="1"/>
              <a:t>saat</a:t>
            </a:r>
            <a:r>
              <a:rPr lang="en-US" sz="2000" dirty="0"/>
              <a:t> </a:t>
            </a:r>
            <a:r>
              <a:rPr lang="en-US" sz="2000" dirty="0" err="1"/>
              <a:t>melakukan</a:t>
            </a:r>
            <a:r>
              <a:rPr lang="en-US" sz="2000" dirty="0"/>
              <a:t> </a:t>
            </a:r>
            <a:r>
              <a:rPr lang="en-US" sz="2000" dirty="0" err="1"/>
              <a:t>pekerjaan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akibat</a:t>
            </a:r>
            <a:r>
              <a:rPr lang="en-US" sz="2000" dirty="0" smtClean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pengoperasian</a:t>
            </a:r>
            <a:r>
              <a:rPr lang="en-US" sz="2000" dirty="0"/>
              <a:t> </a:t>
            </a:r>
            <a:r>
              <a:rPr lang="en-US" sz="2000" dirty="0" err="1"/>
              <a:t>fasilitas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. </a:t>
            </a:r>
            <a:r>
              <a:rPr lang="en-US" sz="2000" dirty="0" err="1"/>
              <a:t>Pemberi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harus</a:t>
            </a:r>
            <a:r>
              <a:rPr lang="en-US" sz="2000" dirty="0" smtClean="0"/>
              <a:t> </a:t>
            </a:r>
            <a:r>
              <a:rPr lang="en-US" sz="2000" dirty="0" err="1"/>
              <a:t>mengambil</a:t>
            </a:r>
            <a:r>
              <a:rPr lang="en-US" sz="2000" dirty="0"/>
              <a:t> </a:t>
            </a:r>
            <a:r>
              <a:rPr lang="en-US" sz="2000" dirty="0" err="1"/>
              <a:t>tindakan</a:t>
            </a:r>
            <a:r>
              <a:rPr lang="en-US" sz="2000" dirty="0"/>
              <a:t> yang </a:t>
            </a:r>
            <a:r>
              <a:rPr lang="en-US" sz="2000" dirty="0" err="1"/>
              <a:t>bertanggung</a:t>
            </a:r>
            <a:r>
              <a:rPr lang="en-US" sz="2000" dirty="0"/>
              <a:t> </a:t>
            </a:r>
            <a:r>
              <a:rPr lang="en-US" sz="2000" dirty="0" err="1"/>
              <a:t>jawab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untuk</a:t>
            </a:r>
            <a:r>
              <a:rPr lang="en-US" sz="2000" dirty="0" smtClean="0"/>
              <a:t> </a:t>
            </a:r>
            <a:r>
              <a:rPr lang="en-US" sz="2000" dirty="0" err="1"/>
              <a:t>mengurangi</a:t>
            </a:r>
            <a:r>
              <a:rPr lang="en-US" sz="2000" dirty="0"/>
              <a:t> </a:t>
            </a:r>
            <a:r>
              <a:rPr lang="en-US" sz="2000" dirty="0" err="1"/>
              <a:t>dampak</a:t>
            </a:r>
            <a:r>
              <a:rPr lang="en-US" sz="2000" dirty="0"/>
              <a:t> </a:t>
            </a:r>
            <a:r>
              <a:rPr lang="en-US" sz="2000" dirty="0" err="1"/>
              <a:t>negatif</a:t>
            </a:r>
            <a:r>
              <a:rPr lang="en-US" sz="2000" dirty="0"/>
              <a:t>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tempat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terhadap</a:t>
            </a:r>
            <a:r>
              <a:rPr lang="en-US" sz="2000" dirty="0" smtClean="0"/>
              <a:t> </a:t>
            </a:r>
            <a:r>
              <a:rPr lang="en-US" sz="2000" dirty="0" err="1"/>
              <a:t>lingkungan</a:t>
            </a:r>
            <a:r>
              <a:rPr lang="en-US" sz="2000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0418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332656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J</a:t>
            </a:r>
            <a:r>
              <a:rPr lang="id-ID" altLang="ko-KR" dirty="0" smtClean="0"/>
              <a:t>am Kerja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619672" y="1268760"/>
            <a:ext cx="7272808" cy="2448272"/>
          </a:xfrm>
        </p:spPr>
        <p:txBody>
          <a:bodyPr/>
          <a:lstStyle/>
          <a:p>
            <a:r>
              <a:rPr lang="en-US" sz="2000" dirty="0" err="1"/>
              <a:t>Pemberi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menuntut</a:t>
            </a:r>
            <a:r>
              <a:rPr lang="en-US" sz="2000" dirty="0"/>
              <a:t> </a:t>
            </a:r>
            <a:r>
              <a:rPr lang="en-US" sz="2000" dirty="0" err="1"/>
              <a:t>pekerja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bekerja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lebih</a:t>
            </a:r>
            <a:r>
              <a:rPr lang="en-US" sz="2000" dirty="0" smtClean="0"/>
              <a:t> </a:t>
            </a:r>
            <a:r>
              <a:rPr lang="en-US" sz="2000" dirty="0" err="1"/>
              <a:t>dari</a:t>
            </a:r>
            <a:r>
              <a:rPr lang="en-US" sz="2000" dirty="0"/>
              <a:t> jam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biasa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lembur</a:t>
            </a:r>
            <a:r>
              <a:rPr lang="en-US" sz="2000" dirty="0"/>
              <a:t> yang </a:t>
            </a:r>
            <a:r>
              <a:rPr lang="en-US" sz="2000" dirty="0" err="1"/>
              <a:t>diizinkan</a:t>
            </a:r>
            <a:r>
              <a:rPr lang="en-US" sz="2000" dirty="0"/>
              <a:t>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hukum</a:t>
            </a:r>
            <a:r>
              <a:rPr lang="en-US" sz="2000" dirty="0" smtClean="0"/>
              <a:t> </a:t>
            </a:r>
            <a:r>
              <a:rPr lang="en-US" sz="2000" dirty="0" err="1"/>
              <a:t>negara</a:t>
            </a:r>
            <a:r>
              <a:rPr lang="en-US" sz="2000" dirty="0"/>
              <a:t> </a:t>
            </a:r>
            <a:r>
              <a:rPr lang="en-US" sz="2000" dirty="0" err="1"/>
              <a:t>tempat</a:t>
            </a:r>
            <a:r>
              <a:rPr lang="en-US" sz="2000" dirty="0"/>
              <a:t> </a:t>
            </a:r>
            <a:r>
              <a:rPr lang="en-US" sz="2000" dirty="0" err="1"/>
              <a:t>pekerja</a:t>
            </a:r>
            <a:r>
              <a:rPr lang="en-US" sz="2000" dirty="0"/>
              <a:t> </a:t>
            </a:r>
            <a:r>
              <a:rPr lang="en-US" sz="2000" dirty="0" err="1"/>
              <a:t>dipekerjakan</a:t>
            </a:r>
            <a:r>
              <a:rPr lang="en-US" sz="2000" dirty="0"/>
              <a:t>. Jam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dalam</a:t>
            </a:r>
            <a:r>
              <a:rPr lang="en-US" sz="2000" dirty="0" smtClean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r>
              <a:rPr lang="en-US" sz="2000" dirty="0" err="1"/>
              <a:t>minggu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melebihi</a:t>
            </a:r>
            <a:r>
              <a:rPr lang="en-US" sz="2000" dirty="0"/>
              <a:t> 48 jam. </a:t>
            </a:r>
            <a:r>
              <a:rPr lang="en-US" sz="2000" dirty="0" err="1"/>
              <a:t>Pemberi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kerja</a:t>
            </a:r>
            <a:r>
              <a:rPr lang="en-US" sz="2000" dirty="0" smtClean="0"/>
              <a:t> </a:t>
            </a:r>
            <a:r>
              <a:rPr lang="en-US" sz="2000" dirty="0" err="1" smtClean="0"/>
              <a:t>mengizinkan</a:t>
            </a:r>
            <a:r>
              <a:rPr lang="en-US" sz="2000" dirty="0" smtClean="0"/>
              <a:t> </a:t>
            </a:r>
            <a:r>
              <a:rPr lang="en-US" sz="2000" dirty="0" err="1"/>
              <a:t>pekerja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beristirahat</a:t>
            </a:r>
            <a:r>
              <a:rPr lang="en-US" sz="2000" dirty="0"/>
              <a:t> </a:t>
            </a:r>
            <a:r>
              <a:rPr lang="en-US" sz="2000" dirty="0" err="1"/>
              <a:t>selama</a:t>
            </a:r>
            <a:r>
              <a:rPr lang="en-US" sz="2000" dirty="0"/>
              <a:t> 24 </a:t>
            </a:r>
            <a:endParaRPr lang="id-ID" sz="2000" dirty="0" smtClean="0"/>
          </a:p>
          <a:p>
            <a:r>
              <a:rPr lang="en-US" sz="2000" dirty="0" err="1" smtClean="0"/>
              <a:t>berturut-turut</a:t>
            </a:r>
            <a:r>
              <a:rPr lang="en-US" sz="2000" dirty="0" smtClean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periode</a:t>
            </a:r>
            <a:r>
              <a:rPr lang="en-US" sz="2000" dirty="0"/>
              <a:t> </a:t>
            </a:r>
            <a:r>
              <a:rPr lang="en-US" sz="2000" dirty="0" err="1"/>
              <a:t>tujuh</a:t>
            </a:r>
            <a:r>
              <a:rPr lang="en-US" sz="2000" dirty="0"/>
              <a:t> </a:t>
            </a:r>
            <a:r>
              <a:rPr lang="en-US" sz="2000" dirty="0" err="1"/>
              <a:t>hari</a:t>
            </a:r>
            <a:r>
              <a:rPr lang="en-US" sz="2000" dirty="0"/>
              <a:t>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25988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332656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J</a:t>
            </a:r>
            <a:r>
              <a:rPr lang="id-ID" altLang="ko-KR" dirty="0" smtClean="0"/>
              <a:t>am Kerja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691680" y="1268760"/>
            <a:ext cx="7200800" cy="2448272"/>
          </a:xfrm>
        </p:spPr>
        <p:txBody>
          <a:bodyPr/>
          <a:lstStyle/>
          <a:p>
            <a:r>
              <a:rPr lang="en-US" sz="2000" dirty="0" err="1" smtClean="0"/>
              <a:t>Seluruh</a:t>
            </a:r>
            <a:r>
              <a:rPr lang="en-US" sz="2000" dirty="0" smtClean="0"/>
              <a:t> </a:t>
            </a:r>
            <a:r>
              <a:rPr lang="en-US" sz="2000" dirty="0"/>
              <a:t>jam </a:t>
            </a:r>
            <a:r>
              <a:rPr lang="en-US" sz="2000" dirty="0" err="1" smtClean="0"/>
              <a:t>kerja</a:t>
            </a:r>
            <a:r>
              <a:rPr lang="en-US" sz="2000" dirty="0" smtClean="0"/>
              <a:t> </a:t>
            </a:r>
            <a:r>
              <a:rPr lang="en-US" sz="2000" dirty="0" err="1"/>
              <a:t>lembur</a:t>
            </a:r>
            <a:r>
              <a:rPr lang="en-US" sz="2000" dirty="0"/>
              <a:t> </a:t>
            </a:r>
            <a:r>
              <a:rPr lang="en-US" sz="2000" dirty="0" err="1" smtClean="0"/>
              <a:t>harus</a:t>
            </a:r>
            <a:r>
              <a:rPr lang="en-US" sz="2000" dirty="0" smtClean="0"/>
              <a:t> </a:t>
            </a:r>
            <a:r>
              <a:rPr lang="en-US" sz="2000" dirty="0" err="1"/>
              <a:t>berdasarkan</a:t>
            </a:r>
            <a:r>
              <a:rPr lang="en-US" sz="2000" dirty="0"/>
              <a:t> </a:t>
            </a:r>
            <a:r>
              <a:rPr lang="en-US" sz="2000" dirty="0" err="1"/>
              <a:t>kesepakatan</a:t>
            </a:r>
            <a:r>
              <a:rPr lang="en-US" sz="2000" dirty="0"/>
              <a:t>. </a:t>
            </a:r>
            <a:r>
              <a:rPr lang="en-US" sz="2000" dirty="0" err="1"/>
              <a:t>Pemberi</a:t>
            </a:r>
            <a:r>
              <a:rPr lang="en-US" sz="2000" dirty="0"/>
              <a:t> </a:t>
            </a:r>
            <a:r>
              <a:rPr lang="en-US" sz="2000" dirty="0" err="1" smtClean="0"/>
              <a:t>kerja</a:t>
            </a:r>
            <a:r>
              <a:rPr lang="en-US" sz="2000" dirty="0" smtClean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 smtClean="0"/>
              <a:t>meminta</a:t>
            </a:r>
            <a:r>
              <a:rPr lang="en-US" sz="2000" dirty="0" smtClean="0"/>
              <a:t> </a:t>
            </a:r>
            <a:r>
              <a:rPr lang="en-US" sz="2000" dirty="0" err="1"/>
              <a:t>lembur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r>
              <a:rPr lang="en-US" sz="2000" dirty="0" err="1"/>
              <a:t>rutin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dan</a:t>
            </a:r>
            <a:r>
              <a:rPr lang="en-US" sz="2000" dirty="0" smtClean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memberikan</a:t>
            </a:r>
            <a:r>
              <a:rPr lang="en-US" sz="2000" dirty="0"/>
              <a:t> </a:t>
            </a:r>
            <a:r>
              <a:rPr lang="en-US" sz="2000" dirty="0" err="1" smtClean="0"/>
              <a:t>kompensasi</a:t>
            </a:r>
            <a:r>
              <a:rPr lang="en-US" sz="2000" dirty="0" smtClean="0"/>
              <a:t> </a:t>
            </a:r>
            <a:r>
              <a:rPr lang="en-US" sz="2000" dirty="0" err="1"/>
              <a:t>atas</a:t>
            </a:r>
            <a:r>
              <a:rPr lang="en-US" sz="2000" dirty="0"/>
              <a:t> </a:t>
            </a:r>
            <a:r>
              <a:rPr lang="en-US" sz="2000" dirty="0" err="1"/>
              <a:t>semua</a:t>
            </a:r>
            <a:r>
              <a:rPr lang="en-US" sz="2000" dirty="0"/>
              <a:t> jam </a:t>
            </a:r>
            <a:endParaRPr lang="id-ID" sz="2000" dirty="0" smtClean="0"/>
          </a:p>
          <a:p>
            <a:r>
              <a:rPr lang="en-US" sz="2000" dirty="0" err="1" smtClean="0"/>
              <a:t>lembur</a:t>
            </a:r>
            <a:r>
              <a:rPr lang="en-US" sz="2000" dirty="0" smtClean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tarif</a:t>
            </a:r>
            <a:r>
              <a:rPr lang="en-US" sz="2000" dirty="0"/>
              <a:t> premium. </a:t>
            </a:r>
            <a:r>
              <a:rPr lang="en-US" sz="2000" dirty="0" err="1" smtClean="0"/>
              <a:t>Kecuali</a:t>
            </a:r>
            <a:r>
              <a:rPr lang="en-US" sz="2000" dirty="0" smtClean="0"/>
              <a:t> </a:t>
            </a:r>
            <a:r>
              <a:rPr lang="en-US" sz="2000" dirty="0" err="1"/>
              <a:t>pada</a:t>
            </a:r>
            <a:r>
              <a:rPr lang="en-US" sz="2000" dirty="0"/>
              <a:t> </a:t>
            </a:r>
            <a:r>
              <a:rPr lang="en-US" sz="2000" dirty="0" err="1"/>
              <a:t>kondisi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khusus</a:t>
            </a:r>
            <a:r>
              <a:rPr lang="en-US" sz="2000" dirty="0"/>
              <a:t>, </a:t>
            </a:r>
            <a:r>
              <a:rPr lang="en-US" sz="2000" dirty="0" err="1"/>
              <a:t>jumlah</a:t>
            </a:r>
            <a:r>
              <a:rPr lang="en-US" sz="2000" dirty="0"/>
              <a:t> jam </a:t>
            </a:r>
            <a:r>
              <a:rPr lang="en-US" sz="2000" dirty="0" err="1" smtClean="0"/>
              <a:t>kerja</a:t>
            </a:r>
            <a:r>
              <a:rPr lang="en-US" sz="2000" dirty="0" smtClean="0"/>
              <a:t> </a:t>
            </a:r>
            <a:r>
              <a:rPr lang="en-US" sz="2000" dirty="0" err="1"/>
              <a:t>biasa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 smtClean="0"/>
              <a:t>lembur</a:t>
            </a:r>
            <a:r>
              <a:rPr lang="en-US" sz="2000" dirty="0" smtClean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satu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minggu</a:t>
            </a:r>
            <a:r>
              <a:rPr lang="en-US" sz="2000" dirty="0" smtClean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 smtClean="0"/>
              <a:t>melebihi</a:t>
            </a:r>
            <a:r>
              <a:rPr lang="en-US" sz="2000" dirty="0" smtClean="0"/>
              <a:t> </a:t>
            </a:r>
            <a:r>
              <a:rPr lang="en-US" sz="2000" dirty="0"/>
              <a:t>60 jam.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71363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332656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K</a:t>
            </a:r>
            <a:r>
              <a:rPr lang="id-ID" altLang="ko-KR" dirty="0" smtClean="0"/>
              <a:t>ompensasi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259632" y="1268760"/>
            <a:ext cx="7776864" cy="2448272"/>
          </a:xfrm>
        </p:spPr>
        <p:txBody>
          <a:bodyPr/>
          <a:lstStyle/>
          <a:p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pekerja</a:t>
            </a:r>
            <a:r>
              <a:rPr lang="en-US" sz="2000" dirty="0"/>
              <a:t> </a:t>
            </a:r>
            <a:r>
              <a:rPr lang="en-US" sz="2000" dirty="0" err="1"/>
              <a:t>memiliki</a:t>
            </a:r>
            <a:r>
              <a:rPr lang="en-US" sz="2000" dirty="0"/>
              <a:t> </a:t>
            </a:r>
            <a:r>
              <a:rPr lang="en-US" sz="2000" dirty="0" err="1"/>
              <a:t>hak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menerima</a:t>
            </a:r>
            <a:r>
              <a:rPr lang="en-US" sz="2000" dirty="0"/>
              <a:t> </a:t>
            </a:r>
            <a:r>
              <a:rPr lang="en-US" sz="2000" dirty="0" err="1"/>
              <a:t>kompensasi</a:t>
            </a:r>
            <a:r>
              <a:rPr lang="en-US" sz="2000" dirty="0"/>
              <a:t> </a:t>
            </a:r>
            <a:r>
              <a:rPr lang="en-US" sz="2000" dirty="0" err="1" smtClean="0"/>
              <a:t>atas</a:t>
            </a:r>
            <a:r>
              <a:rPr lang="en-US" sz="2000" dirty="0" smtClean="0"/>
              <a:t> </a:t>
            </a:r>
            <a:r>
              <a:rPr lang="en-US" sz="2000" dirty="0" err="1"/>
              <a:t>seminggu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biasa</a:t>
            </a:r>
            <a:r>
              <a:rPr lang="en-US" sz="2000" dirty="0"/>
              <a:t> yang </a:t>
            </a:r>
            <a:r>
              <a:rPr lang="en-US" sz="2000" dirty="0" err="1"/>
              <a:t>cukup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memenuhi</a:t>
            </a:r>
            <a:r>
              <a:rPr lang="en-US" sz="2000" dirty="0"/>
              <a:t> </a:t>
            </a:r>
            <a:r>
              <a:rPr lang="en-US" sz="2000" dirty="0" err="1" smtClean="0"/>
              <a:t>kebutuhan</a:t>
            </a:r>
            <a:r>
              <a:rPr lang="en-US" sz="2000" dirty="0" smtClean="0"/>
              <a:t> </a:t>
            </a:r>
            <a:r>
              <a:rPr lang="en-US" sz="2000" dirty="0" err="1"/>
              <a:t>dasar</a:t>
            </a:r>
            <a:r>
              <a:rPr lang="en-US" sz="2000" dirty="0"/>
              <a:t> </a:t>
            </a:r>
            <a:r>
              <a:rPr lang="en-US" sz="2000" dirty="0" err="1"/>
              <a:t>pekerja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sebagian</a:t>
            </a:r>
            <a:r>
              <a:rPr lang="en-US" sz="2000" dirty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simpanan</a:t>
            </a:r>
            <a:r>
              <a:rPr lang="en-US" sz="2000" dirty="0"/>
              <a:t>. </a:t>
            </a:r>
            <a:r>
              <a:rPr lang="en-US" sz="2000" dirty="0" err="1" smtClean="0"/>
              <a:t>Pemberi</a:t>
            </a:r>
            <a:r>
              <a:rPr lang="en-US" sz="2000" dirty="0" smtClean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harus</a:t>
            </a:r>
            <a:r>
              <a:rPr lang="en-US" sz="2000" dirty="0" smtClean="0"/>
              <a:t> </a:t>
            </a:r>
            <a:r>
              <a:rPr lang="en-US" sz="2000" dirty="0" err="1"/>
              <a:t>membayar</a:t>
            </a:r>
            <a:r>
              <a:rPr lang="en-US" sz="2000" dirty="0"/>
              <a:t> </a:t>
            </a:r>
            <a:r>
              <a:rPr lang="en-US" sz="2000" dirty="0" err="1"/>
              <a:t>setidaknya</a:t>
            </a:r>
            <a:r>
              <a:rPr lang="en-US" sz="2000" dirty="0"/>
              <a:t> </a:t>
            </a:r>
            <a:r>
              <a:rPr lang="en-US" sz="2000" dirty="0" err="1"/>
              <a:t>upah</a:t>
            </a:r>
            <a:r>
              <a:rPr lang="en-US" sz="2000" dirty="0"/>
              <a:t> minimum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/>
              <a:t>upah</a:t>
            </a:r>
            <a:r>
              <a:rPr lang="en-US" sz="2000" dirty="0"/>
              <a:t> yang </a:t>
            </a:r>
            <a:endParaRPr lang="id-ID" sz="2000" dirty="0" smtClean="0"/>
          </a:p>
          <a:p>
            <a:r>
              <a:rPr lang="id-ID" sz="2000" dirty="0" smtClean="0"/>
              <a:t>b</a:t>
            </a:r>
            <a:r>
              <a:rPr lang="en-US" sz="2000" dirty="0" err="1" smtClean="0"/>
              <a:t>erlaku</a:t>
            </a:r>
            <a:r>
              <a:rPr lang="en-US" sz="2000" dirty="0" smtClean="0"/>
              <a:t> </a:t>
            </a:r>
            <a:r>
              <a:rPr lang="en-US" sz="2000" dirty="0"/>
              <a:t>yang </a:t>
            </a:r>
            <a:r>
              <a:rPr lang="en-US" sz="2000" dirty="0" err="1"/>
              <a:t>sesuai</a:t>
            </a:r>
            <a:r>
              <a:rPr lang="en-US" sz="2000" dirty="0"/>
              <a:t>, mana pun yang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 smtClean="0"/>
              <a:t>tinggi</a:t>
            </a:r>
            <a:r>
              <a:rPr lang="en-US" sz="2000" dirty="0"/>
              <a:t>, </a:t>
            </a:r>
            <a:r>
              <a:rPr lang="en-US" sz="2000" dirty="0" err="1"/>
              <a:t>mematuhi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semua</a:t>
            </a:r>
            <a:r>
              <a:rPr lang="en-US" sz="2000" dirty="0" smtClean="0"/>
              <a:t> </a:t>
            </a:r>
            <a:r>
              <a:rPr lang="en-US" sz="2000" dirty="0" err="1"/>
              <a:t>persyaratan</a:t>
            </a:r>
            <a:r>
              <a:rPr lang="en-US" sz="2000" dirty="0"/>
              <a:t> </a:t>
            </a:r>
            <a:r>
              <a:rPr lang="en-US" sz="2000" dirty="0" err="1"/>
              <a:t>hukum</a:t>
            </a:r>
            <a:r>
              <a:rPr lang="en-US" sz="2000" dirty="0"/>
              <a:t> </a:t>
            </a:r>
            <a:r>
              <a:rPr lang="en-US" sz="2000" dirty="0" err="1"/>
              <a:t>mengenai</a:t>
            </a:r>
            <a:r>
              <a:rPr lang="en-US" sz="2000" dirty="0"/>
              <a:t> </a:t>
            </a:r>
            <a:r>
              <a:rPr lang="en-US" sz="2000" dirty="0" err="1"/>
              <a:t>upah</a:t>
            </a:r>
            <a:r>
              <a:rPr lang="en-US" sz="2000" dirty="0"/>
              <a:t>,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memberikan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tunjangan</a:t>
            </a:r>
            <a:r>
              <a:rPr lang="en-US" sz="2000" dirty="0" smtClean="0"/>
              <a:t> </a:t>
            </a:r>
            <a:r>
              <a:rPr lang="en-US" sz="2000" dirty="0"/>
              <a:t>yang </a:t>
            </a:r>
            <a:r>
              <a:rPr lang="en-US" sz="2000" dirty="0" err="1"/>
              <a:t>diwajibkan</a:t>
            </a:r>
            <a:r>
              <a:rPr lang="en-US" sz="2000" dirty="0"/>
              <a:t> </a:t>
            </a:r>
            <a:r>
              <a:rPr lang="en-US" sz="2000" dirty="0" err="1"/>
              <a:t>oleh</a:t>
            </a:r>
            <a:r>
              <a:rPr lang="en-US" sz="2000" dirty="0"/>
              <a:t> </a:t>
            </a:r>
            <a:r>
              <a:rPr lang="en-US" sz="2000" dirty="0" err="1"/>
              <a:t>hukum</a:t>
            </a:r>
            <a:r>
              <a:rPr lang="en-US" sz="2000" dirty="0"/>
              <a:t> </a:t>
            </a:r>
            <a:r>
              <a:rPr lang="en-US" sz="2000" dirty="0" err="1" smtClean="0"/>
              <a:t>atau</a:t>
            </a:r>
            <a:r>
              <a:rPr lang="en-US" sz="2000" dirty="0" smtClean="0"/>
              <a:t> </a:t>
            </a:r>
            <a:r>
              <a:rPr lang="en-US" sz="2000" dirty="0" err="1"/>
              <a:t>kontrak</a:t>
            </a:r>
            <a:r>
              <a:rPr lang="en-US" sz="2000" dirty="0"/>
              <a:t>. 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04220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332656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K</a:t>
            </a:r>
            <a:r>
              <a:rPr lang="id-ID" altLang="ko-KR" dirty="0" smtClean="0"/>
              <a:t>ompensasi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259632" y="1484784"/>
            <a:ext cx="7776864" cy="2448272"/>
          </a:xfrm>
        </p:spPr>
        <p:txBody>
          <a:bodyPr/>
          <a:lstStyle/>
          <a:p>
            <a:r>
              <a:rPr lang="en-US" sz="2000" dirty="0" err="1" smtClean="0"/>
              <a:t>Apabila</a:t>
            </a:r>
            <a:r>
              <a:rPr lang="en-US" sz="2000" dirty="0" smtClean="0"/>
              <a:t> </a:t>
            </a:r>
            <a:r>
              <a:rPr lang="en-US" sz="2000" dirty="0" err="1"/>
              <a:t>kompensasi</a:t>
            </a:r>
            <a:r>
              <a:rPr lang="en-US" sz="2000" dirty="0"/>
              <a:t>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memenuhi</a:t>
            </a:r>
            <a:r>
              <a:rPr lang="en-US" sz="2000" dirty="0"/>
              <a:t> </a:t>
            </a:r>
            <a:r>
              <a:rPr lang="en-US" sz="2000" dirty="0" err="1"/>
              <a:t>kebutuhan</a:t>
            </a:r>
            <a:r>
              <a:rPr lang="en-US" sz="2000" dirty="0"/>
              <a:t> </a:t>
            </a:r>
            <a:r>
              <a:rPr lang="en-US" sz="2000" dirty="0" err="1"/>
              <a:t>dasar</a:t>
            </a:r>
            <a:r>
              <a:rPr lang="en-US" sz="2000" dirty="0"/>
              <a:t> </a:t>
            </a:r>
            <a:r>
              <a:rPr lang="en-US" sz="2000" dirty="0" err="1"/>
              <a:t>pekerja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 smtClean="0"/>
              <a:t>sebagian</a:t>
            </a:r>
            <a:r>
              <a:rPr lang="en-US" sz="2000" dirty="0" smtClean="0"/>
              <a:t> </a:t>
            </a:r>
            <a:r>
              <a:rPr lang="en-US" sz="2000" dirty="0" err="1"/>
              <a:t>sebagai</a:t>
            </a:r>
            <a:r>
              <a:rPr lang="en-US" sz="2000" dirty="0"/>
              <a:t> </a:t>
            </a:r>
            <a:r>
              <a:rPr lang="en-US" sz="2000" dirty="0" err="1"/>
              <a:t>simpanan</a:t>
            </a:r>
            <a:r>
              <a:rPr lang="en-US" sz="2000" dirty="0"/>
              <a:t>, </a:t>
            </a:r>
            <a:r>
              <a:rPr lang="en-US" sz="2000" dirty="0" err="1"/>
              <a:t>tiap</a:t>
            </a:r>
            <a:r>
              <a:rPr lang="en-US" sz="2000" dirty="0"/>
              <a:t> </a:t>
            </a:r>
            <a:r>
              <a:rPr lang="en-US" sz="2000" dirty="0" err="1"/>
              <a:t>pemberi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bekerja</a:t>
            </a:r>
            <a:r>
              <a:rPr lang="en-US" sz="2000" dirty="0" smtClean="0"/>
              <a:t> </a:t>
            </a:r>
            <a:r>
              <a:rPr lang="en-US" sz="2000" dirty="0" err="1" smtClean="0"/>
              <a:t>sama</a:t>
            </a:r>
            <a:r>
              <a:rPr lang="en-US" sz="2000" dirty="0" smtClean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FLA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mengambil</a:t>
            </a:r>
            <a:r>
              <a:rPr lang="en-US" sz="2000" dirty="0"/>
              <a:t> </a:t>
            </a:r>
            <a:r>
              <a:rPr lang="en-US" sz="2000" dirty="0" err="1"/>
              <a:t>tindakan</a:t>
            </a:r>
            <a:r>
              <a:rPr lang="en-US" sz="2000" dirty="0"/>
              <a:t> yang </a:t>
            </a:r>
            <a:endParaRPr lang="id-ID" sz="2000" dirty="0" smtClean="0"/>
          </a:p>
          <a:p>
            <a:r>
              <a:rPr lang="en-US" sz="2000" dirty="0" err="1" smtClean="0"/>
              <a:t>tepat</a:t>
            </a:r>
            <a:r>
              <a:rPr lang="en-US" sz="2000" dirty="0" smtClean="0"/>
              <a:t> </a:t>
            </a:r>
            <a:r>
              <a:rPr lang="en-US" sz="2000" dirty="0"/>
              <a:t>demi </a:t>
            </a:r>
            <a:r>
              <a:rPr lang="en-US" sz="2000" dirty="0" err="1"/>
              <a:t>tercapainya</a:t>
            </a:r>
            <a:r>
              <a:rPr lang="en-US" sz="2000" dirty="0"/>
              <a:t> </a:t>
            </a:r>
            <a:r>
              <a:rPr lang="en-US" sz="2000" dirty="0" err="1"/>
              <a:t>jumlah</a:t>
            </a:r>
            <a:r>
              <a:rPr lang="en-US" sz="2000" dirty="0"/>
              <a:t> </a:t>
            </a:r>
            <a:r>
              <a:rPr lang="en-US" sz="2000" dirty="0" err="1"/>
              <a:t>kompensasi</a:t>
            </a:r>
            <a:r>
              <a:rPr lang="en-US" sz="2000" dirty="0"/>
              <a:t> yang </a:t>
            </a:r>
            <a:r>
              <a:rPr lang="en-US" sz="2000" dirty="0" err="1"/>
              <a:t>diwajibkan</a:t>
            </a:r>
            <a:r>
              <a:rPr lang="en-US" sz="2000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69187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611560" y="1484784"/>
            <a:ext cx="8085584" cy="4248472"/>
          </a:xfrm>
        </p:spPr>
        <p:txBody>
          <a:bodyPr/>
          <a:lstStyle/>
          <a:p>
            <a:r>
              <a:rPr lang="en-US" sz="1600" dirty="0" err="1"/>
              <a:t>Kode</a:t>
            </a:r>
            <a:r>
              <a:rPr lang="en-US" sz="1600" dirty="0"/>
              <a:t> </a:t>
            </a:r>
            <a:r>
              <a:rPr lang="en-US" sz="1600" dirty="0" err="1"/>
              <a:t>Etik</a:t>
            </a:r>
            <a:r>
              <a:rPr lang="en-US" sz="1600" dirty="0"/>
              <a:t> </a:t>
            </a:r>
            <a:r>
              <a:rPr lang="en-US" sz="1600" dirty="0" err="1"/>
              <a:t>Kerja</a:t>
            </a:r>
            <a:r>
              <a:rPr lang="en-US" sz="1600" dirty="0"/>
              <a:t> FLA </a:t>
            </a:r>
            <a:r>
              <a:rPr lang="en-US" sz="1600" dirty="0" err="1"/>
              <a:t>menetapkan</a:t>
            </a:r>
            <a:r>
              <a:rPr lang="en-US" sz="1600" dirty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 smtClean="0"/>
              <a:t>ketenagakerjaan</a:t>
            </a:r>
            <a:r>
              <a:rPr lang="en-US" sz="1600" dirty="0" smtClean="0"/>
              <a:t> </a:t>
            </a:r>
            <a:r>
              <a:rPr lang="en-US" sz="1600" dirty="0"/>
              <a:t>yang </a:t>
            </a:r>
            <a:r>
              <a:rPr lang="en-US" sz="1600" dirty="0" err="1"/>
              <a:t>bertujuan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mencapai</a:t>
            </a:r>
            <a:r>
              <a:rPr lang="en-US" sz="1600" dirty="0" smtClean="0"/>
              <a:t> </a:t>
            </a:r>
            <a:r>
              <a:rPr lang="en-US" sz="1600" dirty="0" err="1" smtClean="0"/>
              <a:t>kondisi</a:t>
            </a:r>
            <a:r>
              <a:rPr lang="en-US" sz="1600" dirty="0" smtClean="0"/>
              <a:t> </a:t>
            </a:r>
            <a:r>
              <a:rPr lang="en-US" sz="1600" dirty="0" err="1"/>
              <a:t>kerja</a:t>
            </a:r>
            <a:r>
              <a:rPr lang="en-US" sz="1600" dirty="0"/>
              <a:t> yang </a:t>
            </a:r>
            <a:r>
              <a:rPr lang="en-US" sz="1600" dirty="0" err="1"/>
              <a:t>layak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manusiawi</a:t>
            </a:r>
            <a:r>
              <a:rPr lang="en-US" sz="1600" dirty="0"/>
              <a:t>.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 smtClean="0"/>
              <a:t>Kode</a:t>
            </a:r>
            <a:r>
              <a:rPr lang="en-US" sz="1600" dirty="0" smtClean="0"/>
              <a:t> </a:t>
            </a:r>
            <a:r>
              <a:rPr lang="en-US" sz="1600" dirty="0" err="1"/>
              <a:t>Etik</a:t>
            </a:r>
            <a:r>
              <a:rPr lang="en-US" sz="1600" dirty="0"/>
              <a:t> </a:t>
            </a:r>
            <a:r>
              <a:rPr lang="en-US" sz="1600" dirty="0" err="1"/>
              <a:t>mengacu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pada</a:t>
            </a:r>
            <a:r>
              <a:rPr lang="en-US" sz="1600" dirty="0" smtClean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/>
              <a:t>Organisasi</a:t>
            </a:r>
            <a:r>
              <a:rPr lang="en-US" sz="1600" dirty="0"/>
              <a:t> </a:t>
            </a:r>
            <a:r>
              <a:rPr lang="en-US" sz="1600" dirty="0" err="1"/>
              <a:t>Buruh</a:t>
            </a:r>
            <a:r>
              <a:rPr lang="en-US" sz="1600" dirty="0"/>
              <a:t> </a:t>
            </a:r>
            <a:r>
              <a:rPr lang="en-US" sz="1600" dirty="0" err="1" smtClean="0"/>
              <a:t>Internasional</a:t>
            </a:r>
            <a:r>
              <a:rPr lang="en-US" sz="1600" dirty="0" smtClean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/>
              <a:t>kerja</a:t>
            </a:r>
            <a:r>
              <a:rPr lang="en-US" sz="1600" dirty="0"/>
              <a:t> yang </a:t>
            </a:r>
            <a:r>
              <a:rPr lang="en-US" sz="1600" dirty="0" err="1"/>
              <a:t>baik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diterima</a:t>
            </a:r>
            <a:r>
              <a:rPr lang="en-US" sz="1600" dirty="0" smtClean="0"/>
              <a:t> </a:t>
            </a:r>
            <a:r>
              <a:rPr lang="en-US" sz="1600" dirty="0" err="1"/>
              <a:t>secara</a:t>
            </a:r>
            <a:r>
              <a:rPr lang="en-US" sz="1600" dirty="0"/>
              <a:t> </a:t>
            </a:r>
            <a:r>
              <a:rPr lang="en-US" sz="1600" dirty="0" err="1"/>
              <a:t>internasional</a:t>
            </a:r>
            <a:r>
              <a:rPr lang="en-US" sz="1600" dirty="0"/>
              <a:t>. Perusahaan yang </a:t>
            </a:r>
            <a:r>
              <a:rPr lang="en-US" sz="1600" dirty="0" err="1" smtClean="0"/>
              <a:t>bergabung</a:t>
            </a:r>
            <a:r>
              <a:rPr lang="en-US" sz="1600" dirty="0" smtClean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FLA </a:t>
            </a:r>
            <a:r>
              <a:rPr lang="en-US" sz="1600" dirty="0" err="1"/>
              <a:t>diharapkan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 smtClean="0"/>
              <a:t>mematuhi</a:t>
            </a:r>
            <a:r>
              <a:rPr lang="en-US" sz="1600" dirty="0" smtClean="0"/>
              <a:t> </a:t>
            </a:r>
            <a:r>
              <a:rPr lang="en-US" sz="1600" dirty="0" err="1"/>
              <a:t>seluruh</a:t>
            </a:r>
            <a:r>
              <a:rPr lang="en-US" sz="1600" dirty="0"/>
              <a:t> </a:t>
            </a:r>
            <a:r>
              <a:rPr lang="en-US" sz="1600" dirty="0" err="1"/>
              <a:t>hukum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peraturan</a:t>
            </a:r>
            <a:r>
              <a:rPr lang="en-US" sz="1600" dirty="0"/>
              <a:t> yang </a:t>
            </a:r>
            <a:r>
              <a:rPr lang="en-US" sz="1600" dirty="0" err="1" smtClean="0"/>
              <a:t>berlaku</a:t>
            </a:r>
            <a:r>
              <a:rPr lang="en-US" sz="1600" dirty="0" smtClean="0"/>
              <a:t> </a:t>
            </a:r>
            <a:r>
              <a:rPr lang="en-US" sz="1600" dirty="0"/>
              <a:t>di </a:t>
            </a:r>
            <a:r>
              <a:rPr lang="en-US" sz="1600" dirty="0" err="1"/>
              <a:t>negara</a:t>
            </a:r>
            <a:r>
              <a:rPr lang="en-US" sz="1600" dirty="0"/>
              <a:t> </a:t>
            </a:r>
            <a:r>
              <a:rPr lang="en-US" sz="1600" dirty="0" err="1"/>
              <a:t>tempat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pekerja</a:t>
            </a:r>
            <a:r>
              <a:rPr lang="en-US" sz="1600" dirty="0" smtClean="0"/>
              <a:t> </a:t>
            </a:r>
            <a:r>
              <a:rPr lang="en-US" sz="1600" dirty="0" err="1"/>
              <a:t>dipekerjakan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melaksanakan</a:t>
            </a:r>
            <a:r>
              <a:rPr lang="en-US" sz="1600" dirty="0"/>
              <a:t> </a:t>
            </a:r>
            <a:r>
              <a:rPr lang="en-US" sz="1600" dirty="0" err="1"/>
              <a:t>Kode</a:t>
            </a:r>
            <a:r>
              <a:rPr lang="en-US" sz="1600" dirty="0"/>
              <a:t> </a:t>
            </a:r>
            <a:r>
              <a:rPr lang="en-US" sz="1600" dirty="0" err="1"/>
              <a:t>Etik</a:t>
            </a:r>
            <a:r>
              <a:rPr lang="en-US" sz="1600" dirty="0"/>
              <a:t> </a:t>
            </a:r>
            <a:r>
              <a:rPr lang="en-US" sz="1600" dirty="0" err="1"/>
              <a:t>Kerja</a:t>
            </a:r>
            <a:r>
              <a:rPr lang="en-US" sz="1600" dirty="0"/>
              <a:t> di </a:t>
            </a:r>
            <a:r>
              <a:rPr lang="en-US" sz="1600" dirty="0" err="1"/>
              <a:t>tempat</a:t>
            </a:r>
            <a:r>
              <a:rPr lang="en-US" sz="1600" dirty="0"/>
              <a:t> </a:t>
            </a:r>
            <a:r>
              <a:rPr lang="en-US" sz="1600" dirty="0" err="1"/>
              <a:t>mereka</a:t>
            </a:r>
            <a:r>
              <a:rPr lang="en-US" sz="1600" dirty="0"/>
              <a:t> </a:t>
            </a:r>
            <a:r>
              <a:rPr lang="en-US" sz="1600" dirty="0" err="1"/>
              <a:t>bekerja</a:t>
            </a:r>
            <a:r>
              <a:rPr lang="en-US" sz="1600" dirty="0"/>
              <a:t>. </a:t>
            </a:r>
            <a:endParaRPr lang="id-ID" sz="1600" dirty="0" smtClean="0"/>
          </a:p>
          <a:p>
            <a:endParaRPr lang="id-ID" sz="1600" dirty="0" smtClean="0"/>
          </a:p>
          <a:p>
            <a:r>
              <a:rPr lang="en-US" sz="1600" dirty="0" err="1" smtClean="0"/>
              <a:t>Ketika</a:t>
            </a:r>
            <a:r>
              <a:rPr lang="en-US" sz="1600" dirty="0" smtClean="0"/>
              <a:t> </a:t>
            </a:r>
            <a:r>
              <a:rPr lang="en-US" sz="1600" dirty="0" err="1"/>
              <a:t>perbedaan</a:t>
            </a:r>
            <a:r>
              <a:rPr lang="en-US" sz="1600" dirty="0"/>
              <a:t> </a:t>
            </a:r>
            <a:r>
              <a:rPr lang="en-US" sz="1600" dirty="0" err="1"/>
              <a:t>atau</a:t>
            </a:r>
            <a:r>
              <a:rPr lang="en-US" sz="1600" dirty="0"/>
              <a:t> </a:t>
            </a:r>
            <a:r>
              <a:rPr lang="en-US" sz="1600" dirty="0" err="1"/>
              <a:t>konflik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/>
              <a:t>muncul</a:t>
            </a:r>
            <a:r>
              <a:rPr lang="en-US" sz="1600" dirty="0"/>
              <a:t>, </a:t>
            </a:r>
            <a:r>
              <a:rPr lang="en-US" sz="1600" dirty="0" err="1"/>
              <a:t>perusahaan</a:t>
            </a:r>
            <a:r>
              <a:rPr lang="en-US" sz="1600" dirty="0"/>
              <a:t> yang </a:t>
            </a:r>
            <a:r>
              <a:rPr lang="en-US" sz="1600" dirty="0" err="1"/>
              <a:t>tergabung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diharapkan</a:t>
            </a:r>
            <a:r>
              <a:rPr lang="en-US" sz="1600" dirty="0" smtClean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menerapkan</a:t>
            </a:r>
            <a:r>
              <a:rPr lang="en-US" sz="1600" dirty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/>
              <a:t>tertinggi</a:t>
            </a:r>
            <a:r>
              <a:rPr lang="en-US" sz="1600" dirty="0"/>
              <a:t>. FLA </a:t>
            </a:r>
            <a:r>
              <a:rPr lang="en-US" sz="1600" dirty="0" err="1"/>
              <a:t>memantau</a:t>
            </a:r>
            <a:r>
              <a:rPr lang="en-US" sz="1600" dirty="0"/>
              <a:t> </a:t>
            </a:r>
            <a:r>
              <a:rPr lang="en-US" sz="1600" dirty="0" err="1"/>
              <a:t>kepatuhan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terhadap</a:t>
            </a:r>
            <a:r>
              <a:rPr lang="en-US" sz="1600" dirty="0" smtClean="0"/>
              <a:t> </a:t>
            </a:r>
            <a:r>
              <a:rPr lang="en-US" sz="1600" dirty="0" err="1"/>
              <a:t>Kode</a:t>
            </a:r>
            <a:r>
              <a:rPr lang="en-US" sz="1600" dirty="0"/>
              <a:t> </a:t>
            </a:r>
            <a:r>
              <a:rPr lang="en-US" sz="1600" dirty="0" err="1"/>
              <a:t>Etik</a:t>
            </a:r>
            <a:r>
              <a:rPr lang="en-US" sz="1600" dirty="0"/>
              <a:t> </a:t>
            </a:r>
            <a:r>
              <a:rPr lang="en-US" sz="1600" dirty="0" err="1"/>
              <a:t>Kerja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dengan</a:t>
            </a:r>
            <a:r>
              <a:rPr lang="en-US" sz="1600" dirty="0"/>
              <a:t> </a:t>
            </a:r>
            <a:r>
              <a:rPr lang="en-US" sz="1600" dirty="0" err="1"/>
              <a:t>saksama</a:t>
            </a:r>
            <a:r>
              <a:rPr lang="en-US" sz="1600" dirty="0"/>
              <a:t> </a:t>
            </a:r>
            <a:r>
              <a:rPr lang="en-US" sz="1600" dirty="0" err="1"/>
              <a:t>mengevaluasi</a:t>
            </a:r>
            <a:r>
              <a:rPr lang="en-US" sz="1600" dirty="0"/>
              <a:t> </a:t>
            </a:r>
            <a:r>
              <a:rPr lang="en-US" sz="1600" dirty="0" err="1"/>
              <a:t>ketaatan</a:t>
            </a:r>
            <a:r>
              <a:rPr lang="en-US" sz="1600" dirty="0"/>
              <a:t> </a:t>
            </a:r>
            <a:r>
              <a:rPr lang="en-US" sz="1600" dirty="0" err="1"/>
              <a:t>terhadap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Standar</a:t>
            </a:r>
            <a:r>
              <a:rPr lang="en-US" sz="1600" dirty="0" smtClean="0"/>
              <a:t> </a:t>
            </a:r>
            <a:r>
              <a:rPr lang="en-US" sz="1600" dirty="0" err="1"/>
              <a:t>Kepatuhan</a:t>
            </a:r>
            <a:r>
              <a:rPr lang="en-US" sz="1600" dirty="0"/>
              <a:t>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Prinsip</a:t>
            </a:r>
            <a:r>
              <a:rPr lang="en-US" sz="1600" dirty="0"/>
              <a:t> </a:t>
            </a:r>
            <a:r>
              <a:rPr lang="en-US" sz="1600" dirty="0" err="1"/>
              <a:t>Pemantauan</a:t>
            </a:r>
            <a:r>
              <a:rPr lang="en-US" sz="1600" dirty="0"/>
              <a:t>.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/>
              <a:t>Kepatuhan</a:t>
            </a:r>
            <a:r>
              <a:rPr lang="en-US" sz="1600" dirty="0"/>
              <a:t> </a:t>
            </a:r>
            <a:r>
              <a:rPr lang="en-US" sz="1600" dirty="0" err="1"/>
              <a:t>mengidentifikasi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persyaratan</a:t>
            </a:r>
            <a:r>
              <a:rPr lang="en-US" sz="1600" dirty="0" smtClean="0"/>
              <a:t> </a:t>
            </a:r>
            <a:r>
              <a:rPr lang="en-US" sz="1600" dirty="0" err="1"/>
              <a:t>khusus</a:t>
            </a:r>
            <a:r>
              <a:rPr lang="en-US" sz="1600" dirty="0"/>
              <a:t> </a:t>
            </a:r>
            <a:r>
              <a:rPr lang="en-US" sz="1600" dirty="0" err="1"/>
              <a:t>untuk</a:t>
            </a:r>
            <a:r>
              <a:rPr lang="en-US" sz="1600" dirty="0"/>
              <a:t> </a:t>
            </a:r>
            <a:r>
              <a:rPr lang="en-US" sz="1600" dirty="0" err="1"/>
              <a:t>memenuhi</a:t>
            </a:r>
            <a:r>
              <a:rPr lang="en-US" sz="1600" dirty="0"/>
              <a:t> </a:t>
            </a:r>
            <a:r>
              <a:rPr lang="en-US" sz="1600" dirty="0" err="1"/>
              <a:t>setiap</a:t>
            </a:r>
            <a:r>
              <a:rPr lang="en-US" sz="1600" dirty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/>
              <a:t>Kode</a:t>
            </a:r>
            <a:r>
              <a:rPr lang="en-US" sz="1600" dirty="0"/>
              <a:t>, </a:t>
            </a:r>
            <a:r>
              <a:rPr lang="en-US" sz="1600" dirty="0" err="1"/>
              <a:t>sedangkan</a:t>
            </a:r>
            <a:r>
              <a:rPr lang="en-US" sz="1600" dirty="0"/>
              <a:t> </a:t>
            </a:r>
            <a:r>
              <a:rPr lang="en-US" sz="1600" dirty="0" err="1"/>
              <a:t>Prinsip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Pemantauan</a:t>
            </a:r>
            <a:r>
              <a:rPr lang="en-US" sz="1600" dirty="0" smtClean="0"/>
              <a:t> </a:t>
            </a:r>
            <a:r>
              <a:rPr lang="en-US" sz="1600" dirty="0" err="1"/>
              <a:t>memandu</a:t>
            </a:r>
            <a:r>
              <a:rPr lang="en-US" sz="1600" dirty="0"/>
              <a:t> </a:t>
            </a:r>
            <a:r>
              <a:rPr lang="en-US" sz="1600" dirty="0" err="1"/>
              <a:t>penilaian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kepatuhan</a:t>
            </a:r>
            <a:r>
              <a:rPr lang="en-US" sz="1600" dirty="0"/>
              <a:t>. </a:t>
            </a:r>
            <a:endParaRPr lang="id-ID" sz="16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2291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 </a:t>
            </a:r>
            <a:endParaRPr lang="ko-KR" alt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0"/>
          </p:nvPr>
        </p:nvSpPr>
        <p:spPr>
          <a:xfrm>
            <a:off x="3203848" y="1484784"/>
            <a:ext cx="5760640" cy="4680520"/>
          </a:xfrm>
        </p:spPr>
        <p:txBody>
          <a:bodyPr/>
          <a:lstStyle/>
          <a:p>
            <a:r>
              <a:rPr lang="en-US" sz="1600" dirty="0"/>
              <a:t>FLA </a:t>
            </a:r>
            <a:r>
              <a:rPr lang="en-US" sz="1600" dirty="0" err="1"/>
              <a:t>mengharapkan</a:t>
            </a:r>
            <a:r>
              <a:rPr lang="en-US" sz="1600" dirty="0"/>
              <a:t> </a:t>
            </a:r>
            <a:r>
              <a:rPr lang="en-US" sz="1600" dirty="0" err="1"/>
              <a:t>perusahaan</a:t>
            </a:r>
            <a:r>
              <a:rPr lang="en-US" sz="1600" dirty="0"/>
              <a:t> </a:t>
            </a:r>
            <a:r>
              <a:rPr lang="en-US" sz="1600" dirty="0" err="1"/>
              <a:t>afiliasi</a:t>
            </a:r>
            <a:r>
              <a:rPr lang="en-US" sz="1600" dirty="0"/>
              <a:t> </a:t>
            </a:r>
            <a:r>
              <a:rPr lang="en-US" sz="1600" dirty="0" err="1"/>
              <a:t>melakukan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perbaikan</a:t>
            </a:r>
            <a:r>
              <a:rPr lang="en-US" sz="1600" dirty="0" smtClean="0"/>
              <a:t> </a:t>
            </a:r>
            <a:r>
              <a:rPr lang="en-US" sz="1600" dirty="0" err="1"/>
              <a:t>ketika</a:t>
            </a:r>
            <a:r>
              <a:rPr lang="en-US" sz="1600" dirty="0"/>
              <a:t> </a:t>
            </a:r>
            <a:r>
              <a:rPr lang="en-US" sz="1600" dirty="0" err="1"/>
              <a:t>standar</a:t>
            </a:r>
            <a:r>
              <a:rPr lang="en-US" sz="1600" dirty="0"/>
              <a:t> </a:t>
            </a:r>
            <a:r>
              <a:rPr lang="en-US" sz="1600" dirty="0" err="1"/>
              <a:t>Kode</a:t>
            </a:r>
            <a:r>
              <a:rPr lang="en-US" sz="1600" dirty="0"/>
              <a:t> </a:t>
            </a:r>
            <a:r>
              <a:rPr lang="en-US" sz="1600" dirty="0" err="1" smtClean="0"/>
              <a:t>tidak</a:t>
            </a:r>
            <a:r>
              <a:rPr lang="en-US" sz="1600" dirty="0" smtClean="0"/>
              <a:t> </a:t>
            </a:r>
            <a:r>
              <a:rPr lang="en-US" sz="1600" dirty="0" err="1"/>
              <a:t>terpenuhi</a:t>
            </a:r>
            <a:r>
              <a:rPr lang="en-US" sz="1600" dirty="0"/>
              <a:t>, </a:t>
            </a:r>
            <a:r>
              <a:rPr lang="en-US" sz="1600" dirty="0" err="1"/>
              <a:t>serta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mengembangkan</a:t>
            </a:r>
            <a:r>
              <a:rPr lang="en-US" sz="1600" dirty="0" smtClean="0"/>
              <a:t> </a:t>
            </a:r>
            <a:r>
              <a:rPr lang="en-US" sz="1600" dirty="0" err="1"/>
              <a:t>mekanisme</a:t>
            </a:r>
            <a:r>
              <a:rPr lang="en-US" sz="1600" dirty="0"/>
              <a:t> yang </a:t>
            </a:r>
            <a:r>
              <a:rPr lang="en-US" sz="1600" dirty="0" err="1"/>
              <a:t>berkelanjutan</a:t>
            </a:r>
            <a:r>
              <a:rPr lang="en-US" sz="1600" dirty="0"/>
              <a:t> </a:t>
            </a:r>
            <a:r>
              <a:rPr lang="en-US" sz="1600" dirty="0" err="1" smtClean="0"/>
              <a:t>guna</a:t>
            </a:r>
            <a:r>
              <a:rPr lang="en-US" sz="1600" dirty="0" smtClean="0"/>
              <a:t> </a:t>
            </a:r>
            <a:endParaRPr lang="id-ID" sz="1600" dirty="0" smtClean="0"/>
          </a:p>
          <a:p>
            <a:r>
              <a:rPr lang="en-US" sz="1600" dirty="0" err="1" smtClean="0"/>
              <a:t>memastikan</a:t>
            </a:r>
            <a:r>
              <a:rPr lang="en-US" sz="1600" dirty="0" smtClean="0"/>
              <a:t> </a:t>
            </a:r>
            <a:r>
              <a:rPr lang="en-US" sz="1600" dirty="0" err="1"/>
              <a:t>keberlanjutan</a:t>
            </a:r>
            <a:r>
              <a:rPr lang="en-US" sz="1600" dirty="0"/>
              <a:t> </a:t>
            </a:r>
            <a:r>
              <a:rPr lang="en-US" sz="1600" dirty="0" err="1"/>
              <a:t>dari</a:t>
            </a:r>
            <a:r>
              <a:rPr lang="en-US" sz="1600" dirty="0"/>
              <a:t> </a:t>
            </a:r>
            <a:r>
              <a:rPr lang="en-US" sz="1600" dirty="0" err="1"/>
              <a:t>kepatuhan</a:t>
            </a:r>
            <a:r>
              <a:rPr lang="en-US" sz="1600" dirty="0"/>
              <a:t>. FLA </a:t>
            </a:r>
            <a:endParaRPr lang="id-ID" sz="1600" dirty="0" smtClean="0"/>
          </a:p>
          <a:p>
            <a:r>
              <a:rPr lang="en-US" sz="1600" dirty="0" err="1" smtClean="0"/>
              <a:t>menyediakan</a:t>
            </a:r>
            <a:r>
              <a:rPr lang="en-US" sz="1600" dirty="0" smtClean="0"/>
              <a:t> </a:t>
            </a:r>
            <a:r>
              <a:rPr lang="en-US" sz="1600" dirty="0"/>
              <a:t>model </a:t>
            </a:r>
            <a:r>
              <a:rPr lang="en-US" sz="1600" dirty="0" err="1"/>
              <a:t>kolaborasi</a:t>
            </a:r>
            <a:r>
              <a:rPr lang="en-US" sz="1600" dirty="0"/>
              <a:t>, </a:t>
            </a:r>
            <a:r>
              <a:rPr lang="en-US" sz="1600" dirty="0" err="1" smtClean="0"/>
              <a:t>akuntabilitas</a:t>
            </a:r>
            <a:r>
              <a:rPr lang="id-ID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endParaRPr lang="id-ID" sz="1600" dirty="0" smtClean="0"/>
          </a:p>
          <a:p>
            <a:r>
              <a:rPr lang="en-US" sz="1600" dirty="0" err="1" smtClean="0"/>
              <a:t>transparansi</a:t>
            </a:r>
            <a:r>
              <a:rPr lang="en-US" sz="1600" dirty="0" smtClean="0"/>
              <a:t> </a:t>
            </a:r>
            <a:r>
              <a:rPr lang="en-US" sz="1600" dirty="0" err="1"/>
              <a:t>serta</a:t>
            </a:r>
            <a:r>
              <a:rPr lang="en-US" sz="1600" dirty="0"/>
              <a:t> </a:t>
            </a:r>
            <a:r>
              <a:rPr lang="en-US" sz="1600" dirty="0" err="1"/>
              <a:t>berfungsi</a:t>
            </a:r>
            <a:r>
              <a:rPr lang="en-US" sz="1600" dirty="0"/>
              <a:t> </a:t>
            </a:r>
            <a:r>
              <a:rPr lang="en-US" sz="1600" dirty="0" err="1"/>
              <a:t>sebagai</a:t>
            </a:r>
            <a:r>
              <a:rPr lang="en-US" sz="1600" dirty="0"/>
              <a:t> </a:t>
            </a:r>
            <a:r>
              <a:rPr lang="en-US" sz="1600" dirty="0" err="1"/>
              <a:t>katalisator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perubahan</a:t>
            </a:r>
            <a:r>
              <a:rPr lang="en-US" sz="1600" dirty="0" smtClean="0"/>
              <a:t> </a:t>
            </a:r>
            <a:r>
              <a:rPr lang="en-US" sz="1600" dirty="0" err="1"/>
              <a:t>positif</a:t>
            </a:r>
            <a:r>
              <a:rPr lang="en-US" sz="1600" dirty="0"/>
              <a:t> </a:t>
            </a:r>
            <a:r>
              <a:rPr lang="en-US" sz="1600" dirty="0" err="1"/>
              <a:t>pada</a:t>
            </a:r>
            <a:r>
              <a:rPr lang="en-US" sz="1600" dirty="0"/>
              <a:t> </a:t>
            </a:r>
            <a:r>
              <a:rPr lang="en-US" sz="1600" dirty="0" err="1"/>
              <a:t>kondisi</a:t>
            </a:r>
            <a:r>
              <a:rPr lang="en-US" sz="1600" dirty="0"/>
              <a:t> </a:t>
            </a:r>
            <a:r>
              <a:rPr lang="en-US" sz="1600" dirty="0" err="1"/>
              <a:t>tempat</a:t>
            </a:r>
            <a:r>
              <a:rPr lang="en-US" sz="1600" dirty="0"/>
              <a:t> </a:t>
            </a:r>
            <a:r>
              <a:rPr lang="en-US" sz="1600" dirty="0" err="1"/>
              <a:t>kerja</a:t>
            </a:r>
            <a:r>
              <a:rPr lang="en-US" sz="1600" dirty="0"/>
              <a:t>. </a:t>
            </a:r>
            <a:endParaRPr lang="id-ID" sz="1600" dirty="0" smtClean="0"/>
          </a:p>
          <a:p>
            <a:endParaRPr lang="id-ID" sz="1600" dirty="0"/>
          </a:p>
          <a:p>
            <a:r>
              <a:rPr lang="en-US" sz="1600" dirty="0" err="1" smtClean="0"/>
              <a:t>Sebagai</a:t>
            </a:r>
            <a:r>
              <a:rPr lang="en-US" sz="1600" dirty="0" smtClean="0"/>
              <a:t> </a:t>
            </a:r>
            <a:r>
              <a:rPr lang="en-US" sz="1600" dirty="0" err="1"/>
              <a:t>sebuah</a:t>
            </a:r>
            <a:r>
              <a:rPr lang="en-US" sz="1600" dirty="0"/>
              <a:t> </a:t>
            </a:r>
            <a:r>
              <a:rPr lang="en-US" sz="1600" dirty="0" err="1"/>
              <a:t>organisasi</a:t>
            </a:r>
            <a:r>
              <a:rPr lang="en-US" sz="1600" dirty="0"/>
              <a:t> yang </a:t>
            </a:r>
            <a:r>
              <a:rPr lang="en-US" sz="1600" dirty="0" err="1"/>
              <a:t>mempromosikan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perbaikan</a:t>
            </a:r>
            <a:r>
              <a:rPr lang="en-US" sz="1600" dirty="0" smtClean="0"/>
              <a:t> </a:t>
            </a:r>
            <a:r>
              <a:rPr lang="en-US" sz="1600" dirty="0" err="1"/>
              <a:t>secara</a:t>
            </a:r>
            <a:r>
              <a:rPr lang="en-US" sz="1600" dirty="0"/>
              <a:t> </a:t>
            </a:r>
            <a:r>
              <a:rPr lang="en-US" sz="1600" dirty="0" err="1"/>
              <a:t>terus-menerus</a:t>
            </a:r>
            <a:r>
              <a:rPr lang="en-US" sz="1600" dirty="0"/>
              <a:t>, FLA </a:t>
            </a:r>
            <a:r>
              <a:rPr lang="en-US" sz="1600" dirty="0" err="1"/>
              <a:t>berusaha</a:t>
            </a:r>
            <a:r>
              <a:rPr lang="en-US" sz="1600" dirty="0"/>
              <a:t> </a:t>
            </a:r>
            <a:r>
              <a:rPr lang="en-US" sz="1600" dirty="0" err="1" smtClean="0"/>
              <a:t>untuk</a:t>
            </a:r>
            <a:r>
              <a:rPr lang="en-US" sz="1600" dirty="0" smtClean="0"/>
              <a:t> </a:t>
            </a:r>
            <a:endParaRPr lang="id-ID" sz="1600" dirty="0" smtClean="0"/>
          </a:p>
          <a:p>
            <a:r>
              <a:rPr lang="en-US" sz="1600" dirty="0" err="1" smtClean="0"/>
              <a:t>menjadi</a:t>
            </a:r>
            <a:r>
              <a:rPr lang="en-US" sz="1600" dirty="0" smtClean="0"/>
              <a:t> </a:t>
            </a:r>
            <a:r>
              <a:rPr lang="en-US" sz="1600" dirty="0" err="1"/>
              <a:t>pemimpin</a:t>
            </a:r>
            <a:r>
              <a:rPr lang="en-US" sz="1600" dirty="0"/>
              <a:t> global </a:t>
            </a:r>
            <a:r>
              <a:rPr lang="en-US" sz="1600" dirty="0" err="1" smtClean="0"/>
              <a:t>dalam</a:t>
            </a:r>
            <a:r>
              <a:rPr lang="en-US" sz="1600" dirty="0" smtClean="0"/>
              <a:t> </a:t>
            </a:r>
            <a:r>
              <a:rPr lang="en-US" sz="1600" dirty="0" err="1"/>
              <a:t>mengembangkan</a:t>
            </a:r>
            <a:r>
              <a:rPr lang="en-US" sz="1600" dirty="0"/>
              <a:t> </a:t>
            </a:r>
            <a:r>
              <a:rPr lang="en-US" sz="1600" dirty="0" err="1" smtClean="0"/>
              <a:t>praktik-praktik</a:t>
            </a:r>
            <a:r>
              <a:rPr lang="en-US" sz="1600" dirty="0" smtClean="0"/>
              <a:t> </a:t>
            </a:r>
            <a:r>
              <a:rPr lang="en-US" sz="1600" dirty="0" err="1"/>
              <a:t>terbaik</a:t>
            </a:r>
            <a:r>
              <a:rPr lang="en-US" sz="1600" dirty="0"/>
              <a:t> demi </a:t>
            </a:r>
            <a:r>
              <a:rPr lang="en-US" sz="1600" dirty="0" err="1"/>
              <a:t>tercapainya</a:t>
            </a:r>
            <a:r>
              <a:rPr lang="en-US" sz="1600" dirty="0"/>
              <a:t> </a:t>
            </a:r>
            <a:r>
              <a:rPr lang="en-US" sz="1600" dirty="0" err="1"/>
              <a:t>perlakuan</a:t>
            </a:r>
            <a:r>
              <a:rPr lang="en-US" sz="1600" dirty="0"/>
              <a:t> </a:t>
            </a:r>
            <a:r>
              <a:rPr lang="en-US" sz="1600" dirty="0" err="1"/>
              <a:t>etis</a:t>
            </a:r>
            <a:r>
              <a:rPr lang="en-US" sz="1600" dirty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endParaRPr lang="id-ID" sz="1600" dirty="0" smtClean="0"/>
          </a:p>
          <a:p>
            <a:r>
              <a:rPr lang="en-US" sz="1600" dirty="0" err="1" smtClean="0"/>
              <a:t>terhormat</a:t>
            </a:r>
            <a:r>
              <a:rPr lang="en-US" sz="1600" dirty="0" smtClean="0"/>
              <a:t> </a:t>
            </a:r>
            <a:r>
              <a:rPr lang="en-US" sz="1600" dirty="0" err="1"/>
              <a:t>pada</a:t>
            </a:r>
            <a:r>
              <a:rPr lang="en-US" sz="1600" dirty="0"/>
              <a:t> </a:t>
            </a:r>
            <a:r>
              <a:rPr lang="en-US" sz="1600" dirty="0" err="1"/>
              <a:t>pekerja</a:t>
            </a:r>
            <a:r>
              <a:rPr lang="en-US" sz="1600" dirty="0"/>
              <a:t>, </a:t>
            </a:r>
            <a:r>
              <a:rPr lang="en-US" sz="1600" dirty="0" err="1"/>
              <a:t>dan</a:t>
            </a:r>
            <a:r>
              <a:rPr lang="en-US" sz="1600" dirty="0"/>
              <a:t> </a:t>
            </a:r>
            <a:r>
              <a:rPr lang="en-US" sz="1600" dirty="0" err="1"/>
              <a:t>dalam</a:t>
            </a:r>
            <a:r>
              <a:rPr lang="en-US" sz="1600" dirty="0"/>
              <a:t> </a:t>
            </a:r>
            <a:r>
              <a:rPr lang="en-US" sz="1600" dirty="0" err="1"/>
              <a:t>mempromosikan</a:t>
            </a:r>
            <a:r>
              <a:rPr lang="en-US" sz="1600" dirty="0"/>
              <a:t> </a:t>
            </a:r>
            <a:endParaRPr lang="id-ID" sz="1600" dirty="0" smtClean="0"/>
          </a:p>
          <a:p>
            <a:r>
              <a:rPr lang="en-US" sz="1600" dirty="0" err="1" smtClean="0"/>
              <a:t>kondisi</a:t>
            </a:r>
            <a:r>
              <a:rPr lang="en-US" sz="1600" dirty="0" smtClean="0"/>
              <a:t> </a:t>
            </a:r>
            <a:r>
              <a:rPr lang="en-US" sz="1600" dirty="0" err="1"/>
              <a:t>berkelanjutan</a:t>
            </a:r>
            <a:r>
              <a:rPr lang="en-US" sz="1600" dirty="0"/>
              <a:t> </a:t>
            </a:r>
            <a:r>
              <a:rPr lang="en-US" sz="1600" dirty="0" err="1" smtClean="0"/>
              <a:t>dimana</a:t>
            </a:r>
            <a:r>
              <a:rPr lang="en-US" sz="1600" dirty="0" smtClean="0"/>
              <a:t> </a:t>
            </a:r>
            <a:r>
              <a:rPr lang="en-US" sz="1600" dirty="0" err="1" smtClean="0"/>
              <a:t>pekerja</a:t>
            </a:r>
            <a:r>
              <a:rPr lang="en-US" sz="1600" dirty="0" smtClean="0"/>
              <a:t> </a:t>
            </a:r>
            <a:r>
              <a:rPr lang="en-US" sz="1600" dirty="0" err="1"/>
              <a:t>mendapatkan</a:t>
            </a:r>
            <a:r>
              <a:rPr lang="en-US" sz="1600" dirty="0"/>
              <a:t> </a:t>
            </a:r>
            <a:r>
              <a:rPr lang="en-US" sz="1600" dirty="0" err="1"/>
              <a:t>upah</a:t>
            </a:r>
            <a:r>
              <a:rPr lang="en-US" sz="1600" dirty="0"/>
              <a:t> yang </a:t>
            </a:r>
            <a:r>
              <a:rPr lang="en-US" sz="1600" dirty="0" err="1"/>
              <a:t>layak</a:t>
            </a:r>
            <a:r>
              <a:rPr lang="en-US" sz="1600" dirty="0"/>
              <a:t> di </a:t>
            </a:r>
            <a:r>
              <a:rPr lang="en-US" sz="1600" dirty="0" err="1"/>
              <a:t>tempat</a:t>
            </a:r>
            <a:r>
              <a:rPr lang="en-US" sz="1600" dirty="0"/>
              <a:t> </a:t>
            </a:r>
            <a:r>
              <a:rPr lang="en-US" sz="1600" dirty="0" err="1"/>
              <a:t>kerja</a:t>
            </a:r>
            <a:r>
              <a:rPr lang="en-US" sz="1600" dirty="0"/>
              <a:t> yang </a:t>
            </a:r>
            <a:r>
              <a:rPr lang="en-US" sz="1600" dirty="0" err="1"/>
              <a:t>aman</a:t>
            </a:r>
            <a:r>
              <a:rPr lang="en-US" sz="1600" dirty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/>
              <a:t>sehat</a:t>
            </a:r>
            <a:r>
              <a:rPr lang="en-US" sz="1600" dirty="0"/>
              <a:t>.</a:t>
            </a:r>
          </a:p>
        </p:txBody>
      </p:sp>
      <p:grpSp>
        <p:nvGrpSpPr>
          <p:cNvPr id="5" name="Group 2">
            <a:extLst>
              <a:ext uri="{FF2B5EF4-FFF2-40B4-BE49-F238E27FC236}">
                <a16:creationId xmlns="" xmlns:a16="http://schemas.microsoft.com/office/drawing/2014/main" id="{A1B0AF4F-4BE3-49FD-8389-A42148F12BC9}"/>
              </a:ext>
            </a:extLst>
          </p:cNvPr>
          <p:cNvGrpSpPr/>
          <p:nvPr/>
        </p:nvGrpSpPr>
        <p:grpSpPr>
          <a:xfrm rot="18900000">
            <a:off x="396210" y="2663272"/>
            <a:ext cx="3418167" cy="2540385"/>
            <a:chOff x="352996" y="2310327"/>
            <a:chExt cx="3149100" cy="2312259"/>
          </a:xfrm>
          <a:solidFill>
            <a:schemeClr val="tx1"/>
          </a:solidFill>
        </p:grpSpPr>
        <p:sp>
          <p:nvSpPr>
            <p:cNvPr id="6" name="Rectangle 12">
              <a:extLst>
                <a:ext uri="{FF2B5EF4-FFF2-40B4-BE49-F238E27FC236}">
                  <a16:creationId xmlns="" xmlns:a16="http://schemas.microsoft.com/office/drawing/2014/main" id="{A416C777-9353-4B3F-A812-7428CFF9968D}"/>
                </a:ext>
              </a:extLst>
            </p:cNvPr>
            <p:cNvSpPr/>
            <p:nvPr/>
          </p:nvSpPr>
          <p:spPr>
            <a:xfrm rot="2700000" flipH="1">
              <a:off x="1140511" y="1522812"/>
              <a:ext cx="1574070" cy="3149100"/>
            </a:xfrm>
            <a:custGeom>
              <a:avLst/>
              <a:gdLst/>
              <a:ahLst/>
              <a:cxnLst/>
              <a:rect l="l" t="t" r="r" b="b"/>
              <a:pathLst>
                <a:path w="1574070" h="3149101">
                  <a:moveTo>
                    <a:pt x="1396232" y="177838"/>
                  </a:moveTo>
                  <a:cubicBezTo>
                    <a:pt x="1732682" y="514288"/>
                    <a:pt x="1732682" y="1059782"/>
                    <a:pt x="1396232" y="1396232"/>
                  </a:cubicBezTo>
                  <a:cubicBezTo>
                    <a:pt x="1059782" y="1732681"/>
                    <a:pt x="514289" y="1732681"/>
                    <a:pt x="177839" y="1396232"/>
                  </a:cubicBezTo>
                  <a:cubicBezTo>
                    <a:pt x="-158611" y="1059782"/>
                    <a:pt x="-158611" y="514288"/>
                    <a:pt x="177839" y="177838"/>
                  </a:cubicBezTo>
                  <a:cubicBezTo>
                    <a:pt x="514289" y="-158611"/>
                    <a:pt x="1059782" y="-158611"/>
                    <a:pt x="1396232" y="177838"/>
                  </a:cubicBezTo>
                  <a:close/>
                  <a:moveTo>
                    <a:pt x="1574070" y="0"/>
                  </a:moveTo>
                  <a:cubicBezTo>
                    <a:pt x="1139403" y="-434668"/>
                    <a:pt x="434668" y="-434668"/>
                    <a:pt x="0" y="0"/>
                  </a:cubicBezTo>
                  <a:cubicBezTo>
                    <a:pt x="-434668" y="434667"/>
                    <a:pt x="-434668" y="1139403"/>
                    <a:pt x="0" y="1574070"/>
                  </a:cubicBezTo>
                  <a:cubicBezTo>
                    <a:pt x="149565" y="1723636"/>
                    <a:pt x="331107" y="1821737"/>
                    <a:pt x="522925" y="1867116"/>
                  </a:cubicBezTo>
                  <a:lnTo>
                    <a:pt x="522925" y="3149101"/>
                  </a:lnTo>
                  <a:lnTo>
                    <a:pt x="1051145" y="3149101"/>
                  </a:lnTo>
                  <a:lnTo>
                    <a:pt x="1051145" y="1867115"/>
                  </a:lnTo>
                  <a:cubicBezTo>
                    <a:pt x="1242964" y="1821737"/>
                    <a:pt x="1424505" y="1723636"/>
                    <a:pt x="1574070" y="1574070"/>
                  </a:cubicBezTo>
                  <a:cubicBezTo>
                    <a:pt x="2008738" y="1139403"/>
                    <a:pt x="2008738" y="434667"/>
                    <a:pt x="1574070" y="0"/>
                  </a:cubicBezTo>
                  <a:close/>
                </a:path>
              </a:pathLst>
            </a:cu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 dirty="0"/>
            </a:p>
          </p:txBody>
        </p:sp>
        <p:sp>
          <p:nvSpPr>
            <p:cNvPr id="8" name="Round Same Side Corner Rectangle 13">
              <a:extLst>
                <a:ext uri="{FF2B5EF4-FFF2-40B4-BE49-F238E27FC236}">
                  <a16:creationId xmlns="" xmlns:a16="http://schemas.microsoft.com/office/drawing/2014/main" id="{501982BD-0D07-481A-9B4F-3F30218405F9}"/>
                </a:ext>
              </a:extLst>
            </p:cNvPr>
            <p:cNvSpPr/>
            <p:nvPr/>
          </p:nvSpPr>
          <p:spPr>
            <a:xfrm rot="13500000" flipH="1">
              <a:off x="386418" y="4207585"/>
              <a:ext cx="528162" cy="301840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900" dirty="0"/>
            </a:p>
          </p:txBody>
        </p:sp>
      </p:grp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548" y="153308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63907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631294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 </a:t>
            </a:r>
            <a:r>
              <a:rPr lang="id-ID" altLang="ko-KR" dirty="0" smtClean="0"/>
              <a:t>Hubungan Kerja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628800"/>
            <a:ext cx="6563072" cy="2448272"/>
          </a:xfrm>
        </p:spPr>
        <p:txBody>
          <a:bodyPr/>
          <a:lstStyle/>
          <a:p>
            <a:r>
              <a:rPr lang="en-US" sz="2000" dirty="0" err="1">
                <a:cs typeface="Arial" panose="020B0604020202020204" pitchFamily="34" charset="0"/>
              </a:rPr>
              <a:t>Pemberi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kerja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akan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mengadopsi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dan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mematuhi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endParaRPr lang="id-ID" sz="2000" dirty="0" smtClean="0">
              <a:cs typeface="Arial" panose="020B0604020202020204" pitchFamily="34" charset="0"/>
            </a:endParaRPr>
          </a:p>
          <a:p>
            <a:r>
              <a:rPr lang="en-US" sz="2000" dirty="0" err="1" smtClean="0">
                <a:cs typeface="Arial" panose="020B0604020202020204" pitchFamily="34" charset="0"/>
              </a:rPr>
              <a:t>aturan-aturan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dan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kondisi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kerja</a:t>
            </a:r>
            <a:r>
              <a:rPr lang="en-US" sz="2000" dirty="0">
                <a:cs typeface="Arial" panose="020B0604020202020204" pitchFamily="34" charset="0"/>
              </a:rPr>
              <a:t> yang </a:t>
            </a:r>
            <a:r>
              <a:rPr lang="en-US" sz="2000" dirty="0" err="1">
                <a:cs typeface="Arial" panose="020B0604020202020204" pitchFamily="34" charset="0"/>
              </a:rPr>
              <a:t>menghormati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endParaRPr lang="id-ID" sz="2000" dirty="0" smtClean="0">
              <a:cs typeface="Arial" panose="020B0604020202020204" pitchFamily="34" charset="0"/>
            </a:endParaRPr>
          </a:p>
          <a:p>
            <a:r>
              <a:rPr lang="en-US" sz="2000" dirty="0" err="1" smtClean="0">
                <a:cs typeface="Arial" panose="020B0604020202020204" pitchFamily="34" charset="0"/>
              </a:rPr>
              <a:t>pekerja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dan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setidaknya</a:t>
            </a:r>
            <a:r>
              <a:rPr lang="en-US" sz="2000" dirty="0">
                <a:cs typeface="Arial" panose="020B0604020202020204" pitchFamily="34" charset="0"/>
              </a:rPr>
              <a:t>, </a:t>
            </a:r>
            <a:r>
              <a:rPr lang="en-US" sz="2000" dirty="0" err="1">
                <a:cs typeface="Arial" panose="020B0604020202020204" pitchFamily="34" charset="0"/>
              </a:rPr>
              <a:t>melindungi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hak-hak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mereka</a:t>
            </a:r>
            <a:r>
              <a:rPr lang="en-US" sz="2000" dirty="0">
                <a:cs typeface="Arial" panose="020B0604020202020204" pitchFamily="34" charset="0"/>
              </a:rPr>
              <a:t> di </a:t>
            </a:r>
            <a:r>
              <a:rPr lang="en-US" sz="2000" dirty="0" err="1">
                <a:cs typeface="Arial" panose="020B0604020202020204" pitchFamily="34" charset="0"/>
              </a:rPr>
              <a:t>bawah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hukum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dan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peraturan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ketenagakerjaan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endParaRPr lang="id-ID" sz="2000" dirty="0" smtClean="0">
              <a:cs typeface="Arial" panose="020B0604020202020204" pitchFamily="34" charset="0"/>
            </a:endParaRPr>
          </a:p>
          <a:p>
            <a:r>
              <a:rPr lang="en-US" sz="2000" dirty="0" err="1" smtClean="0">
                <a:cs typeface="Arial" panose="020B0604020202020204" pitchFamily="34" charset="0"/>
              </a:rPr>
              <a:t>dan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 smtClean="0">
                <a:cs typeface="Arial" panose="020B0604020202020204" pitchFamily="34" charset="0"/>
              </a:rPr>
              <a:t>jaminan</a:t>
            </a:r>
            <a:r>
              <a:rPr lang="en-US" sz="2000" dirty="0" smtClean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sosial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baik</a:t>
            </a:r>
            <a:r>
              <a:rPr lang="en-US" sz="2000" dirty="0">
                <a:cs typeface="Arial" panose="020B0604020202020204" pitchFamily="34" charset="0"/>
              </a:rPr>
              <a:t> di </a:t>
            </a:r>
            <a:r>
              <a:rPr lang="en-US" sz="2000" dirty="0" err="1">
                <a:cs typeface="Arial" panose="020B0604020202020204" pitchFamily="34" charset="0"/>
              </a:rPr>
              <a:t>tingkat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nasional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r>
              <a:rPr lang="en-US" sz="2000" dirty="0" err="1">
                <a:cs typeface="Arial" panose="020B0604020202020204" pitchFamily="34" charset="0"/>
              </a:rPr>
              <a:t>maupun</a:t>
            </a:r>
            <a:r>
              <a:rPr lang="en-US" sz="2000" dirty="0">
                <a:cs typeface="Arial" panose="020B0604020202020204" pitchFamily="34" charset="0"/>
              </a:rPr>
              <a:t> </a:t>
            </a:r>
            <a:endParaRPr lang="id-ID" sz="2000" dirty="0" smtClean="0">
              <a:cs typeface="Arial" panose="020B0604020202020204" pitchFamily="34" charset="0"/>
            </a:endParaRPr>
          </a:p>
          <a:p>
            <a:r>
              <a:rPr lang="en-US" sz="2000" dirty="0" err="1" smtClean="0">
                <a:cs typeface="Arial" panose="020B0604020202020204" pitchFamily="34" charset="0"/>
              </a:rPr>
              <a:t>internasional</a:t>
            </a:r>
            <a:r>
              <a:rPr lang="en-US" sz="2000" dirty="0"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631294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 </a:t>
            </a:r>
            <a:r>
              <a:rPr lang="id-ID" altLang="ko-KR" dirty="0" smtClean="0"/>
              <a:t>Non Diskriminasi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628800"/>
            <a:ext cx="6563072" cy="2448272"/>
          </a:xfrm>
        </p:spPr>
        <p:txBody>
          <a:bodyPr/>
          <a:lstStyle/>
          <a:p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orang yang </a:t>
            </a:r>
            <a:r>
              <a:rPr lang="en-US" sz="2000" dirty="0" err="1"/>
              <a:t>dikenakan</a:t>
            </a:r>
            <a:r>
              <a:rPr lang="en-US" sz="2000" dirty="0"/>
              <a:t> </a:t>
            </a:r>
            <a:r>
              <a:rPr lang="en-US" sz="2000" dirty="0" err="1"/>
              <a:t>diskriminasi</a:t>
            </a:r>
            <a:r>
              <a:rPr lang="en-US" sz="2000" dirty="0"/>
              <a:t> </a:t>
            </a:r>
            <a:r>
              <a:rPr lang="en-US" sz="2000" dirty="0" err="1"/>
              <a:t>dalam</a:t>
            </a:r>
            <a:r>
              <a:rPr lang="en-US" sz="2000" dirty="0"/>
              <a:t> </a:t>
            </a:r>
            <a:r>
              <a:rPr lang="en-US" sz="2000" dirty="0" err="1"/>
              <a:t>pekerjaan</a:t>
            </a:r>
            <a:r>
              <a:rPr lang="en-US" sz="2000" dirty="0"/>
              <a:t>, </a:t>
            </a:r>
            <a:r>
              <a:rPr lang="en-US" sz="2000" dirty="0" err="1"/>
              <a:t>termasuk</a:t>
            </a:r>
            <a:r>
              <a:rPr lang="en-US" sz="2000" dirty="0"/>
              <a:t> </a:t>
            </a:r>
            <a:r>
              <a:rPr lang="en-US" sz="2000" dirty="0" err="1"/>
              <a:t>perekrutan</a:t>
            </a:r>
            <a:r>
              <a:rPr lang="en-US" sz="2000" dirty="0"/>
              <a:t>, </a:t>
            </a:r>
            <a:r>
              <a:rPr lang="en-US" sz="2000" dirty="0" err="1"/>
              <a:t>kompensasi</a:t>
            </a:r>
            <a:r>
              <a:rPr lang="en-US" sz="2000" dirty="0"/>
              <a:t>, </a:t>
            </a:r>
            <a:endParaRPr lang="id-ID" sz="2000" dirty="0" smtClean="0"/>
          </a:p>
          <a:p>
            <a:r>
              <a:rPr lang="en-US" sz="2000" dirty="0" err="1" smtClean="0"/>
              <a:t>promosi</a:t>
            </a:r>
            <a:r>
              <a:rPr lang="en-US" sz="2000" dirty="0"/>
              <a:t>, </a:t>
            </a:r>
            <a:r>
              <a:rPr lang="en-US" sz="2000" dirty="0" err="1"/>
              <a:t>disiplin</a:t>
            </a:r>
            <a:r>
              <a:rPr lang="en-US" sz="2000" dirty="0"/>
              <a:t>, </a:t>
            </a:r>
            <a:r>
              <a:rPr lang="en-US" sz="2000" dirty="0" err="1"/>
              <a:t>penghentian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pensiun</a:t>
            </a:r>
            <a:r>
              <a:rPr lang="en-US" sz="2000" dirty="0"/>
              <a:t>, </a:t>
            </a:r>
            <a:r>
              <a:rPr lang="en-US" sz="2000" dirty="0" err="1"/>
              <a:t>atas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dasar</a:t>
            </a:r>
            <a:r>
              <a:rPr lang="en-US" sz="2000" dirty="0" smtClean="0"/>
              <a:t> </a:t>
            </a:r>
            <a:r>
              <a:rPr lang="en-US" sz="2000" dirty="0" err="1"/>
              <a:t>jenis</a:t>
            </a:r>
            <a:r>
              <a:rPr lang="en-US" sz="2000" dirty="0"/>
              <a:t> </a:t>
            </a:r>
            <a:r>
              <a:rPr lang="en-US" sz="2000" dirty="0" err="1"/>
              <a:t>kelamin</a:t>
            </a:r>
            <a:r>
              <a:rPr lang="en-US" sz="2000" dirty="0"/>
              <a:t>, </a:t>
            </a:r>
            <a:r>
              <a:rPr lang="en-US" sz="2000" dirty="0" err="1"/>
              <a:t>ras</a:t>
            </a:r>
            <a:r>
              <a:rPr lang="en-US" sz="2000" dirty="0"/>
              <a:t>, agama, </a:t>
            </a:r>
            <a:r>
              <a:rPr lang="en-US" sz="2000" dirty="0" err="1"/>
              <a:t>usia</a:t>
            </a:r>
            <a:r>
              <a:rPr lang="en-US" sz="2000" dirty="0"/>
              <a:t>, </a:t>
            </a:r>
            <a:r>
              <a:rPr lang="en-US" sz="2000" dirty="0" err="1"/>
              <a:t>kecacatan</a:t>
            </a:r>
            <a:r>
              <a:rPr lang="en-US" sz="2000" dirty="0"/>
              <a:t>, </a:t>
            </a:r>
            <a:endParaRPr lang="id-ID" sz="2000" dirty="0" smtClean="0"/>
          </a:p>
          <a:p>
            <a:r>
              <a:rPr lang="en-US" sz="2000" dirty="0" err="1" smtClean="0"/>
              <a:t>orientasi</a:t>
            </a:r>
            <a:r>
              <a:rPr lang="en-US" sz="2000" dirty="0" smtClean="0"/>
              <a:t> </a:t>
            </a:r>
            <a:r>
              <a:rPr lang="en-US" sz="2000" dirty="0" err="1"/>
              <a:t>seksual</a:t>
            </a:r>
            <a:r>
              <a:rPr lang="en-US" sz="2000" dirty="0"/>
              <a:t>, </a:t>
            </a:r>
            <a:r>
              <a:rPr lang="en-US" sz="2000" dirty="0" err="1"/>
              <a:t>kebangsaan</a:t>
            </a:r>
            <a:r>
              <a:rPr lang="en-US" sz="2000" dirty="0"/>
              <a:t>, </a:t>
            </a:r>
            <a:r>
              <a:rPr lang="en-US" sz="2000" dirty="0" err="1"/>
              <a:t>pendapat</a:t>
            </a:r>
            <a:r>
              <a:rPr lang="en-US" sz="2000" dirty="0"/>
              <a:t> </a:t>
            </a:r>
            <a:r>
              <a:rPr lang="en-US" sz="2000" dirty="0" err="1"/>
              <a:t>politik</a:t>
            </a:r>
            <a:r>
              <a:rPr lang="en-US" sz="2000" dirty="0"/>
              <a:t>, </a:t>
            </a:r>
            <a:endParaRPr lang="id-ID" sz="2000" dirty="0" smtClean="0"/>
          </a:p>
          <a:p>
            <a:r>
              <a:rPr lang="en-US" sz="2000" dirty="0" err="1" smtClean="0"/>
              <a:t>kelompok</a:t>
            </a:r>
            <a:r>
              <a:rPr lang="en-US" sz="2000" dirty="0" smtClean="0"/>
              <a:t> </a:t>
            </a:r>
            <a:r>
              <a:rPr lang="en-US" sz="2000" dirty="0" err="1"/>
              <a:t>sosial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etnis</a:t>
            </a:r>
            <a:r>
              <a:rPr lang="en-US" sz="2000" dirty="0"/>
              <a:t> </a:t>
            </a:r>
            <a:r>
              <a:rPr lang="en-US" sz="2000" dirty="0" err="1"/>
              <a:t>asal</a:t>
            </a:r>
            <a:r>
              <a:rPr lang="en-US" sz="2000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65929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631294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 </a:t>
            </a:r>
            <a:r>
              <a:rPr lang="id-ID" altLang="ko-KR" dirty="0" smtClean="0"/>
              <a:t>Pelecehan atau Penganiayaan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988840"/>
            <a:ext cx="6563072" cy="2448272"/>
          </a:xfrm>
        </p:spPr>
        <p:txBody>
          <a:bodyPr/>
          <a:lstStyle/>
          <a:p>
            <a:r>
              <a:rPr lang="en-US" sz="2000" dirty="0" err="1"/>
              <a:t>Setiap</a:t>
            </a:r>
            <a:r>
              <a:rPr lang="en-US" sz="2000" dirty="0"/>
              <a:t> </a:t>
            </a:r>
            <a:r>
              <a:rPr lang="en-US" sz="2000" dirty="0" err="1"/>
              <a:t>karyawan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diperlakukan</a:t>
            </a:r>
            <a:r>
              <a:rPr lang="en-US" sz="2000" dirty="0"/>
              <a:t> </a:t>
            </a:r>
            <a:r>
              <a:rPr lang="en-US" sz="2000" dirty="0" err="1"/>
              <a:t>dengan</a:t>
            </a:r>
            <a:r>
              <a:rPr lang="en-US" sz="2000" dirty="0"/>
              <a:t> </a:t>
            </a:r>
            <a:r>
              <a:rPr lang="en-US" sz="2000" dirty="0" err="1"/>
              <a:t>hormat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bermartabat</a:t>
            </a:r>
            <a:r>
              <a:rPr lang="en-US" sz="2000" dirty="0"/>
              <a:t>. </a:t>
            </a:r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karyawan</a:t>
            </a:r>
            <a:r>
              <a:rPr lang="en-US" sz="2000" dirty="0"/>
              <a:t> </a:t>
            </a:r>
            <a:r>
              <a:rPr lang="en-US" sz="2000" dirty="0" smtClean="0"/>
              <a:t>yang </a:t>
            </a:r>
            <a:r>
              <a:rPr lang="en-US" sz="2000" dirty="0" err="1"/>
              <a:t>layak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menerima</a:t>
            </a:r>
            <a:r>
              <a:rPr lang="en-US" sz="2000" dirty="0" smtClean="0"/>
              <a:t> </a:t>
            </a:r>
            <a:r>
              <a:rPr lang="en-US" sz="2000" dirty="0" err="1"/>
              <a:t>pelecehan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penganiayaan</a:t>
            </a:r>
            <a:r>
              <a:rPr lang="en-US" sz="2000" dirty="0"/>
              <a:t> </a:t>
            </a:r>
            <a:r>
              <a:rPr lang="en-US" sz="2000" dirty="0" err="1"/>
              <a:t>secara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fisi</a:t>
            </a:r>
            <a:r>
              <a:rPr lang="id-ID" sz="2000" dirty="0" smtClean="0"/>
              <a:t>k</a:t>
            </a:r>
            <a:r>
              <a:rPr lang="en-US" sz="2000" dirty="0" smtClean="0"/>
              <a:t>, </a:t>
            </a:r>
            <a:r>
              <a:rPr lang="en-US" sz="2000" dirty="0" err="1"/>
              <a:t>seksual</a:t>
            </a:r>
            <a:r>
              <a:rPr lang="en-US" sz="2000" dirty="0"/>
              <a:t>, </a:t>
            </a:r>
            <a:r>
              <a:rPr lang="en-US" sz="2000" dirty="0" err="1"/>
              <a:t>psikologis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verbal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7749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631294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 </a:t>
            </a:r>
            <a:r>
              <a:rPr lang="id-ID" altLang="ko-KR" dirty="0" smtClean="0"/>
              <a:t>Kerja Paksa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2134072" y="1988840"/>
            <a:ext cx="6563072" cy="2448272"/>
          </a:xfrm>
        </p:spPr>
        <p:txBody>
          <a:bodyPr/>
          <a:lstStyle/>
          <a:p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</a:t>
            </a:r>
            <a:r>
              <a:rPr lang="en-US" sz="2000" dirty="0" err="1"/>
              <a:t>penggunaan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paksa</a:t>
            </a:r>
            <a:r>
              <a:rPr lang="en-US" sz="2000" dirty="0"/>
              <a:t>, </a:t>
            </a:r>
            <a:r>
              <a:rPr lang="en-US" sz="2000" dirty="0" err="1"/>
              <a:t>termasuk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tenaga</a:t>
            </a:r>
            <a:r>
              <a:rPr lang="en-US" sz="2000" dirty="0" smtClean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narapidana</a:t>
            </a:r>
            <a:r>
              <a:rPr lang="en-US" sz="2000" dirty="0"/>
              <a:t>, </a:t>
            </a:r>
            <a:r>
              <a:rPr lang="en-US" sz="2000" dirty="0" err="1"/>
              <a:t>buruh</a:t>
            </a:r>
            <a:r>
              <a:rPr lang="en-US" sz="2000" dirty="0"/>
              <a:t> </a:t>
            </a:r>
            <a:r>
              <a:rPr lang="en-US" sz="2000" dirty="0" err="1"/>
              <a:t>kontrak</a:t>
            </a:r>
            <a:r>
              <a:rPr lang="en-US" sz="2000" dirty="0"/>
              <a:t>, </a:t>
            </a:r>
            <a:r>
              <a:rPr lang="en-US" sz="2000" dirty="0" err="1"/>
              <a:t>buruh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paksa</a:t>
            </a:r>
            <a:r>
              <a:rPr lang="en-US" sz="2000" dirty="0"/>
              <a:t>, </a:t>
            </a:r>
            <a:r>
              <a:rPr lang="en-US" sz="2000" dirty="0" err="1"/>
              <a:t>atau</a:t>
            </a:r>
            <a:r>
              <a:rPr lang="en-US" sz="2000" dirty="0"/>
              <a:t> </a:t>
            </a:r>
            <a:r>
              <a:rPr lang="en-US" sz="2000" dirty="0" err="1"/>
              <a:t>bentuk</a:t>
            </a:r>
            <a:r>
              <a:rPr lang="en-US" sz="2000" dirty="0"/>
              <a:t> lain </a:t>
            </a:r>
            <a:r>
              <a:rPr lang="en-US" sz="2000" dirty="0" err="1"/>
              <a:t>dari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paksa</a:t>
            </a:r>
            <a:r>
              <a:rPr lang="en-US" sz="2000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13912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631294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P</a:t>
            </a:r>
            <a:r>
              <a:rPr lang="id-ID" altLang="ko-KR" dirty="0" smtClean="0"/>
              <a:t>ekerja Anak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691680" y="1988840"/>
            <a:ext cx="7005464" cy="2448272"/>
          </a:xfrm>
        </p:spPr>
        <p:txBody>
          <a:bodyPr/>
          <a:lstStyle/>
          <a:p>
            <a:r>
              <a:rPr lang="en-US" sz="2000" dirty="0" err="1"/>
              <a:t>Tidak</a:t>
            </a:r>
            <a:r>
              <a:rPr lang="en-US" sz="2000" dirty="0"/>
              <a:t> </a:t>
            </a:r>
            <a:r>
              <a:rPr lang="en-US" sz="2000" dirty="0" err="1"/>
              <a:t>ada</a:t>
            </a:r>
            <a:r>
              <a:rPr lang="en-US" sz="2000" dirty="0"/>
              <a:t> orang yang </a:t>
            </a:r>
            <a:r>
              <a:rPr lang="en-US" sz="2000" dirty="0" err="1"/>
              <a:t>akan</a:t>
            </a:r>
            <a:r>
              <a:rPr lang="en-US" sz="2000" dirty="0"/>
              <a:t> </a:t>
            </a:r>
            <a:r>
              <a:rPr lang="en-US" sz="2000" dirty="0" err="1"/>
              <a:t>dipekerjakan</a:t>
            </a:r>
            <a:r>
              <a:rPr lang="en-US" sz="2000" dirty="0"/>
              <a:t> di </a:t>
            </a:r>
            <a:r>
              <a:rPr lang="en-US" sz="2000" dirty="0" err="1"/>
              <a:t>bawah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usia</a:t>
            </a:r>
            <a:r>
              <a:rPr lang="en-US" sz="2000" dirty="0" smtClean="0"/>
              <a:t> </a:t>
            </a:r>
            <a:r>
              <a:rPr lang="en-US" sz="2000" dirty="0"/>
              <a:t>15 </a:t>
            </a:r>
            <a:r>
              <a:rPr lang="en-US" sz="2000" dirty="0" err="1"/>
              <a:t>tahun</a:t>
            </a:r>
            <a:r>
              <a:rPr lang="en-US" sz="2000" dirty="0"/>
              <a:t> </a:t>
            </a:r>
            <a:r>
              <a:rPr lang="en-US" sz="2000" dirty="0" err="1"/>
              <a:t>atau</a:t>
            </a:r>
            <a:r>
              <a:rPr lang="en-US" sz="2000" dirty="0"/>
              <a:t> di </a:t>
            </a:r>
            <a:r>
              <a:rPr lang="en-US" sz="2000" dirty="0" err="1"/>
              <a:t>bawah</a:t>
            </a:r>
            <a:r>
              <a:rPr lang="en-US" sz="2000" dirty="0"/>
              <a:t> </a:t>
            </a:r>
            <a:r>
              <a:rPr lang="en-US" sz="2000" dirty="0" err="1"/>
              <a:t>umur</a:t>
            </a:r>
            <a:r>
              <a:rPr lang="en-US" sz="2000" dirty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menyelesaikan</a:t>
            </a:r>
            <a:r>
              <a:rPr lang="en-US" sz="2000" dirty="0"/>
              <a:t> program </a:t>
            </a:r>
            <a:r>
              <a:rPr lang="en-US" sz="2000" dirty="0" err="1"/>
              <a:t>wajib</a:t>
            </a:r>
            <a:r>
              <a:rPr lang="en-US" sz="2000" dirty="0"/>
              <a:t> </a:t>
            </a:r>
            <a:r>
              <a:rPr lang="en-US" sz="2000" dirty="0" err="1"/>
              <a:t>belajar</a:t>
            </a:r>
            <a:r>
              <a:rPr lang="en-US" sz="2000" dirty="0"/>
              <a:t>, </a:t>
            </a:r>
            <a:r>
              <a:rPr lang="en-US" sz="2000" dirty="0" err="1"/>
              <a:t>atau</a:t>
            </a:r>
            <a:r>
              <a:rPr lang="en-US" sz="2000" dirty="0"/>
              <a:t> mana pun yang </a:t>
            </a:r>
            <a:r>
              <a:rPr lang="en-US" sz="2000" dirty="0" err="1"/>
              <a:t>lebih</a:t>
            </a:r>
            <a:r>
              <a:rPr lang="en-US" sz="2000" dirty="0"/>
              <a:t> </a:t>
            </a:r>
            <a:r>
              <a:rPr lang="en-US" sz="2000" dirty="0" err="1"/>
              <a:t>tinggi</a:t>
            </a:r>
            <a:r>
              <a:rPr lang="en-US" sz="2000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50375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19672" y="631294"/>
            <a:ext cx="7272808" cy="1069514"/>
          </a:xfrm>
        </p:spPr>
        <p:txBody>
          <a:bodyPr/>
          <a:lstStyle/>
          <a:p>
            <a:pPr algn="r"/>
            <a:r>
              <a:rPr lang="en-US" altLang="ko-KR" dirty="0" smtClean="0"/>
              <a:t>K</a:t>
            </a:r>
            <a:r>
              <a:rPr lang="id-ID" altLang="ko-KR" dirty="0" smtClean="0"/>
              <a:t>ebebasan Berserikat dan Perundingan Bersama</a:t>
            </a:r>
            <a:endParaRPr lang="ko-KR" alt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1691680" y="1988840"/>
            <a:ext cx="7005464" cy="2448272"/>
          </a:xfrm>
        </p:spPr>
        <p:txBody>
          <a:bodyPr/>
          <a:lstStyle/>
          <a:p>
            <a:r>
              <a:rPr lang="en-US" sz="2000" dirty="0" err="1"/>
              <a:t>Pemberi</a:t>
            </a:r>
            <a:r>
              <a:rPr lang="en-US" sz="2000" dirty="0"/>
              <a:t> </a:t>
            </a:r>
            <a:r>
              <a:rPr lang="en-US" sz="2000" dirty="0" err="1"/>
              <a:t>kerja</a:t>
            </a:r>
            <a:r>
              <a:rPr lang="en-US" sz="2000" dirty="0"/>
              <a:t> </a:t>
            </a:r>
            <a:r>
              <a:rPr lang="en-US" sz="2000" dirty="0" err="1"/>
              <a:t>harus</a:t>
            </a:r>
            <a:r>
              <a:rPr lang="en-US" sz="2000" dirty="0"/>
              <a:t> </a:t>
            </a:r>
            <a:r>
              <a:rPr lang="en-US" sz="2000" dirty="0" err="1"/>
              <a:t>mengakui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menghormati</a:t>
            </a:r>
            <a:r>
              <a:rPr lang="en-US" sz="2000" dirty="0"/>
              <a:t> </a:t>
            </a:r>
            <a:r>
              <a:rPr lang="en-US" sz="2000" dirty="0" err="1"/>
              <a:t>hak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karyawan</a:t>
            </a:r>
            <a:r>
              <a:rPr lang="en-US" sz="2000" dirty="0" smtClean="0"/>
              <a:t> </a:t>
            </a:r>
            <a:r>
              <a:rPr lang="en-US" sz="2000" dirty="0" err="1"/>
              <a:t>untuk</a:t>
            </a:r>
            <a:r>
              <a:rPr lang="en-US" sz="2000" dirty="0"/>
              <a:t> </a:t>
            </a:r>
            <a:r>
              <a:rPr lang="en-US" sz="2000" dirty="0" err="1"/>
              <a:t>memiliki</a:t>
            </a:r>
            <a:r>
              <a:rPr lang="en-US" sz="2000" dirty="0"/>
              <a:t> </a:t>
            </a:r>
            <a:r>
              <a:rPr lang="en-US" sz="2000" dirty="0" err="1"/>
              <a:t>kebebasan</a:t>
            </a:r>
            <a:r>
              <a:rPr lang="en-US" sz="2000" dirty="0"/>
              <a:t> </a:t>
            </a:r>
            <a:r>
              <a:rPr lang="en-US" sz="2000" dirty="0" err="1"/>
              <a:t>berserikat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endParaRPr lang="id-ID" sz="2000" dirty="0" smtClean="0"/>
          </a:p>
          <a:p>
            <a:r>
              <a:rPr lang="en-US" sz="2000" dirty="0" err="1" smtClean="0"/>
              <a:t>berunding</a:t>
            </a:r>
            <a:r>
              <a:rPr lang="en-US" sz="2000" dirty="0" smtClean="0"/>
              <a:t> </a:t>
            </a:r>
            <a:r>
              <a:rPr lang="en-US" sz="2000" dirty="0" err="1"/>
              <a:t>bersama</a:t>
            </a:r>
            <a:r>
              <a:rPr lang="en-US" sz="2000" dirty="0"/>
              <a:t>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5811930"/>
            <a:ext cx="1567451" cy="827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942970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</TotalTime>
  <Words>687</Words>
  <Application>Microsoft Office PowerPoint</Application>
  <PresentationFormat>On-screen Show (4:3)</PresentationFormat>
  <Paragraphs>87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19" baseType="lpstr">
      <vt:lpstr>맑은 고딕</vt:lpstr>
      <vt:lpstr>Arial</vt:lpstr>
      <vt:lpstr>Calibri</vt:lpstr>
      <vt:lpstr>Office Theme</vt:lpstr>
      <vt:lpstr>Custom Design</vt:lpstr>
      <vt:lpstr>PowerPoint Presentation</vt:lpstr>
      <vt:lpstr> </vt:lpstr>
      <vt:lpstr> </vt:lpstr>
      <vt:lpstr> Hubungan Kerja</vt:lpstr>
      <vt:lpstr> Non Diskriminasi</vt:lpstr>
      <vt:lpstr> Pelecehan atau Penganiayaan</vt:lpstr>
      <vt:lpstr> Kerja Paksa</vt:lpstr>
      <vt:lpstr>Pekerja Anak</vt:lpstr>
      <vt:lpstr>Kebebasan Berserikat dan Perundingan Bersama</vt:lpstr>
      <vt:lpstr>Kesehatan, Keamanan dan Lingkungan</vt:lpstr>
      <vt:lpstr>Jam Kerja</vt:lpstr>
      <vt:lpstr>Jam Kerja</vt:lpstr>
      <vt:lpstr>Kompensasi</vt:lpstr>
      <vt:lpstr>Kompensasi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shahab</cp:lastModifiedBy>
  <cp:revision>40</cp:revision>
  <dcterms:created xsi:type="dcterms:W3CDTF">2014-04-01T16:35:38Z</dcterms:created>
  <dcterms:modified xsi:type="dcterms:W3CDTF">2018-08-26T15:00:03Z</dcterms:modified>
</cp:coreProperties>
</file>