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8" r:id="rId12"/>
    <p:sldId id="270" r:id="rId13"/>
    <p:sldId id="269" r:id="rId14"/>
    <p:sldId id="271" r:id="rId15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71E00-7BEB-43D6-AA94-A55B5FE32DA1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D1B24-361B-4A0C-BF8E-0D76A2080452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57224" y="3643314"/>
            <a:ext cx="7500990" cy="71438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Rounded Rectangle 3"/>
          <p:cNvSpPr/>
          <p:nvPr/>
        </p:nvSpPr>
        <p:spPr>
          <a:xfrm>
            <a:off x="857224" y="1928802"/>
            <a:ext cx="7572428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ANTROPOMETRI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578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id-ID" dirty="0" smtClean="0"/>
              <a:t>Berat Badan</a:t>
            </a:r>
          </a:p>
          <a:p>
            <a:r>
              <a:rPr lang="id-ID" dirty="0" smtClean="0"/>
              <a:t>Berat Badan Ideal (BBI) rumus Brocca dimodifikasi  :</a:t>
            </a:r>
          </a:p>
          <a:p>
            <a:endParaRPr lang="id-ID" sz="1300" dirty="0" smtClean="0"/>
          </a:p>
          <a:p>
            <a:pPr lvl="0">
              <a:buNone/>
            </a:pPr>
            <a:r>
              <a:rPr lang="id-ID" dirty="0" smtClean="0"/>
              <a:t>	</a:t>
            </a:r>
            <a:r>
              <a:rPr lang="id-ID" dirty="0" smtClean="0">
                <a:solidFill>
                  <a:srgbClr val="FF0000"/>
                </a:solidFill>
              </a:rPr>
              <a:t>Berat badan ideal = 90% x (TB dalam cm - 100) x 1 kg.</a:t>
            </a:r>
          </a:p>
          <a:p>
            <a:pPr lvl="0"/>
            <a:endParaRPr lang="id-ID" dirty="0" smtClean="0"/>
          </a:p>
          <a:p>
            <a:pPr lvl="0"/>
            <a:r>
              <a:rPr lang="id-ID" dirty="0" smtClean="0"/>
              <a:t> Pria dgn TB  &lt; 160 cm dan wanita &lt; 150 cm, rumus  dimodifikasi menjadi :</a:t>
            </a:r>
          </a:p>
          <a:p>
            <a:pPr lvl="0"/>
            <a:endParaRPr lang="id-ID" sz="1200" dirty="0" smtClean="0"/>
          </a:p>
          <a:p>
            <a:pPr>
              <a:buNone/>
            </a:pPr>
            <a:r>
              <a:rPr lang="id-ID" dirty="0" smtClean="0"/>
              <a:t>	</a:t>
            </a:r>
            <a:r>
              <a:rPr lang="id-ID" dirty="0" smtClean="0">
                <a:solidFill>
                  <a:srgbClr val="FF0000"/>
                </a:solidFill>
              </a:rPr>
              <a:t>Berat badan ideal (BBI) = (TB dalam cm - 100) x 1 kg.</a:t>
            </a:r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r>
              <a:rPr lang="id-ID" sz="1400" dirty="0" smtClean="0"/>
              <a:t>* : </a:t>
            </a:r>
            <a:r>
              <a:rPr lang="id-ID" sz="1400" i="1" dirty="0" smtClean="0"/>
              <a:t>WHO WPR/IASO/IOTF dalam The Asia-Pacific Perspective: Redefining Obesity and its  Treatment</a:t>
            </a:r>
            <a:r>
              <a:rPr lang="id-ID" sz="1400" dirty="0" smtClean="0"/>
              <a:t>.</a:t>
            </a:r>
          </a:p>
          <a:p>
            <a:pPr>
              <a:buNone/>
            </a:pPr>
            <a:endParaRPr lang="id-ID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28662" y="4572008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BB Normal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BB Ideal  ± 10%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BB kurus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&lt; BBI – 10%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BB Gemuk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&gt; BBI + 10%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57224" y="1000108"/>
            <a:ext cx="400052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579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id-ID" dirty="0" smtClean="0"/>
              <a:t> </a:t>
            </a:r>
            <a:r>
              <a:rPr lang="id-ID" sz="2800" dirty="0" smtClean="0"/>
              <a:t>Adjustment Amputation</a:t>
            </a:r>
          </a:p>
          <a:p>
            <a:pPr>
              <a:buNone/>
            </a:pPr>
            <a:r>
              <a:rPr lang="id-ID" dirty="0" smtClean="0"/>
              <a:t>	 </a:t>
            </a:r>
            <a:r>
              <a:rPr lang="id-ID" sz="2800" u="sng" dirty="0" smtClean="0">
                <a:solidFill>
                  <a:srgbClr val="FF0000"/>
                </a:solidFill>
              </a:rPr>
              <a:t>100 - % amputation </a:t>
            </a:r>
            <a:r>
              <a:rPr lang="id-ID" sz="2800" dirty="0" smtClean="0">
                <a:solidFill>
                  <a:srgbClr val="FF0000"/>
                </a:solidFill>
              </a:rPr>
              <a:t>X BBI       </a:t>
            </a:r>
            <a:r>
              <a:rPr lang="id-ID" sz="2800" dirty="0" smtClean="0"/>
              <a:t>(untuk TB original)</a:t>
            </a:r>
          </a:p>
          <a:p>
            <a:pPr>
              <a:buNone/>
            </a:pPr>
            <a:r>
              <a:rPr lang="id-ID" sz="2800" dirty="0" smtClean="0"/>
              <a:t>		       </a:t>
            </a:r>
            <a:r>
              <a:rPr lang="id-ID" sz="2800" dirty="0" smtClean="0">
                <a:solidFill>
                  <a:srgbClr val="FF0000"/>
                </a:solidFill>
              </a:rPr>
              <a:t>100</a:t>
            </a:r>
            <a:endParaRPr lang="id-ID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id-ID" sz="2000" dirty="0" smtClean="0">
                <a:solidFill>
                  <a:srgbClr val="FF0000"/>
                </a:solidFill>
              </a:rPr>
              <a:t>	</a:t>
            </a:r>
            <a:r>
              <a:rPr lang="id-ID" sz="2000" u="sng" dirty="0" smtClean="0">
                <a:solidFill>
                  <a:schemeClr val="tx1"/>
                </a:solidFill>
              </a:rPr>
              <a:t>% BB dan kontribusinya u/perkiraan BBI</a:t>
            </a:r>
          </a:p>
          <a:p>
            <a:pPr>
              <a:buNone/>
            </a:pPr>
            <a:r>
              <a:rPr lang="id-ID" sz="2000" dirty="0" smtClean="0"/>
              <a:t>	Tangan				0,7 %</a:t>
            </a:r>
          </a:p>
          <a:p>
            <a:pPr>
              <a:buNone/>
            </a:pPr>
            <a:r>
              <a:rPr lang="id-ID" sz="2000" dirty="0" smtClean="0"/>
              <a:t>	Fore arm &amp; hand			2,3%</a:t>
            </a:r>
          </a:p>
          <a:p>
            <a:pPr>
              <a:buNone/>
            </a:pPr>
            <a:r>
              <a:rPr lang="id-ID" sz="2000" dirty="0" smtClean="0"/>
              <a:t>	Seluruh Tangan			5,0%</a:t>
            </a:r>
          </a:p>
          <a:p>
            <a:pPr>
              <a:buNone/>
            </a:pPr>
            <a:r>
              <a:rPr lang="id-ID" sz="2000" dirty="0" smtClean="0"/>
              <a:t>	Foot					1,5%</a:t>
            </a:r>
          </a:p>
          <a:p>
            <a:pPr>
              <a:buNone/>
            </a:pPr>
            <a:r>
              <a:rPr lang="id-ID" sz="2000" dirty="0" smtClean="0"/>
              <a:t>	Lower leg-foot (below knee)		5-9%</a:t>
            </a:r>
          </a:p>
          <a:p>
            <a:pPr>
              <a:buNone/>
            </a:pPr>
            <a:r>
              <a:rPr lang="id-ID" sz="2000" dirty="0" smtClean="0"/>
              <a:t>	Entire leg				16,0%	</a:t>
            </a:r>
          </a:p>
          <a:p>
            <a:pPr>
              <a:buFont typeface="Wingdings" pitchFamily="2" charset="2"/>
              <a:buChar char="v"/>
            </a:pPr>
            <a:r>
              <a:rPr lang="id-ID" sz="2800" dirty="0" smtClean="0"/>
              <a:t>Adjustment Trauma Tulang Belakang</a:t>
            </a:r>
          </a:p>
          <a:p>
            <a:pPr>
              <a:buNone/>
            </a:pPr>
            <a:r>
              <a:rPr lang="id-ID" sz="2000" dirty="0" smtClean="0"/>
              <a:t>	Paraplegia	=  kurangi 5 – 10% BBI</a:t>
            </a:r>
          </a:p>
          <a:p>
            <a:pPr>
              <a:buNone/>
            </a:pPr>
            <a:r>
              <a:rPr lang="id-ID" sz="2000" dirty="0" smtClean="0"/>
              <a:t>	Quadriplegia	=  kurangi 10% - 15% BBI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r>
              <a:rPr lang="id-ID" sz="2800" dirty="0" smtClean="0">
                <a:solidFill>
                  <a:srgbClr val="FF0000"/>
                </a:solidFill>
              </a:rPr>
              <a:t>INDEKS PERTUMBUHAN (BAGI PASIEN BAYI/ANAK)</a:t>
            </a:r>
          </a:p>
          <a:p>
            <a:pPr lvl="2"/>
            <a:r>
              <a:rPr lang="id-ID" dirty="0" smtClean="0"/>
              <a:t>Indikator untuk mengetahui status gizi pd indeks pertumbuhan :</a:t>
            </a:r>
          </a:p>
          <a:p>
            <a:pPr marL="2286000" lvl="4" indent="-457200">
              <a:buFont typeface="+mj-lt"/>
              <a:buAutoNum type="arabicPeriod"/>
            </a:pPr>
            <a:r>
              <a:rPr lang="id-ID" dirty="0" smtClean="0"/>
              <a:t>Berat  Badan Menurut Umur (BB/U)</a:t>
            </a:r>
          </a:p>
          <a:p>
            <a:pPr marL="2286000" lvl="4" indent="-457200">
              <a:buFont typeface="+mj-lt"/>
              <a:buAutoNum type="arabicPeriod"/>
            </a:pPr>
            <a:r>
              <a:rPr lang="id-ID" dirty="0" smtClean="0"/>
              <a:t>Tinggi Badan Menurut Umur (TB/U)</a:t>
            </a:r>
          </a:p>
          <a:p>
            <a:pPr marL="2286000" lvl="4" indent="-457200">
              <a:buFont typeface="+mj-lt"/>
              <a:buAutoNum type="arabicPeriod"/>
            </a:pPr>
            <a:r>
              <a:rPr lang="id-ID" dirty="0" smtClean="0"/>
              <a:t>Berat badan Menurut Tinggi Badan (BB/TB)</a:t>
            </a:r>
          </a:p>
          <a:p>
            <a:pPr marL="2286000" lvl="4" indent="-457200">
              <a:buFont typeface="+mj-lt"/>
              <a:buAutoNum type="arabicPeriod"/>
            </a:pPr>
            <a:endParaRPr lang="id-ID" dirty="0" smtClean="0"/>
          </a:p>
          <a:p>
            <a:pPr marL="355600" lvl="2" indent="0">
              <a:buNone/>
            </a:pPr>
            <a:r>
              <a:rPr lang="id-ID" sz="2000" dirty="0" smtClean="0"/>
              <a:t>Untuk penlaian dgn  Z score dan metode persentil digunakan grafik WHO, 2008</a:t>
            </a:r>
          </a:p>
          <a:p>
            <a:pPr marL="355600" lvl="2" indent="0">
              <a:buNone/>
            </a:pPr>
            <a:r>
              <a:rPr lang="id-ID" sz="2000" dirty="0" smtClean="0">
                <a:solidFill>
                  <a:srgbClr val="FF0000"/>
                </a:solidFill>
              </a:rPr>
              <a:t>Klasifikasi Indeks Pertumbuhan</a:t>
            </a:r>
          </a:p>
          <a:p>
            <a:pPr marL="355600" lvl="2" indent="0">
              <a:buNone/>
            </a:pPr>
            <a:endParaRPr lang="id-ID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57224" y="4429132"/>
          <a:ext cx="342902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171451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Z-</a:t>
                      </a:r>
                      <a:r>
                        <a:rPr lang="id-ID" baseline="0" dirty="0" smtClean="0"/>
                        <a:t>Score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Klasifikasi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&lt; -2 SD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kurang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-2 SD – (+2 SD)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Normal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&gt; + 2 SD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Lebih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86314" y="4429132"/>
          <a:ext cx="392909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2571768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Percentil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Klasifikasi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&lt; 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kurang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5 - 85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Baik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85 - 95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Lebih (Overweight)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&gt; 95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Gizi lebih (Obesitas)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6215106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% Perubahan BB</a:t>
            </a:r>
          </a:p>
          <a:p>
            <a:pPr>
              <a:buNone/>
            </a:pPr>
            <a:r>
              <a:rPr lang="id-ID" dirty="0" smtClean="0"/>
              <a:t> </a:t>
            </a: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r>
              <a:rPr lang="id-ID" sz="2400" dirty="0" smtClean="0"/>
              <a:t>Interpretasi</a:t>
            </a:r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 marL="0" indent="0">
              <a:buNone/>
            </a:pPr>
            <a:r>
              <a:rPr lang="id-ID" sz="2400" dirty="0" smtClean="0"/>
              <a:t>Catatan : Children weight, % drop on weihgt chart → &gt;20th percentile</a:t>
            </a:r>
          </a:p>
          <a:p>
            <a:pPr>
              <a:buNone/>
            </a:pPr>
            <a:endParaRPr lang="id-ID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285984" y="1142984"/>
            <a:ext cx="4643470" cy="8572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400" u="sng" dirty="0" smtClean="0"/>
              <a:t>UBW   -   BB sekarang   </a:t>
            </a:r>
            <a:r>
              <a:rPr lang="id-ID" sz="2400" dirty="0" smtClean="0"/>
              <a:t>X 100</a:t>
            </a:r>
          </a:p>
          <a:p>
            <a:pPr algn="ctr"/>
            <a:r>
              <a:rPr lang="id-ID" sz="2400" dirty="0" smtClean="0"/>
              <a:t>UBW</a:t>
            </a:r>
            <a:endParaRPr lang="id-ID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28728" y="3214686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Time Frame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Sig. </a:t>
                      </a:r>
                      <a:r>
                        <a:rPr lang="id-ID" smtClean="0"/>
                        <a:t>Weight loss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Severe Weight Loss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 wk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 – 2 %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&gt; 2 %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 Months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5 %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&gt; 5 %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3 months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7,5 %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&gt; 7,5 %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6 months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10 %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&gt; 10 %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28663" y="220976"/>
          <a:ext cx="7500989" cy="249649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67268"/>
                <a:gridCol w="2568225"/>
                <a:gridCol w="2365496"/>
              </a:tblGrid>
              <a:tr h="85057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Klasifikasi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%body fat</a:t>
                      </a:r>
                      <a:endParaRPr lang="en-US" sz="1800" b="1" dirty="0"/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Male 18 – 34 tahun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%body fat</a:t>
                      </a:r>
                      <a:endParaRPr lang="en-US" sz="1800" b="1"/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Female 18 – 34 tahun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3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Sangat baik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10.0 – 10.8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15.0 -  15.8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3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Baik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11.7 – 15.0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16.7 – 20.0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35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Cukup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16.1 – 23.8 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21.1 – 28.8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339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Buruk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/>
                        <a:t>25.0 – 35.0 dan lebih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/>
                        <a:t>30.0 – 40.0 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29046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id-ID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7224" y="3000372"/>
            <a:ext cx="7500990" cy="3385542"/>
          </a:xfrm>
          <a:prstGeom prst="rect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Tabel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Standar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Baku </a:t>
            </a: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Lingkar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Lengan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Atas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(LLA) </a:t>
            </a:r>
            <a:r>
              <a:rPr lang="en-US" sz="2000" b="1" u="sng" dirty="0" err="1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Menurut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u="sng" dirty="0" err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Umur</a:t>
            </a:r>
            <a:endParaRPr lang="id-ID" sz="2000" b="1" u="sng" dirty="0" smtClean="0">
              <a:solidFill>
                <a:srgbClr val="FF000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Umur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Standar</a:t>
            </a: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(Cm)   85% (Cm)      70% (Cm)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Tahun</a:t>
            </a: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	</a:t>
            </a:r>
            <a:r>
              <a:rPr lang="en-US" b="1" dirty="0" err="1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Bulan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0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6-8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14,75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12,50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10,50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0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9-11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15,10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13,25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11,00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1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16,00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13,50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11,25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2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16,25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13,75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11,50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3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16,50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14,00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11,60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4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16,75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14,25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11,75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5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	   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17,00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14,50            </a:t>
            </a:r>
            <a:r>
              <a:rPr lang="id-ID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12,00</a:t>
            </a:r>
            <a:endParaRPr lang="en-US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Frekuensi Penilaian Ulang Status Gizi</a:t>
            </a:r>
          </a:p>
          <a:p>
            <a:pPr>
              <a:buNone/>
            </a:pP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Serum Albumin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17 – 20 hr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Serum Transferrin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8 – 10 hr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Serum pre-albumin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25 jam – 3 hari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Retinol</a:t>
                      </a:r>
                      <a:r>
                        <a:rPr lang="id-ID" baseline="0" dirty="0" smtClean="0"/>
                        <a:t> Binding Protein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12 jam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Berat Badan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3 hari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Tebal Lemak subkutan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 bulan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id-ID" sz="2400" dirty="0" smtClean="0"/>
              <a:t>Presentasi BBI</a:t>
            </a:r>
          </a:p>
          <a:p>
            <a:pPr>
              <a:buNone/>
            </a:pPr>
            <a:endParaRPr lang="id-ID" sz="1800" dirty="0" smtClean="0"/>
          </a:p>
          <a:p>
            <a:pPr>
              <a:buNone/>
            </a:pPr>
            <a:endParaRPr lang="id-ID" sz="1800" dirty="0" smtClean="0"/>
          </a:p>
          <a:p>
            <a:pPr>
              <a:buNone/>
            </a:pPr>
            <a:endParaRPr lang="id-ID" sz="1400" dirty="0" smtClean="0"/>
          </a:p>
          <a:p>
            <a:pPr>
              <a:buNone/>
            </a:pPr>
            <a:r>
              <a:rPr lang="id-ID" sz="2400" dirty="0" smtClean="0"/>
              <a:t>Presentasi Usual Body Weight</a:t>
            </a:r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1600" dirty="0" smtClean="0"/>
          </a:p>
          <a:p>
            <a:pPr>
              <a:buNone/>
            </a:pPr>
            <a:endParaRPr lang="id-ID" sz="1200" dirty="0" smtClean="0"/>
          </a:p>
          <a:p>
            <a:pPr>
              <a:buNone/>
            </a:pPr>
            <a:r>
              <a:rPr lang="id-ID" sz="2000" dirty="0" smtClean="0"/>
              <a:t>Interpretasi BBI = UBW Nutrisional Risk</a:t>
            </a:r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dirty="0"/>
          </a:p>
        </p:txBody>
      </p:sp>
      <p:sp>
        <p:nvSpPr>
          <p:cNvPr id="4" name="Rounded Rectangle 3"/>
          <p:cNvSpPr/>
          <p:nvPr/>
        </p:nvSpPr>
        <p:spPr>
          <a:xfrm>
            <a:off x="2428860" y="1142984"/>
            <a:ext cx="4214842" cy="7143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400" u="sng" dirty="0" smtClean="0">
                <a:solidFill>
                  <a:srgbClr val="92D050"/>
                </a:solidFill>
              </a:rPr>
              <a:t>BB sekarang X 100</a:t>
            </a:r>
          </a:p>
          <a:p>
            <a:pPr algn="ctr"/>
            <a:r>
              <a:rPr lang="id-ID" sz="2400" dirty="0" smtClean="0">
                <a:solidFill>
                  <a:srgbClr val="92D050"/>
                </a:solidFill>
              </a:rPr>
              <a:t>BBI</a:t>
            </a:r>
            <a:endParaRPr lang="id-ID" sz="2400" dirty="0">
              <a:solidFill>
                <a:srgbClr val="92D05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000232" y="2357430"/>
            <a:ext cx="5500726" cy="7143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400" dirty="0" smtClean="0">
                <a:solidFill>
                  <a:srgbClr val="92D050"/>
                </a:solidFill>
              </a:rPr>
              <a:t>% UBW   =   </a:t>
            </a:r>
            <a:r>
              <a:rPr lang="id-ID" sz="2400" u="sng" dirty="0" smtClean="0">
                <a:solidFill>
                  <a:srgbClr val="92D050"/>
                </a:solidFill>
              </a:rPr>
              <a:t>BB sekarang </a:t>
            </a:r>
            <a:r>
              <a:rPr lang="id-ID" sz="2400" dirty="0" smtClean="0">
                <a:solidFill>
                  <a:srgbClr val="92D050"/>
                </a:solidFill>
              </a:rPr>
              <a:t>x 100</a:t>
            </a:r>
          </a:p>
          <a:p>
            <a:pPr algn="ctr"/>
            <a:r>
              <a:rPr lang="id-ID" sz="2400" dirty="0" smtClean="0">
                <a:solidFill>
                  <a:srgbClr val="92D050"/>
                </a:solidFill>
              </a:rPr>
              <a:t>UBW</a:t>
            </a:r>
            <a:endParaRPr lang="id-ID" sz="2400" dirty="0">
              <a:solidFill>
                <a:srgbClr val="92D05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42910" y="3714752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% BBI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% UBW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Nutrisional Risk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&gt; 120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Obesitas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110 – 120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Overweight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90 - 109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-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Normal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80 -  89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85 - 95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Mild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70 - 79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75 - 94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Moderate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&lt; 70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&lt; 75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Severe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20" y="692696"/>
            <a:ext cx="4576022" cy="230425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id-ID" sz="2800" b="1" u="sng" dirty="0" smtClean="0">
                <a:solidFill>
                  <a:srgbClr val="FF0000"/>
                </a:solidFill>
              </a:rPr>
              <a:t>IMT (INDEKS MASSA TUBUH)</a:t>
            </a:r>
          </a:p>
          <a:p>
            <a:pPr>
              <a:buNone/>
            </a:pPr>
            <a:r>
              <a:rPr lang="id-ID" sz="2200" dirty="0" smtClean="0"/>
              <a:t>			</a:t>
            </a:r>
          </a:p>
          <a:p>
            <a:pPr>
              <a:buNone/>
            </a:pPr>
            <a:r>
              <a:rPr lang="id-ID" sz="2200" dirty="0" smtClean="0"/>
              <a:t>				BB (Kg)</a:t>
            </a:r>
          </a:p>
          <a:p>
            <a:pPr>
              <a:buNone/>
            </a:pPr>
            <a:r>
              <a:rPr lang="id-ID" sz="2200" dirty="0" smtClean="0"/>
              <a:t>				TB</a:t>
            </a:r>
            <a:r>
              <a:rPr lang="id-ID" sz="2200" baseline="30000" dirty="0" smtClean="0"/>
              <a:t>2</a:t>
            </a:r>
            <a:r>
              <a:rPr lang="id-ID" sz="2200" dirty="0" smtClean="0"/>
              <a:t> (m2)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788024" y="1988840"/>
            <a:ext cx="100013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2"/>
          <p:cNvSpPr txBox="1">
            <a:spLocks/>
          </p:cNvSpPr>
          <p:nvPr/>
        </p:nvSpPr>
        <p:spPr>
          <a:xfrm>
            <a:off x="539552" y="3501008"/>
            <a:ext cx="8229600" cy="20002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ＭＳ Ｐゴシック" pitchFamily="50" charset="-128"/>
                <a:cs typeface="+mn-cs"/>
              </a:rPr>
              <a:t>BW for HB adjusment for BW&gt;125%IBW= (ABW-IBW)x0.25+IBW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20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BW 		: Body Weight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20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IBW 		: Ideal Body Weight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20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ABW 		: Actual Body Weight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id-ID" sz="2800" dirty="0" smtClean="0"/>
              <a:t>Klasifikasi IMT berdasarkan WHO untuk populasi Asia</a:t>
            </a:r>
            <a:endParaRPr lang="id-ID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57224" y="857231"/>
          <a:ext cx="7500990" cy="5874247"/>
        </p:xfrm>
        <a:graphic>
          <a:graphicData uri="http://schemas.openxmlformats.org/drawingml/2006/table">
            <a:tbl>
              <a:tblPr/>
              <a:tblGrid>
                <a:gridCol w="2286016"/>
                <a:gridCol w="1285884"/>
                <a:gridCol w="1357322"/>
                <a:gridCol w="1285884"/>
                <a:gridCol w="1285884"/>
              </a:tblGrid>
              <a:tr h="348582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KriteriaWHO</a:t>
                      </a:r>
                      <a:r>
                        <a:rPr lang="en-US" sz="1600" b="1" baseline="30000" dirty="0" err="1">
                          <a:latin typeface="Times New Roman"/>
                          <a:ea typeface="Times New Roman"/>
                          <a:cs typeface="Arial"/>
                        </a:rPr>
                        <a:t>a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Risiko</a:t>
                      </a:r>
                      <a:endParaRPr lang="id-ID" sz="1600" b="1" dirty="0" smtClean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 smtClean="0">
                          <a:latin typeface="Times New Roman"/>
                          <a:ea typeface="Times New Roman"/>
                          <a:cs typeface="Arial"/>
                        </a:rPr>
                        <a:t>Komorbiditas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Kriteria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 Asia </a:t>
                      </a: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Pasifik</a:t>
                      </a:r>
                      <a:r>
                        <a:rPr lang="en-US" sz="1600" b="1" baseline="30000" dirty="0" err="1">
                          <a:latin typeface="Times New Roman"/>
                          <a:ea typeface="Times New Roman"/>
                          <a:cs typeface="Arial"/>
                        </a:rPr>
                        <a:t>b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48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Klasifikasi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IMT(kg/m</a:t>
                      </a:r>
                      <a:r>
                        <a:rPr lang="en-US" sz="1600" b="1" baseline="30000" dirty="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)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IMT(kg/m</a:t>
                      </a:r>
                      <a:r>
                        <a:rPr lang="en-US" sz="1600" b="1" baseline="30000" dirty="0"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  <a:cs typeface="Arial"/>
                        </a:rPr>
                        <a:t>)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  <a:cs typeface="Arial"/>
                        </a:rPr>
                        <a:t>Klasifikasi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4638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40385" algn="l"/>
                          <a:tab pos="2171700" algn="l"/>
                          <a:tab pos="3429000" algn="l"/>
                        </a:tabLst>
                      </a:pPr>
                      <a:r>
                        <a:rPr lang="en-US" sz="1600" i="1" dirty="0">
                          <a:latin typeface="Times New Roman"/>
                          <a:ea typeface="Times New Roman"/>
                          <a:cs typeface="Arial"/>
                        </a:rPr>
                        <a:t>Severe Underweight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&lt; 16,0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Rendah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44663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i="1" dirty="0">
                          <a:latin typeface="Times New Roman"/>
                          <a:ea typeface="Times New Roman"/>
                          <a:cs typeface="Arial"/>
                        </a:rPr>
                        <a:t>Moderate Underweight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16,0-16,9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Rendah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6581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i="1" dirty="0">
                          <a:latin typeface="Times New Roman"/>
                          <a:ea typeface="Times New Roman"/>
                          <a:cs typeface="Arial"/>
                        </a:rPr>
                        <a:t>Mild Underweight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17,0-18,49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Rendah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Times New Roman"/>
                          <a:ea typeface="Times New Roman"/>
                          <a:cs typeface="Arial"/>
                        </a:rPr>
                        <a:t>-</a:t>
                      </a: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7164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BB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kurang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(under weight)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&lt; 18,5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Rendah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&lt; 18,5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BB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kurang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Normal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18,5-24,9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Sedang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18,5-22,9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Normal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7164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BB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lebih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  <a:tab pos="2171700" algn="l"/>
                          <a:tab pos="34290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(overweight)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u="sng">
                          <a:latin typeface="Times New Roman"/>
                          <a:ea typeface="Times New Roman"/>
                          <a:cs typeface="Arial"/>
                        </a:rPr>
                        <a:t>&gt;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25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u="sng">
                          <a:latin typeface="Times New Roman"/>
                          <a:ea typeface="Times New Roman"/>
                          <a:cs typeface="Arial"/>
                        </a:rPr>
                        <a:t>&gt;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25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BB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lebih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Pra-obes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25-29,9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Meningk</a:t>
                      </a:r>
                      <a:r>
                        <a:rPr lang="id-ID" sz="1600">
                          <a:latin typeface="Times New Roman"/>
                          <a:ea typeface="Times New Roman"/>
                          <a:cs typeface="Arial"/>
                        </a:rPr>
                        <a:t>at</a:t>
                      </a: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23-29,9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Berisiko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Obes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u="sng">
                          <a:latin typeface="Times New Roman"/>
                          <a:ea typeface="Times New Roman"/>
                          <a:cs typeface="Arial"/>
                        </a:rPr>
                        <a:t>&gt;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30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Obes I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30-34,9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Sedang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25-29,9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143000" algn="l"/>
                          <a:tab pos="2171700" algn="l"/>
                          <a:tab pos="3429000" algn="l"/>
                        </a:tabLst>
                      </a:pPr>
                      <a:r>
                        <a:rPr lang="id-ID" sz="1600" dirty="0">
                          <a:latin typeface="Times New Roman"/>
                          <a:ea typeface="Times New Roman"/>
                          <a:cs typeface="Arial"/>
                        </a:rPr>
                        <a:t>O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bes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 marL="3746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37465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Obes II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35-39,9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Berat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u="sng">
                          <a:latin typeface="Times New Roman"/>
                          <a:ea typeface="Times New Roman"/>
                          <a:cs typeface="Arial"/>
                        </a:rPr>
                        <a:t>&gt;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 30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Arial"/>
                        </a:rPr>
                        <a:t>Obes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858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 smtClean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600" dirty="0" err="1" smtClean="0">
                          <a:latin typeface="Times New Roman"/>
                          <a:ea typeface="Times New Roman"/>
                          <a:cs typeface="Arial"/>
                        </a:rPr>
                        <a:t>Obes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Arial"/>
                        </a:rPr>
                        <a:t>III</a:t>
                      </a: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&gt; 40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Arial"/>
                        </a:rPr>
                        <a:t>Sangatberat</a:t>
                      </a: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75" marR="6857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00066"/>
          </a:xfrm>
        </p:spPr>
        <p:txBody>
          <a:bodyPr>
            <a:noAutofit/>
          </a:bodyPr>
          <a:lstStyle/>
          <a:p>
            <a:r>
              <a:rPr lang="id-ID" sz="2800" dirty="0" smtClean="0">
                <a:solidFill>
                  <a:srgbClr val="FF0000"/>
                </a:solidFill>
              </a:rPr>
              <a:t>LINGKAR LENGAN ATAS (LILA)</a:t>
            </a:r>
            <a:endParaRPr lang="id-ID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/>
          </a:bodyPr>
          <a:lstStyle/>
          <a:p>
            <a:r>
              <a:rPr lang="id-ID" sz="2800" dirty="0" smtClean="0"/>
              <a:t>Status Gizi LILA :</a:t>
            </a:r>
          </a:p>
          <a:p>
            <a:pPr>
              <a:buNone/>
            </a:pPr>
            <a:r>
              <a:rPr lang="id-ID" sz="2400" dirty="0" smtClean="0"/>
              <a:t> 	   	</a:t>
            </a:r>
            <a:r>
              <a:rPr lang="id-ID" sz="2400" dirty="0" smtClean="0">
                <a:solidFill>
                  <a:srgbClr val="FF0000"/>
                </a:solidFill>
              </a:rPr>
              <a:t>       LILA	     x 100%     </a:t>
            </a:r>
          </a:p>
          <a:p>
            <a:pPr>
              <a:buNone/>
            </a:pPr>
            <a:r>
              <a:rPr lang="id-ID" sz="2400" dirty="0" smtClean="0">
                <a:solidFill>
                  <a:srgbClr val="FF0000"/>
                </a:solidFill>
              </a:rPr>
              <a:t>		Standar LILA</a:t>
            </a:r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endParaRPr lang="id-ID" sz="1800" dirty="0" smtClean="0"/>
          </a:p>
          <a:p>
            <a:r>
              <a:rPr lang="id-ID" sz="2400" dirty="0" smtClean="0"/>
              <a:t>BB (LILA) :</a:t>
            </a:r>
          </a:p>
          <a:p>
            <a:pPr>
              <a:buNone/>
            </a:pPr>
            <a:r>
              <a:rPr lang="id-ID" sz="2400" dirty="0" smtClean="0"/>
              <a:t>		</a:t>
            </a:r>
            <a:r>
              <a:rPr lang="id-ID" sz="2400" dirty="0" smtClean="0">
                <a:solidFill>
                  <a:srgbClr val="FF0000"/>
                </a:solidFill>
              </a:rPr>
              <a:t>LILA diukur	x BBI</a:t>
            </a:r>
          </a:p>
          <a:p>
            <a:pPr>
              <a:buNone/>
            </a:pPr>
            <a:r>
              <a:rPr lang="id-ID" sz="2400" dirty="0" smtClean="0">
                <a:solidFill>
                  <a:srgbClr val="FF0000"/>
                </a:solidFill>
              </a:rPr>
              <a:t>		LILA 90%</a:t>
            </a:r>
          </a:p>
          <a:p>
            <a:pPr>
              <a:buNone/>
            </a:pPr>
            <a:endParaRPr lang="id-ID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214414" y="2071678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28662" y="2571744"/>
            <a:ext cx="2071702" cy="9286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id-ID" dirty="0" smtClean="0"/>
          </a:p>
          <a:p>
            <a:r>
              <a:rPr lang="id-ID" dirty="0" smtClean="0"/>
              <a:t>Standar LILA :</a:t>
            </a:r>
          </a:p>
          <a:p>
            <a:r>
              <a:rPr lang="id-ID" dirty="0" smtClean="0"/>
              <a:t>Laki2 : 29,5</a:t>
            </a:r>
          </a:p>
          <a:p>
            <a:r>
              <a:rPr lang="id-ID" dirty="0" smtClean="0"/>
              <a:t>Perempuan : 28,5</a:t>
            </a:r>
          </a:p>
          <a:p>
            <a:endParaRPr lang="id-ID" dirty="0" smtClean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428728" y="464344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286380" y="2428868"/>
            <a:ext cx="3357586" cy="264320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800" dirty="0" smtClean="0">
                <a:solidFill>
                  <a:srgbClr val="00B0F0"/>
                </a:solidFill>
              </a:rPr>
              <a:t>Kriteria</a:t>
            </a:r>
          </a:p>
          <a:p>
            <a:pPr algn="ctr"/>
            <a:endParaRPr lang="id-ID" sz="2400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 Baik : &gt;85%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 Kurang : 70,1% - 85%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 Buruk : </a:t>
            </a:r>
            <a:r>
              <a:rPr lang="id-ID" sz="2400" dirty="0" smtClean="0">
                <a:latin typeface="Calibri"/>
                <a:cs typeface="Calibri"/>
              </a:rPr>
              <a:t>≤</a:t>
            </a:r>
            <a:r>
              <a:rPr lang="id-ID" sz="2400" dirty="0" smtClean="0"/>
              <a:t> 70%</a:t>
            </a:r>
          </a:p>
          <a:p>
            <a:endParaRPr lang="id-ID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000100" y="5214950"/>
            <a:ext cx="2214578" cy="1000132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id-ID" dirty="0" smtClean="0"/>
          </a:p>
          <a:p>
            <a:r>
              <a:rPr lang="id-ID" dirty="0" smtClean="0"/>
              <a:t>Standar LILA :</a:t>
            </a:r>
          </a:p>
          <a:p>
            <a:r>
              <a:rPr lang="id-ID" dirty="0" smtClean="0"/>
              <a:t>Laki2 : 26,3</a:t>
            </a:r>
          </a:p>
          <a:p>
            <a:r>
              <a:rPr lang="id-ID" dirty="0" smtClean="0"/>
              <a:t>Perempuan : 25,7</a:t>
            </a:r>
          </a:p>
          <a:p>
            <a:endParaRPr lang="id-ID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00066"/>
          </a:xfrm>
        </p:spPr>
        <p:txBody>
          <a:bodyPr>
            <a:noAutofit/>
          </a:bodyPr>
          <a:lstStyle/>
          <a:p>
            <a:r>
              <a:rPr lang="id-ID" sz="2800" dirty="0" smtClean="0">
                <a:solidFill>
                  <a:srgbClr val="FF0000"/>
                </a:solidFill>
              </a:rPr>
              <a:t>LINGKAR LENGAN ATAS (LILA)</a:t>
            </a:r>
            <a:endParaRPr lang="id-ID" sz="28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214974"/>
          </a:xfrm>
        </p:spPr>
        <p:txBody>
          <a:bodyPr>
            <a:normAutofit/>
          </a:bodyPr>
          <a:lstStyle/>
          <a:p>
            <a:r>
              <a:rPr lang="id-ID" sz="2800" dirty="0" smtClean="0"/>
              <a:t>Lingkar Lengan :</a:t>
            </a:r>
          </a:p>
          <a:p>
            <a:pPr>
              <a:buNone/>
            </a:pPr>
            <a:r>
              <a:rPr lang="id-ID" sz="2400" dirty="0" smtClean="0"/>
              <a:t> 	   	</a:t>
            </a:r>
            <a:r>
              <a:rPr lang="id-ID" sz="2400" dirty="0" smtClean="0">
                <a:solidFill>
                  <a:srgbClr val="FF0000"/>
                </a:solidFill>
              </a:rPr>
              <a:t>       LILA	        </a:t>
            </a:r>
          </a:p>
          <a:p>
            <a:pPr>
              <a:buNone/>
            </a:pPr>
            <a:r>
              <a:rPr lang="id-ID" sz="2400" dirty="0" smtClean="0">
                <a:solidFill>
                  <a:srgbClr val="FF0000"/>
                </a:solidFill>
              </a:rPr>
              <a:t>		      3,14</a:t>
            </a:r>
          </a:p>
          <a:p>
            <a:pPr>
              <a:buNone/>
            </a:pPr>
            <a:endParaRPr lang="id-ID" sz="1800" dirty="0" smtClean="0"/>
          </a:p>
          <a:p>
            <a:r>
              <a:rPr lang="id-ID" sz="2400" dirty="0" smtClean="0"/>
              <a:t>Lingkar Otot :</a:t>
            </a:r>
          </a:p>
          <a:p>
            <a:pPr>
              <a:buNone/>
            </a:pPr>
            <a:r>
              <a:rPr lang="id-ID" sz="2400" dirty="0" smtClean="0"/>
              <a:t>		</a:t>
            </a:r>
            <a:r>
              <a:rPr lang="id-ID" sz="2400" dirty="0" smtClean="0">
                <a:solidFill>
                  <a:srgbClr val="FF0000"/>
                </a:solidFill>
              </a:rPr>
              <a:t>Lingkar Lengan      -    TLK</a:t>
            </a:r>
          </a:p>
          <a:p>
            <a:pPr>
              <a:buNone/>
            </a:pPr>
            <a:endParaRPr lang="id-ID" sz="2400" dirty="0" smtClean="0"/>
          </a:p>
          <a:p>
            <a:r>
              <a:rPr lang="id-ID" sz="2400" dirty="0" smtClean="0"/>
              <a:t>Hitung BBA Untuk Anak :</a:t>
            </a:r>
          </a:p>
          <a:p>
            <a:pPr>
              <a:buNone/>
            </a:pPr>
            <a:r>
              <a:rPr lang="id-ID" sz="2400" dirty="0" smtClean="0"/>
              <a:t>		LILA ukur       x BB/TB</a:t>
            </a:r>
          </a:p>
          <a:p>
            <a:pPr>
              <a:buNone/>
            </a:pPr>
            <a:r>
              <a:rPr lang="id-ID" sz="2400" smtClean="0"/>
              <a:t>              LILA PERCENTIL 50</a:t>
            </a:r>
            <a:endParaRPr lang="id-ID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214414" y="2071678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03648" y="501317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285728"/>
            <a:ext cx="8020078" cy="249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23728" y="2564904"/>
          <a:ext cx="595198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3995"/>
                <a:gridCol w="1983995"/>
                <a:gridCol w="1983995"/>
              </a:tblGrid>
              <a:tr h="351358">
                <a:tc gridSpan="3"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Waist to Hip Ratio</a:t>
                      </a:r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51358">
                <a:tc>
                  <a:txBody>
                    <a:bodyPr/>
                    <a:lstStyle/>
                    <a:p>
                      <a:r>
                        <a:rPr lang="id-ID" dirty="0" smtClean="0"/>
                        <a:t>Laki-laki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Perempuan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Health</a:t>
                      </a:r>
                      <a:r>
                        <a:rPr lang="id-ID" baseline="0" dirty="0" smtClean="0"/>
                        <a:t> Risk</a:t>
                      </a:r>
                      <a:endParaRPr lang="id-ID" dirty="0"/>
                    </a:p>
                  </a:txBody>
                  <a:tcPr/>
                </a:tc>
              </a:tr>
              <a:tr h="351358">
                <a:tc>
                  <a:txBody>
                    <a:bodyPr/>
                    <a:lstStyle/>
                    <a:p>
                      <a:r>
                        <a:rPr lang="id-ID" dirty="0" smtClean="0"/>
                        <a:t>≤ 0,95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≤ 0,80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Low Risk</a:t>
                      </a:r>
                      <a:endParaRPr lang="id-ID" dirty="0"/>
                    </a:p>
                  </a:txBody>
                  <a:tcPr/>
                </a:tc>
              </a:tr>
              <a:tr h="351358">
                <a:tc>
                  <a:txBody>
                    <a:bodyPr/>
                    <a:lstStyle/>
                    <a:p>
                      <a:r>
                        <a:rPr lang="id-ID" dirty="0" smtClean="0"/>
                        <a:t>0,96 - 1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0,81 – 0,85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Moderate Risk</a:t>
                      </a:r>
                      <a:endParaRPr lang="id-ID" dirty="0"/>
                    </a:p>
                  </a:txBody>
                  <a:tcPr/>
                </a:tc>
              </a:tr>
              <a:tr h="351358">
                <a:tc>
                  <a:txBody>
                    <a:bodyPr/>
                    <a:lstStyle/>
                    <a:p>
                      <a:r>
                        <a:rPr lang="id-ID" dirty="0" smtClean="0"/>
                        <a:t>≥ 1,0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≥ 0,85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High Risk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4653136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000" dirty="0" smtClean="0">
                <a:solidFill>
                  <a:srgbClr val="FF0000"/>
                </a:solidFill>
              </a:rPr>
              <a:t>Untuk Lingkar Pinggang Dewasa dianalisa menggunakan Klasifikasi IDF untuk South Asia 2004</a:t>
            </a:r>
            <a:endParaRPr lang="id-ID" sz="20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47664" y="5373216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Jenis Kelamin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Lingkar Pinggang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Klasifikasi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Laki-laki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≥ 90 cm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Obesitas sentral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Perempuan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≥ 80 cm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Obesitas sentral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428604"/>
            <a:ext cx="8372476" cy="6000792"/>
          </a:xfrm>
        </p:spPr>
        <p:txBody>
          <a:bodyPr/>
          <a:lstStyle/>
          <a:p>
            <a:r>
              <a:rPr lang="id-ID" sz="2400" dirty="0" smtClean="0">
                <a:solidFill>
                  <a:srgbClr val="FF0000"/>
                </a:solidFill>
              </a:rPr>
              <a:t>Pengukuran TLK dewasa </a:t>
            </a:r>
            <a:r>
              <a:rPr lang="id-ID" sz="2400" dirty="0" smtClean="0"/>
              <a:t>menggunakan tabel Durnin, Womersley 1974</a:t>
            </a:r>
          </a:p>
          <a:p>
            <a:pPr>
              <a:buNone/>
            </a:pPr>
            <a:r>
              <a:rPr lang="id-ID" sz="2800" dirty="0" smtClean="0"/>
              <a:t>	Klasifikasi status gizi :</a:t>
            </a:r>
          </a:p>
          <a:p>
            <a:pPr>
              <a:buNone/>
            </a:pP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728" y="1928802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/>
                <a:gridCol w="1714512"/>
                <a:gridCol w="2809852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Jenis Kelamin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% Lemak Tubuh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Klasifikasi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Laki-laki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&lt; 8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Kurus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8 – 15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Optimal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16 – 20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Sedikit berlebih lemak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21 – 24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Gemuk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≥ 25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Obesitas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Perempuan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&lt; 13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Kurus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13 – 23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Optimal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24 – 27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Sedikit berlebih lemak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28 – 32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Gemuk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≥ 33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Obesitas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id-ID" sz="2800" dirty="0" smtClean="0">
                <a:solidFill>
                  <a:srgbClr val="FF0000"/>
                </a:solidFill>
              </a:rPr>
              <a:t>Untuk bayi dan anak yg overweight/obesitas</a:t>
            </a:r>
          </a:p>
          <a:p>
            <a:pPr>
              <a:buNone/>
            </a:pPr>
            <a:r>
              <a:rPr lang="id-ID" dirty="0" smtClean="0"/>
              <a:t>	</a:t>
            </a:r>
            <a:r>
              <a:rPr lang="id-ID" sz="2400" dirty="0" smtClean="0"/>
              <a:t>analisa BB dan TB menggunakan	:</a:t>
            </a:r>
          </a:p>
          <a:p>
            <a:pPr>
              <a:buNone/>
            </a:pPr>
            <a:r>
              <a:rPr lang="id-ID" sz="2400" dirty="0" smtClean="0"/>
              <a:t>			</a:t>
            </a:r>
            <a:r>
              <a:rPr lang="id-ID" sz="2400" dirty="0" smtClean="0">
                <a:solidFill>
                  <a:srgbClr val="FF0000"/>
                </a:solidFill>
              </a:rPr>
              <a:t>Tabel BMI for Age (WHO, 2008)</a:t>
            </a:r>
          </a:p>
          <a:p>
            <a:pPr>
              <a:buNone/>
            </a:pP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00166" y="2214554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IMT (kg/m2 ) untuk umur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Klasifikasi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≥ 25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Overweight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≥ 30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Obesitas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67544" y="3645024"/>
            <a:ext cx="8229600" cy="28535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Formula  Tinggi Lutut</a:t>
            </a: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(Gibson, RS; 1993)</a:t>
            </a:r>
            <a:endParaRPr kumimoji="0" lang="en-US" sz="2200" b="0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Pria </a:t>
            </a:r>
            <a:r>
              <a:rPr kumimoji="0" lang="id-ID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     </a:t>
            </a:r>
            <a:r>
              <a:rPr kumimoji="0" 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endParaRPr kumimoji="0" lang="id-ID" sz="2200" b="1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en-US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(2.02 x tinggi lutut (cm)) – (0.04 x umur (tahun)) + 64.19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i-FI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Wanita : </a:t>
            </a:r>
            <a:endParaRPr kumimoji="0" lang="id-ID" sz="2200" b="1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fi-FI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(1.83 x tinggi lutut (cm)) – (0.24 x umur (tahun)) + 84.88</a:t>
            </a:r>
            <a:endParaRPr kumimoji="0" lang="id-ID" sz="2200" b="1" i="0" u="none" strike="noStrike" kern="1200" cap="none" spc="0" normalizeH="0" baseline="0" noProof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2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(Untuk yang tdk bisa berdiri dan geriatri bungkuk)</a:t>
            </a:r>
            <a:endParaRPr kumimoji="0" lang="id-ID" sz="22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683</Words>
  <Application>Microsoft Office PowerPoint</Application>
  <PresentationFormat>On-screen Show (4:3)</PresentationFormat>
  <Paragraphs>333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ANTROPOMETRI</vt:lpstr>
      <vt:lpstr>Slide 2</vt:lpstr>
      <vt:lpstr>Slide 3</vt:lpstr>
      <vt:lpstr>Klasifikasi IMT berdasarkan WHO untuk populasi Asia</vt:lpstr>
      <vt:lpstr>LINGKAR LENGAN ATAS (LILA)</vt:lpstr>
      <vt:lpstr>LINGKAR LENGAN ATAS (LILA)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ANTROPOMETRI</dc:title>
  <dc:creator>Silmy</dc:creator>
  <cp:lastModifiedBy>Silmy</cp:lastModifiedBy>
  <cp:revision>5</cp:revision>
  <dcterms:created xsi:type="dcterms:W3CDTF">2014-03-26T08:47:26Z</dcterms:created>
  <dcterms:modified xsi:type="dcterms:W3CDTF">2014-04-28T09:15:17Z</dcterms:modified>
</cp:coreProperties>
</file>