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sldIdLst>
    <p:sldId id="256" r:id="rId2"/>
    <p:sldId id="257" r:id="rId3"/>
    <p:sldId id="258" r:id="rId4"/>
    <p:sldId id="259" r:id="rId5"/>
    <p:sldId id="260" r:id="rId6"/>
    <p:sldId id="261" r:id="rId7"/>
    <p:sldId id="262" r:id="rId8"/>
    <p:sldId id="264" r:id="rId9"/>
    <p:sldId id="266" r:id="rId10"/>
    <p:sldId id="268" r:id="rId11"/>
    <p:sldId id="270" r:id="rId12"/>
    <p:sldId id="272" r:id="rId13"/>
    <p:sldId id="274" r:id="rId14"/>
    <p:sldId id="276" r:id="rId15"/>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6" d="100"/>
          <a:sy n="66" d="100"/>
        </p:scale>
        <p:origin x="87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Judul">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id-ID"/>
              <a:t>Klik untuk mengedit gaya judul Master</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d-ID"/>
              <a:t>Klik untuk mengedit gaya subjudul Master</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795327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Judul dan Keteranga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id-ID"/>
              <a:t>Klik untuk mengedit gaya judul Master</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d-ID"/>
              <a:t>Klik untuk edit gaya teks Master</a:t>
            </a:r>
          </a:p>
        </p:txBody>
      </p:sp>
      <p:sp>
        <p:nvSpPr>
          <p:cNvPr id="4" name="Date Placeholder 3"/>
          <p:cNvSpPr>
            <a:spLocks noGrp="1"/>
          </p:cNvSpPr>
          <p:nvPr>
            <p:ph type="dt" sz="half" idx="10"/>
          </p:nvPr>
        </p:nvSpPr>
        <p:spPr/>
        <p:txBody>
          <a:bodyPr/>
          <a:lstStyle/>
          <a:p>
            <a:fld id="{B61BEF0D-F0BB-DE4B-95CE-6DB70DBA9567}" type="datetimeFigureOut">
              <a:rPr lang="en-US" dirty="0"/>
              <a:pPr/>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18899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Kutipan dengan Keteranga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id-ID"/>
              <a:t>Klik untuk mengedit gaya judul Master</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d-ID"/>
              <a:t>Klik untuk edit gaya teks Master</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d-ID"/>
              <a:t>Klik untuk edit gaya teks Master</a:t>
            </a:r>
          </a:p>
        </p:txBody>
      </p:sp>
      <p:sp>
        <p:nvSpPr>
          <p:cNvPr id="4" name="Date Placeholder 3"/>
          <p:cNvSpPr>
            <a:spLocks noGrp="1"/>
          </p:cNvSpPr>
          <p:nvPr>
            <p:ph type="dt" sz="half" idx="10"/>
          </p:nvPr>
        </p:nvSpPr>
        <p:spPr/>
        <p:txBody>
          <a:bodyPr/>
          <a:lstStyle/>
          <a:p>
            <a:fld id="{B61BEF0D-F0BB-DE4B-95CE-6DB70DBA9567}" type="datetimeFigureOut">
              <a:rPr lang="en-US" dirty="0"/>
              <a:pPr/>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6579469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Kartu Nama">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id-ID"/>
              <a:t>Klik untuk mengedit gaya judul Master</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d-ID"/>
              <a:t>Klik untuk edit gaya teks Master</a:t>
            </a:r>
          </a:p>
        </p:txBody>
      </p:sp>
      <p:sp>
        <p:nvSpPr>
          <p:cNvPr id="4" name="Date Placeholder 3"/>
          <p:cNvSpPr>
            <a:spLocks noGrp="1"/>
          </p:cNvSpPr>
          <p:nvPr>
            <p:ph type="dt" sz="half" idx="10"/>
          </p:nvPr>
        </p:nvSpPr>
        <p:spPr/>
        <p:txBody>
          <a:bodyPr/>
          <a:lstStyle/>
          <a:p>
            <a:fld id="{B61BEF0D-F0BB-DE4B-95CE-6DB70DBA9567}" type="datetimeFigureOut">
              <a:rPr lang="en-US" dirty="0"/>
              <a:pPr/>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659922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artu Nama dengan Kutipa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id-ID"/>
              <a:t>Klik untuk mengedit gaya judul Master</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d-ID"/>
              <a:t>Klik untuk edit gaya teks Master</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d-ID"/>
              <a:t>Klik untuk edit gaya teks Master</a:t>
            </a:r>
          </a:p>
        </p:txBody>
      </p:sp>
      <p:sp>
        <p:nvSpPr>
          <p:cNvPr id="4" name="Date Placeholder 3"/>
          <p:cNvSpPr>
            <a:spLocks noGrp="1"/>
          </p:cNvSpPr>
          <p:nvPr>
            <p:ph type="dt" sz="half" idx="10"/>
          </p:nvPr>
        </p:nvSpPr>
        <p:spPr/>
        <p:txBody>
          <a:bodyPr/>
          <a:lstStyle/>
          <a:p>
            <a:fld id="{B61BEF0D-F0BB-DE4B-95CE-6DB70DBA9567}" type="datetimeFigureOut">
              <a:rPr lang="en-US" dirty="0"/>
              <a:pPr/>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8489992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enar atau Salah">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id-ID"/>
              <a:t>Klik untuk mengedit gaya judul Master</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d-ID"/>
              <a:t>Klik untuk edit gaya teks Master</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d-ID"/>
              <a:t>Klik untuk edit gaya teks Master</a:t>
            </a:r>
          </a:p>
        </p:txBody>
      </p:sp>
      <p:sp>
        <p:nvSpPr>
          <p:cNvPr id="4" name="Date Placeholder 3"/>
          <p:cNvSpPr>
            <a:spLocks noGrp="1"/>
          </p:cNvSpPr>
          <p:nvPr>
            <p:ph type="dt" sz="half" idx="10"/>
          </p:nvPr>
        </p:nvSpPr>
        <p:spPr/>
        <p:txBody>
          <a:bodyPr/>
          <a:lstStyle/>
          <a:p>
            <a:fld id="{B61BEF0D-F0BB-DE4B-95CE-6DB70DBA9567}" type="datetimeFigureOut">
              <a:rPr lang="en-US" dirty="0"/>
              <a:pPr/>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368167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Judul dan Teks Vertik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a:t>Klik untuk mengedit gaya judul Master</a:t>
            </a:r>
            <a:endParaRPr lang="en-US" dirty="0"/>
          </a:p>
        </p:txBody>
      </p:sp>
      <p:sp>
        <p:nvSpPr>
          <p:cNvPr id="3" name="Vertical Text Placeholder 2"/>
          <p:cNvSpPr>
            <a:spLocks noGrp="1"/>
          </p:cNvSpPr>
          <p:nvPr>
            <p:ph type="body" orient="vert" idx="1"/>
          </p:nvPr>
        </p:nvSpPr>
        <p:spPr/>
        <p:txBody>
          <a:bodyPr vert="eaVert"/>
          <a:lstStyle/>
          <a:p>
            <a:pPr lvl="0"/>
            <a:r>
              <a:rPr lang="id-ID"/>
              <a:t>Klik untuk edit gaya teks Master</a:t>
            </a:r>
          </a:p>
          <a:p>
            <a:pPr lvl="1"/>
            <a:r>
              <a:rPr lang="id-ID"/>
              <a:t>Tingkat kedua</a:t>
            </a:r>
          </a:p>
          <a:p>
            <a:pPr lvl="2"/>
            <a:r>
              <a:rPr lang="id-ID"/>
              <a:t>Tingkat ketiga</a:t>
            </a:r>
          </a:p>
          <a:p>
            <a:pPr lvl="3"/>
            <a:r>
              <a:rPr lang="id-ID"/>
              <a:t>Tingkat keempat</a:t>
            </a:r>
          </a:p>
          <a:p>
            <a:pPr lvl="4"/>
            <a:r>
              <a:rPr lang="id-ID"/>
              <a:t>Tingkat kelima</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extLst>
      <p:ext uri="{BB962C8B-B14F-4D97-AF65-F5344CB8AC3E}">
        <p14:creationId xmlns:p14="http://schemas.microsoft.com/office/powerpoint/2010/main" val="7965330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Judul Vertikal dan Tek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id-ID"/>
              <a:t>Klik untuk mengedit gaya judul Master</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id-ID"/>
              <a:t>Klik untuk edit gaya teks Master</a:t>
            </a:r>
          </a:p>
          <a:p>
            <a:pPr lvl="1"/>
            <a:r>
              <a:rPr lang="id-ID"/>
              <a:t>Tingkat kedua</a:t>
            </a:r>
          </a:p>
          <a:p>
            <a:pPr lvl="2"/>
            <a:r>
              <a:rPr lang="id-ID"/>
              <a:t>Tingkat ketiga</a:t>
            </a:r>
          </a:p>
          <a:p>
            <a:pPr lvl="3"/>
            <a:r>
              <a:rPr lang="id-ID"/>
              <a:t>Tingkat keempat</a:t>
            </a:r>
          </a:p>
          <a:p>
            <a:pPr lvl="4"/>
            <a:r>
              <a:rPr lang="id-ID"/>
              <a:t>Tingkat kelima</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4960526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122238"/>
            <a:ext cx="10058400" cy="1295400"/>
          </a:xfrm>
        </p:spPr>
        <p:txBody>
          <a:bodyPr/>
          <a:lstStyle/>
          <a:p>
            <a:r>
              <a:rPr lang="en-US"/>
              <a:t>Click to edit Master title style</a:t>
            </a:r>
          </a:p>
        </p:txBody>
      </p:sp>
      <p:sp>
        <p:nvSpPr>
          <p:cNvPr id="3" name="Text Placeholder 2"/>
          <p:cNvSpPr>
            <a:spLocks noGrp="1"/>
          </p:cNvSpPr>
          <p:nvPr>
            <p:ph type="body" sz="half" idx="1"/>
          </p:nvPr>
        </p:nvSpPr>
        <p:spPr>
          <a:xfrm>
            <a:off x="609600" y="1719263"/>
            <a:ext cx="53848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719263"/>
            <a:ext cx="53848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a:extLst>
              <a:ext uri="{FF2B5EF4-FFF2-40B4-BE49-F238E27FC236}">
                <a16:creationId xmlns:a16="http://schemas.microsoft.com/office/drawing/2014/main" id="{3AFD0016-015B-4F9D-999A-EA0C1140085C}"/>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F77F9406-B325-47B5-9C27-B8D38547F880}"/>
              </a:ext>
            </a:extLst>
          </p:cNvPr>
          <p:cNvSpPr>
            <a:spLocks noGrp="1" noChangeArrowheads="1"/>
          </p:cNvSpPr>
          <p:nvPr>
            <p:ph type="ftr" sz="quarter" idx="11"/>
          </p:nvPr>
        </p:nvSpPr>
        <p:spPr>
          <a:ln/>
        </p:spPr>
        <p:txBody>
          <a:bodyPr/>
          <a:lstStyle>
            <a:lvl1pPr>
              <a:defRPr/>
            </a:lvl1pPr>
          </a:lstStyle>
          <a:p>
            <a:pPr>
              <a:defRPr/>
            </a:pPr>
            <a:r>
              <a:rPr lang="en-US" altLang="en-US"/>
              <a:t>tri rini nuringtyas - Fakultas Biologi UGM</a:t>
            </a:r>
          </a:p>
        </p:txBody>
      </p:sp>
      <p:sp>
        <p:nvSpPr>
          <p:cNvPr id="7" name="Rectangle 7">
            <a:extLst>
              <a:ext uri="{FF2B5EF4-FFF2-40B4-BE49-F238E27FC236}">
                <a16:creationId xmlns:a16="http://schemas.microsoft.com/office/drawing/2014/main" id="{1520E008-10B6-49DB-83AD-EB620E4E04CC}"/>
              </a:ext>
            </a:extLst>
          </p:cNvPr>
          <p:cNvSpPr>
            <a:spLocks noGrp="1" noChangeArrowheads="1"/>
          </p:cNvSpPr>
          <p:nvPr>
            <p:ph type="sldNum" sz="quarter" idx="12"/>
          </p:nvPr>
        </p:nvSpPr>
        <p:spPr>
          <a:ln/>
        </p:spPr>
        <p:txBody>
          <a:bodyPr/>
          <a:lstStyle>
            <a:lvl1pPr>
              <a:defRPr/>
            </a:lvl1pPr>
          </a:lstStyle>
          <a:p>
            <a:fld id="{8B905893-B8EF-4AE2-9E86-267CF3505929}" type="slidenum">
              <a:rPr lang="en-US" altLang="en-US"/>
              <a:pPr/>
              <a:t>‹#›</a:t>
            </a:fld>
            <a:endParaRPr lang="en-US" altLang="en-US"/>
          </a:p>
        </p:txBody>
      </p:sp>
    </p:spTree>
    <p:extLst>
      <p:ext uri="{BB962C8B-B14F-4D97-AF65-F5344CB8AC3E}">
        <p14:creationId xmlns:p14="http://schemas.microsoft.com/office/powerpoint/2010/main" val="3532474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Judul dan Konte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id-ID"/>
              <a:t>Klik untuk mengedit gaya judul Master</a:t>
            </a:r>
            <a:endParaRPr lang="en-US" dirty="0"/>
          </a:p>
        </p:txBody>
      </p:sp>
      <p:sp>
        <p:nvSpPr>
          <p:cNvPr id="3" name="Content Placeholder 2"/>
          <p:cNvSpPr>
            <a:spLocks noGrp="1"/>
          </p:cNvSpPr>
          <p:nvPr>
            <p:ph idx="1"/>
          </p:nvPr>
        </p:nvSpPr>
        <p:spPr/>
        <p:txBody>
          <a:bodyPr/>
          <a:lstStyle/>
          <a:p>
            <a:pPr lvl="0"/>
            <a:r>
              <a:rPr lang="id-ID"/>
              <a:t>Klik untuk edit gaya teks Master</a:t>
            </a:r>
          </a:p>
          <a:p>
            <a:pPr lvl="1"/>
            <a:r>
              <a:rPr lang="id-ID"/>
              <a:t>Tingkat kedua</a:t>
            </a:r>
          </a:p>
          <a:p>
            <a:pPr lvl="2"/>
            <a:r>
              <a:rPr lang="id-ID"/>
              <a:t>Tingkat ketiga</a:t>
            </a:r>
          </a:p>
          <a:p>
            <a:pPr lvl="3"/>
            <a:r>
              <a:rPr lang="id-ID"/>
              <a:t>Tingkat keempat</a:t>
            </a:r>
          </a:p>
          <a:p>
            <a:pPr lvl="4"/>
            <a:r>
              <a:rPr lang="id-ID"/>
              <a:t>Tingkat kelima</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398177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eader Bagian">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id-ID"/>
              <a:t>Klik untuk mengedit gaya judul Master</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d-ID"/>
              <a:t>Klik untuk edit gaya teks Master</a:t>
            </a:r>
          </a:p>
        </p:txBody>
      </p:sp>
      <p:sp>
        <p:nvSpPr>
          <p:cNvPr id="4" name="Date Placeholder 3"/>
          <p:cNvSpPr>
            <a:spLocks noGrp="1"/>
          </p:cNvSpPr>
          <p:nvPr>
            <p:ph type="dt" sz="half" idx="10"/>
          </p:nvPr>
        </p:nvSpPr>
        <p:spPr/>
        <p:txBody>
          <a:bodyPr/>
          <a:lstStyle/>
          <a:p>
            <a:fld id="{B61BEF0D-F0BB-DE4B-95CE-6DB70DBA9567}" type="datetimeFigureOut">
              <a:rPr lang="en-US" dirty="0"/>
              <a:pPr/>
              <a:t>5/8/2020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584540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 Konte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a:t>Klik untuk mengedit gaya judul Master</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id-ID"/>
              <a:t>Klik untuk edit gaya teks Master</a:t>
            </a:r>
          </a:p>
          <a:p>
            <a:pPr lvl="1"/>
            <a:r>
              <a:rPr lang="id-ID"/>
              <a:t>Tingkat kedua</a:t>
            </a:r>
          </a:p>
          <a:p>
            <a:pPr lvl="2"/>
            <a:r>
              <a:rPr lang="id-ID"/>
              <a:t>Tingkat ketiga</a:t>
            </a:r>
          </a:p>
          <a:p>
            <a:pPr lvl="3"/>
            <a:r>
              <a:rPr lang="id-ID"/>
              <a:t>Tingkat keempat</a:t>
            </a:r>
          </a:p>
          <a:p>
            <a:pPr lvl="4"/>
            <a:r>
              <a:rPr lang="id-ID"/>
              <a:t>Tingkat kelima</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id-ID"/>
              <a:t>Klik untuk edit gaya teks Master</a:t>
            </a:r>
          </a:p>
          <a:p>
            <a:pPr lvl="1"/>
            <a:r>
              <a:rPr lang="id-ID"/>
              <a:t>Tingkat kedua</a:t>
            </a:r>
          </a:p>
          <a:p>
            <a:pPr lvl="2"/>
            <a:r>
              <a:rPr lang="id-ID"/>
              <a:t>Tingkat ketiga</a:t>
            </a:r>
          </a:p>
          <a:p>
            <a:pPr lvl="3"/>
            <a:r>
              <a:rPr lang="id-ID"/>
              <a:t>Tingkat keempat</a:t>
            </a:r>
          </a:p>
          <a:p>
            <a:pPr lvl="4"/>
            <a:r>
              <a:rPr lang="id-ID"/>
              <a:t>Tingkat kelima</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extLst>
      <p:ext uri="{BB962C8B-B14F-4D97-AF65-F5344CB8AC3E}">
        <p14:creationId xmlns:p14="http://schemas.microsoft.com/office/powerpoint/2010/main" val="650672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erbandinga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d-ID"/>
              <a:t>Klik untuk mengedit gaya judul Master</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d-ID"/>
              <a:t>Klik untuk edit gaya teks Master</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id-ID"/>
              <a:t>Klik untuk edit gaya teks Master</a:t>
            </a:r>
          </a:p>
          <a:p>
            <a:pPr lvl="1"/>
            <a:r>
              <a:rPr lang="id-ID"/>
              <a:t>Tingkat kedua</a:t>
            </a:r>
          </a:p>
          <a:p>
            <a:pPr lvl="2"/>
            <a:r>
              <a:rPr lang="id-ID"/>
              <a:t>Tingkat ketiga</a:t>
            </a:r>
          </a:p>
          <a:p>
            <a:pPr lvl="3"/>
            <a:r>
              <a:rPr lang="id-ID"/>
              <a:t>Tingkat keempat</a:t>
            </a:r>
          </a:p>
          <a:p>
            <a:pPr lvl="4"/>
            <a:r>
              <a:rPr lang="id-ID"/>
              <a:t>Tingkat kelima</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d-ID"/>
              <a:t>Klik untuk edit gaya teks Master</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id-ID"/>
              <a:t>Klik untuk edit gaya teks Master</a:t>
            </a:r>
          </a:p>
          <a:p>
            <a:pPr lvl="1"/>
            <a:r>
              <a:rPr lang="id-ID"/>
              <a:t>Tingkat kedua</a:t>
            </a:r>
          </a:p>
          <a:p>
            <a:pPr lvl="2"/>
            <a:r>
              <a:rPr lang="id-ID"/>
              <a:t>Tingkat ketiga</a:t>
            </a:r>
          </a:p>
          <a:p>
            <a:pPr lvl="3"/>
            <a:r>
              <a:rPr lang="id-ID"/>
              <a:t>Tingkat keempat</a:t>
            </a:r>
          </a:p>
          <a:p>
            <a:pPr lvl="4"/>
            <a:r>
              <a:rPr lang="id-ID"/>
              <a:t>Tingkat kelima</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723735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udul Saja">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id-ID"/>
              <a:t>Klik untuk mengedit gaya judul Master</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927073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Koson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508933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Konten dengan Keteranga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id-ID"/>
              <a:t>Klik untuk mengedit gaya judul Master</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id-ID"/>
              <a:t>Klik untuk edit gaya teks Master</a:t>
            </a:r>
          </a:p>
          <a:p>
            <a:pPr lvl="1"/>
            <a:r>
              <a:rPr lang="id-ID"/>
              <a:t>Tingkat kedua</a:t>
            </a:r>
          </a:p>
          <a:p>
            <a:pPr lvl="2"/>
            <a:r>
              <a:rPr lang="id-ID"/>
              <a:t>Tingkat ketiga</a:t>
            </a:r>
          </a:p>
          <a:p>
            <a:pPr lvl="3"/>
            <a:r>
              <a:rPr lang="id-ID"/>
              <a:t>Tingkat keempat</a:t>
            </a:r>
          </a:p>
          <a:p>
            <a:pPr lvl="4"/>
            <a:r>
              <a:rPr lang="id-ID"/>
              <a:t>Tingkat kelima</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id-ID"/>
              <a:t>Klik untuk edit gaya teks Master</a:t>
            </a:r>
          </a:p>
        </p:txBody>
      </p:sp>
      <p:sp>
        <p:nvSpPr>
          <p:cNvPr id="5" name="Date Placeholder 4"/>
          <p:cNvSpPr>
            <a:spLocks noGrp="1"/>
          </p:cNvSpPr>
          <p:nvPr>
            <p:ph type="dt" sz="half" idx="10"/>
          </p:nvPr>
        </p:nvSpPr>
        <p:spPr/>
        <p:txBody>
          <a:bodyPr/>
          <a:lstStyle/>
          <a:p>
            <a:fld id="{42A54C80-263E-416B-A8E0-580EDEADCBDC}" type="datetimeFigureOut">
              <a:rPr lang="en-US" dirty="0"/>
              <a:t>5/8/2020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extLst>
      <p:ext uri="{BB962C8B-B14F-4D97-AF65-F5344CB8AC3E}">
        <p14:creationId xmlns:p14="http://schemas.microsoft.com/office/powerpoint/2010/main" val="40292302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Gambar dengan Keteranga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id-ID"/>
              <a:t>Klik untuk mengedit gaya judul Master</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d-ID"/>
              <a:t>Klik ikon untuk menambahkan gambar</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d-ID"/>
              <a:t>Klik untuk edit gaya teks Master</a:t>
            </a:r>
          </a:p>
        </p:txBody>
      </p:sp>
      <p:sp>
        <p:nvSpPr>
          <p:cNvPr id="5" name="Date Placeholder 4"/>
          <p:cNvSpPr>
            <a:spLocks noGrp="1"/>
          </p:cNvSpPr>
          <p:nvPr>
            <p:ph type="dt" sz="half" idx="10"/>
          </p:nvPr>
        </p:nvSpPr>
        <p:spPr/>
        <p:txBody>
          <a:bodyPr/>
          <a:lstStyle/>
          <a:p>
            <a:fld id="{B61BEF0D-F0BB-DE4B-95CE-6DB70DBA9567}" type="datetimeFigureOut">
              <a:rPr lang="en-US" dirty="0"/>
              <a:pPr/>
              <a:t>5/8/2020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5623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id-ID"/>
              <a:t>Klik untuk mengedit gaya judul Master</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id-ID"/>
              <a:t>Klik untuk edit gaya teks Master</a:t>
            </a:r>
          </a:p>
          <a:p>
            <a:pPr lvl="1"/>
            <a:r>
              <a:rPr lang="id-ID"/>
              <a:t>Tingkat kedua</a:t>
            </a:r>
          </a:p>
          <a:p>
            <a:pPr lvl="2"/>
            <a:r>
              <a:rPr lang="id-ID"/>
              <a:t>Tingkat ketiga</a:t>
            </a:r>
          </a:p>
          <a:p>
            <a:pPr lvl="3"/>
            <a:r>
              <a:rPr lang="id-ID"/>
              <a:t>Tingkat keempat</a:t>
            </a:r>
          </a:p>
          <a:p>
            <a:pPr lvl="4"/>
            <a:r>
              <a:rPr lang="id-ID"/>
              <a:t>Tingkat kelima</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5/8/2020</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2248729813"/>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Judul 1">
            <a:extLst>
              <a:ext uri="{FF2B5EF4-FFF2-40B4-BE49-F238E27FC236}">
                <a16:creationId xmlns:a16="http://schemas.microsoft.com/office/drawing/2014/main" id="{165CF571-2C73-E848-918E-0F3799B207F4}"/>
              </a:ext>
            </a:extLst>
          </p:cNvPr>
          <p:cNvSpPr>
            <a:spLocks noGrp="1"/>
          </p:cNvSpPr>
          <p:nvPr>
            <p:ph type="ctrTitle"/>
          </p:nvPr>
        </p:nvSpPr>
        <p:spPr>
          <a:xfrm>
            <a:off x="-3905251" y="573286"/>
            <a:ext cx="9144000" cy="571500"/>
          </a:xfrm>
        </p:spPr>
        <p:txBody>
          <a:bodyPr>
            <a:normAutofit fontScale="90000"/>
          </a:bodyPr>
          <a:lstStyle/>
          <a:p>
            <a:endParaRPr lang="id-ID" sz="3200" dirty="0">
              <a:latin typeface="Agency FB" panose="020F0502020204030204" pitchFamily="34" charset="0"/>
            </a:endParaRPr>
          </a:p>
        </p:txBody>
      </p:sp>
      <p:sp>
        <p:nvSpPr>
          <p:cNvPr id="3" name="Subjudul 2">
            <a:extLst>
              <a:ext uri="{FF2B5EF4-FFF2-40B4-BE49-F238E27FC236}">
                <a16:creationId xmlns:a16="http://schemas.microsoft.com/office/drawing/2014/main" id="{42BE8E60-8370-BF41-B368-660DCCF06258}"/>
              </a:ext>
            </a:extLst>
          </p:cNvPr>
          <p:cNvSpPr>
            <a:spLocks noGrp="1"/>
          </p:cNvSpPr>
          <p:nvPr>
            <p:ph type="subTitle" idx="1"/>
          </p:nvPr>
        </p:nvSpPr>
        <p:spPr>
          <a:xfrm>
            <a:off x="1297781" y="2169914"/>
            <a:ext cx="5567476" cy="1259086"/>
          </a:xfrm>
        </p:spPr>
        <p:txBody>
          <a:bodyPr>
            <a:normAutofit/>
          </a:bodyPr>
          <a:lstStyle/>
          <a:p>
            <a:r>
              <a:rPr lang="en-US" sz="6000" b="1" dirty="0">
                <a:solidFill>
                  <a:srgbClr val="FF0000"/>
                </a:solidFill>
              </a:rPr>
              <a:t>KARBOHIDRAT</a:t>
            </a:r>
            <a:endParaRPr lang="id-ID" sz="6000" b="1" dirty="0">
              <a:solidFill>
                <a:srgbClr val="FF0000"/>
              </a:solidFill>
            </a:endParaRPr>
          </a:p>
        </p:txBody>
      </p:sp>
    </p:spTree>
    <p:extLst>
      <p:ext uri="{BB962C8B-B14F-4D97-AF65-F5344CB8AC3E}">
        <p14:creationId xmlns:p14="http://schemas.microsoft.com/office/powerpoint/2010/main" val="36603283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9" descr="78d739">
            <a:extLst>
              <a:ext uri="{FF2B5EF4-FFF2-40B4-BE49-F238E27FC236}">
                <a16:creationId xmlns:a16="http://schemas.microsoft.com/office/drawing/2014/main" id="{538FB768-EF50-4499-83EF-0951CA0A564F}"/>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2362200"/>
            <a:ext cx="2209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 Box 4">
            <a:extLst>
              <a:ext uri="{FF2B5EF4-FFF2-40B4-BE49-F238E27FC236}">
                <a16:creationId xmlns:a16="http://schemas.microsoft.com/office/drawing/2014/main" id="{C96ACC35-B8D5-45BA-B90C-6EAF4D18BEC1}"/>
              </a:ext>
            </a:extLst>
          </p:cNvPr>
          <p:cNvSpPr txBox="1">
            <a:spLocks noChangeArrowheads="1"/>
          </p:cNvSpPr>
          <p:nvPr/>
        </p:nvSpPr>
        <p:spPr bwMode="auto">
          <a:xfrm rot="-1050425">
            <a:off x="2590800" y="1295400"/>
            <a:ext cx="1981200" cy="5286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r>
              <a:rPr lang="en-US" altLang="en-US" sz="2800" b="1" u="none">
                <a:latin typeface="Comic Sans MS" panose="030F0702030302020204" pitchFamily="66" charset="0"/>
              </a:rPr>
              <a:t>Trehalosa</a:t>
            </a:r>
          </a:p>
        </p:txBody>
      </p:sp>
      <p:sp>
        <p:nvSpPr>
          <p:cNvPr id="24580" name="Text Box 5">
            <a:extLst>
              <a:ext uri="{FF2B5EF4-FFF2-40B4-BE49-F238E27FC236}">
                <a16:creationId xmlns:a16="http://schemas.microsoft.com/office/drawing/2014/main" id="{419A6974-68DF-4A3D-8337-6B5B58BD604E}"/>
              </a:ext>
            </a:extLst>
          </p:cNvPr>
          <p:cNvSpPr txBox="1">
            <a:spLocks noChangeArrowheads="1"/>
          </p:cNvSpPr>
          <p:nvPr/>
        </p:nvSpPr>
        <p:spPr bwMode="auto">
          <a:xfrm rot="-3651976">
            <a:off x="8152607" y="5258595"/>
            <a:ext cx="1981200" cy="5286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r>
              <a:rPr lang="en-US" altLang="en-US" sz="2800" b="1" u="none">
                <a:latin typeface="Comic Sans MS" panose="030F0702030302020204" pitchFamily="66" charset="0"/>
              </a:rPr>
              <a:t>Laktosa</a:t>
            </a:r>
          </a:p>
        </p:txBody>
      </p:sp>
      <p:sp>
        <p:nvSpPr>
          <p:cNvPr id="24581" name="Text Box 6">
            <a:extLst>
              <a:ext uri="{FF2B5EF4-FFF2-40B4-BE49-F238E27FC236}">
                <a16:creationId xmlns:a16="http://schemas.microsoft.com/office/drawing/2014/main" id="{DD3D41DA-CEAA-459D-BAF2-E62D07E3236E}"/>
              </a:ext>
            </a:extLst>
          </p:cNvPr>
          <p:cNvSpPr txBox="1">
            <a:spLocks noChangeArrowheads="1"/>
          </p:cNvSpPr>
          <p:nvPr/>
        </p:nvSpPr>
        <p:spPr bwMode="auto">
          <a:xfrm rot="-4508079">
            <a:off x="3739357" y="1823244"/>
            <a:ext cx="2041525" cy="5286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r>
              <a:rPr lang="en-US" altLang="en-US" sz="2800" b="1" u="none">
                <a:latin typeface="Comic Sans MS" panose="030F0702030302020204" pitchFamily="66" charset="0"/>
              </a:rPr>
              <a:t>Maltosa</a:t>
            </a:r>
          </a:p>
        </p:txBody>
      </p:sp>
      <p:sp>
        <p:nvSpPr>
          <p:cNvPr id="24582" name="Text Box 8">
            <a:extLst>
              <a:ext uri="{FF2B5EF4-FFF2-40B4-BE49-F238E27FC236}">
                <a16:creationId xmlns:a16="http://schemas.microsoft.com/office/drawing/2014/main" id="{E283AE55-B3A6-4F51-BBDF-D7A12EEA1E73}"/>
              </a:ext>
            </a:extLst>
          </p:cNvPr>
          <p:cNvSpPr txBox="1">
            <a:spLocks noChangeArrowheads="1"/>
          </p:cNvSpPr>
          <p:nvPr/>
        </p:nvSpPr>
        <p:spPr bwMode="auto">
          <a:xfrm rot="-7403106">
            <a:off x="1902619" y="5717381"/>
            <a:ext cx="1752600" cy="5286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r>
              <a:rPr lang="en-US" altLang="en-US" sz="2800" b="1" u="none">
                <a:latin typeface="Comic Sans MS" panose="030F0702030302020204" pitchFamily="66" charset="0"/>
              </a:rPr>
              <a:t>Sukrosa</a:t>
            </a:r>
          </a:p>
        </p:txBody>
      </p:sp>
      <p:sp>
        <p:nvSpPr>
          <p:cNvPr id="24583" name="Text Box 9">
            <a:extLst>
              <a:ext uri="{FF2B5EF4-FFF2-40B4-BE49-F238E27FC236}">
                <a16:creationId xmlns:a16="http://schemas.microsoft.com/office/drawing/2014/main" id="{987C3F8F-BBEC-4A7C-8600-82D318595E38}"/>
              </a:ext>
            </a:extLst>
          </p:cNvPr>
          <p:cNvSpPr txBox="1">
            <a:spLocks noChangeArrowheads="1"/>
          </p:cNvSpPr>
          <p:nvPr/>
        </p:nvSpPr>
        <p:spPr bwMode="auto">
          <a:xfrm rot="-2657142">
            <a:off x="1524000" y="3200400"/>
            <a:ext cx="2286000" cy="5286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r>
              <a:rPr lang="en-US" altLang="en-US" sz="2800" b="1" u="none">
                <a:latin typeface="Comic Sans MS" panose="030F0702030302020204" pitchFamily="66" charset="0"/>
              </a:rPr>
              <a:t>Gentiobiosa</a:t>
            </a:r>
          </a:p>
        </p:txBody>
      </p:sp>
      <p:sp>
        <p:nvSpPr>
          <p:cNvPr id="24584" name="Text Box 10">
            <a:extLst>
              <a:ext uri="{FF2B5EF4-FFF2-40B4-BE49-F238E27FC236}">
                <a16:creationId xmlns:a16="http://schemas.microsoft.com/office/drawing/2014/main" id="{F86EA220-BD06-4222-B133-D45CA129EE04}"/>
              </a:ext>
            </a:extLst>
          </p:cNvPr>
          <p:cNvSpPr txBox="1">
            <a:spLocks noChangeArrowheads="1"/>
          </p:cNvSpPr>
          <p:nvPr/>
        </p:nvSpPr>
        <p:spPr bwMode="auto">
          <a:xfrm rot="2129868">
            <a:off x="2971800" y="3886200"/>
            <a:ext cx="2286000" cy="5286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r>
              <a:rPr lang="en-US" altLang="en-US" sz="2800" b="1" u="none">
                <a:latin typeface="Comic Sans MS" panose="030F0702030302020204" pitchFamily="66" charset="0"/>
              </a:rPr>
              <a:t>Cellobiosa</a:t>
            </a:r>
          </a:p>
        </p:txBody>
      </p:sp>
      <p:sp>
        <p:nvSpPr>
          <p:cNvPr id="24585" name="Text Box 11">
            <a:extLst>
              <a:ext uri="{FF2B5EF4-FFF2-40B4-BE49-F238E27FC236}">
                <a16:creationId xmlns:a16="http://schemas.microsoft.com/office/drawing/2014/main" id="{8BDFDA2E-5A7C-495C-AEB7-A54D6B8B6A60}"/>
              </a:ext>
            </a:extLst>
          </p:cNvPr>
          <p:cNvSpPr txBox="1">
            <a:spLocks noChangeArrowheads="1"/>
          </p:cNvSpPr>
          <p:nvPr/>
        </p:nvSpPr>
        <p:spPr bwMode="auto">
          <a:xfrm rot="-3355867">
            <a:off x="6857207" y="4115595"/>
            <a:ext cx="1981200" cy="5286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r>
              <a:rPr lang="en-US" altLang="en-US" sz="2800" b="1" u="none">
                <a:latin typeface="Comic Sans MS" panose="030F0702030302020204" pitchFamily="66" charset="0"/>
              </a:rPr>
              <a:t>Arabinosa</a:t>
            </a:r>
          </a:p>
        </p:txBody>
      </p:sp>
      <p:sp>
        <p:nvSpPr>
          <p:cNvPr id="24586" name="Text Box 12">
            <a:extLst>
              <a:ext uri="{FF2B5EF4-FFF2-40B4-BE49-F238E27FC236}">
                <a16:creationId xmlns:a16="http://schemas.microsoft.com/office/drawing/2014/main" id="{D92D4B6D-3F3E-46A2-BC57-19DD8E68CD55}"/>
              </a:ext>
            </a:extLst>
          </p:cNvPr>
          <p:cNvSpPr txBox="1">
            <a:spLocks noChangeArrowheads="1"/>
          </p:cNvSpPr>
          <p:nvPr/>
        </p:nvSpPr>
        <p:spPr bwMode="auto">
          <a:xfrm rot="-1548069">
            <a:off x="3733800" y="5105400"/>
            <a:ext cx="1981200" cy="5286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r>
              <a:rPr lang="en-US" altLang="en-US" sz="2800" b="1" u="none">
                <a:latin typeface="Comic Sans MS" panose="030F0702030302020204" pitchFamily="66" charset="0"/>
              </a:rPr>
              <a:t>Galaktosa</a:t>
            </a:r>
          </a:p>
        </p:txBody>
      </p:sp>
      <p:sp>
        <p:nvSpPr>
          <p:cNvPr id="24587" name="Text Box 14">
            <a:extLst>
              <a:ext uri="{FF2B5EF4-FFF2-40B4-BE49-F238E27FC236}">
                <a16:creationId xmlns:a16="http://schemas.microsoft.com/office/drawing/2014/main" id="{39EC9CA8-4F6C-420A-8809-586CF462B16C}"/>
              </a:ext>
            </a:extLst>
          </p:cNvPr>
          <p:cNvSpPr txBox="1">
            <a:spLocks noChangeArrowheads="1"/>
          </p:cNvSpPr>
          <p:nvPr/>
        </p:nvSpPr>
        <p:spPr bwMode="auto">
          <a:xfrm rot="-1281406">
            <a:off x="7010400" y="2209800"/>
            <a:ext cx="1981200" cy="5286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r>
              <a:rPr lang="en-US" altLang="en-US" sz="2800" b="1" u="none">
                <a:latin typeface="Comic Sans MS" panose="030F0702030302020204" pitchFamily="66" charset="0"/>
              </a:rPr>
              <a:t>Ribosa</a:t>
            </a:r>
          </a:p>
        </p:txBody>
      </p:sp>
      <p:sp>
        <p:nvSpPr>
          <p:cNvPr id="24588" name="Text Box 15">
            <a:extLst>
              <a:ext uri="{FF2B5EF4-FFF2-40B4-BE49-F238E27FC236}">
                <a16:creationId xmlns:a16="http://schemas.microsoft.com/office/drawing/2014/main" id="{8FE993D9-F110-4180-A659-300623AA2961}"/>
              </a:ext>
            </a:extLst>
          </p:cNvPr>
          <p:cNvSpPr txBox="1">
            <a:spLocks noChangeArrowheads="1"/>
          </p:cNvSpPr>
          <p:nvPr/>
        </p:nvSpPr>
        <p:spPr bwMode="auto">
          <a:xfrm>
            <a:off x="5943600" y="5791200"/>
            <a:ext cx="1981200" cy="5286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r>
              <a:rPr lang="en-US" altLang="en-US" sz="2800" b="1" u="none">
                <a:latin typeface="Comic Sans MS" panose="030F0702030302020204" pitchFamily="66" charset="0"/>
              </a:rPr>
              <a:t>Tallosa</a:t>
            </a:r>
          </a:p>
        </p:txBody>
      </p:sp>
      <p:sp>
        <p:nvSpPr>
          <p:cNvPr id="24589" name="Text Box 16">
            <a:extLst>
              <a:ext uri="{FF2B5EF4-FFF2-40B4-BE49-F238E27FC236}">
                <a16:creationId xmlns:a16="http://schemas.microsoft.com/office/drawing/2014/main" id="{DC63BABA-E00B-4016-9689-27DB1745FA3D}"/>
              </a:ext>
            </a:extLst>
          </p:cNvPr>
          <p:cNvSpPr txBox="1">
            <a:spLocks noChangeArrowheads="1"/>
          </p:cNvSpPr>
          <p:nvPr/>
        </p:nvSpPr>
        <p:spPr bwMode="auto">
          <a:xfrm rot="6106939">
            <a:off x="8381207" y="2667795"/>
            <a:ext cx="1981200" cy="5286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r>
              <a:rPr lang="en-US" altLang="en-US" sz="2800" b="1" u="none">
                <a:latin typeface="Comic Sans MS" panose="030F0702030302020204" pitchFamily="66" charset="0"/>
              </a:rPr>
              <a:t>Mannosa</a:t>
            </a:r>
          </a:p>
        </p:txBody>
      </p:sp>
      <p:sp>
        <p:nvSpPr>
          <p:cNvPr id="24590" name="Text Box 18">
            <a:extLst>
              <a:ext uri="{FF2B5EF4-FFF2-40B4-BE49-F238E27FC236}">
                <a16:creationId xmlns:a16="http://schemas.microsoft.com/office/drawing/2014/main" id="{C6640FB0-D464-4487-95C4-BF0AB8BB725E}"/>
              </a:ext>
            </a:extLst>
          </p:cNvPr>
          <p:cNvSpPr txBox="1">
            <a:spLocks noChangeArrowheads="1"/>
          </p:cNvSpPr>
          <p:nvPr/>
        </p:nvSpPr>
        <p:spPr bwMode="auto">
          <a:xfrm rot="1953000">
            <a:off x="7391400" y="838200"/>
            <a:ext cx="1981200" cy="5286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r>
              <a:rPr lang="en-US" altLang="en-US" sz="2800" b="1" u="none">
                <a:latin typeface="Comic Sans MS" panose="030F0702030302020204" pitchFamily="66" charset="0"/>
              </a:rPr>
              <a:t>Glukosa</a:t>
            </a:r>
          </a:p>
        </p:txBody>
      </p:sp>
      <p:sp>
        <p:nvSpPr>
          <p:cNvPr id="24591" name="Text Box 20">
            <a:extLst>
              <a:ext uri="{FF2B5EF4-FFF2-40B4-BE49-F238E27FC236}">
                <a16:creationId xmlns:a16="http://schemas.microsoft.com/office/drawing/2014/main" id="{1B797258-CF18-4579-A3E6-E4AF5EEC4906}"/>
              </a:ext>
            </a:extLst>
          </p:cNvPr>
          <p:cNvSpPr txBox="1">
            <a:spLocks noChangeArrowheads="1"/>
          </p:cNvSpPr>
          <p:nvPr/>
        </p:nvSpPr>
        <p:spPr bwMode="auto">
          <a:xfrm>
            <a:off x="1981200" y="457200"/>
            <a:ext cx="5257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r>
              <a:rPr lang="en-US" altLang="en-US" sz="3600" b="1" u="none">
                <a:solidFill>
                  <a:srgbClr val="FF0000"/>
                </a:solidFill>
              </a:rPr>
              <a:t>OLIGOSAKARIDA ???</a:t>
            </a:r>
          </a:p>
        </p:txBody>
      </p:sp>
      <p:sp>
        <p:nvSpPr>
          <p:cNvPr id="24593" name="Footer Placeholder 16">
            <a:extLst>
              <a:ext uri="{FF2B5EF4-FFF2-40B4-BE49-F238E27FC236}">
                <a16:creationId xmlns:a16="http://schemas.microsoft.com/office/drawing/2014/main" id="{96700084-25B2-418E-BD41-DFDB042B4F2B}"/>
              </a:ext>
            </a:extLst>
          </p:cNvPr>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r>
              <a:rPr lang="en-US" altLang="en-US" u="none"/>
              <a:t>tri rini nuringtyas - Fakultas Biologi UGM</a:t>
            </a:r>
          </a:p>
        </p:txBody>
      </p:sp>
      <p:sp>
        <p:nvSpPr>
          <p:cNvPr id="24592" name="Slide Number Placeholder 15">
            <a:extLst>
              <a:ext uri="{FF2B5EF4-FFF2-40B4-BE49-F238E27FC236}">
                <a16:creationId xmlns:a16="http://schemas.microsoft.com/office/drawing/2014/main" id="{097CE69C-BD5E-4736-AEF1-2DC8668F29B4}"/>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fld id="{7F882905-2EAE-4014-BBD0-CB47643081F4}" type="slidenum">
              <a:rPr lang="en-US" altLang="en-US" u="none"/>
              <a:pPr eaLnBrk="1" hangingPunct="1"/>
              <a:t>10</a:t>
            </a:fld>
            <a:endParaRPr lang="en-US" altLang="en-US" u="none"/>
          </a:p>
        </p:txBody>
      </p:sp>
    </p:spTree>
    <p:extLst>
      <p:ext uri="{BB962C8B-B14F-4D97-AF65-F5344CB8AC3E}">
        <p14:creationId xmlns:p14="http://schemas.microsoft.com/office/powerpoint/2010/main" val="29610233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
            <a:extLst>
              <a:ext uri="{FF2B5EF4-FFF2-40B4-BE49-F238E27FC236}">
                <a16:creationId xmlns:a16="http://schemas.microsoft.com/office/drawing/2014/main" id="{AEFA5A02-4877-4764-9BBA-8EC49376AF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78066" y="3606800"/>
            <a:ext cx="5257800" cy="325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Text Box 5">
            <a:extLst>
              <a:ext uri="{FF2B5EF4-FFF2-40B4-BE49-F238E27FC236}">
                <a16:creationId xmlns:a16="http://schemas.microsoft.com/office/drawing/2014/main" id="{9AF4EDDD-0F68-4D65-B9C6-398B7B824572}"/>
              </a:ext>
            </a:extLst>
          </p:cNvPr>
          <p:cNvSpPr txBox="1">
            <a:spLocks noChangeArrowheads="1"/>
          </p:cNvSpPr>
          <p:nvPr/>
        </p:nvSpPr>
        <p:spPr bwMode="auto">
          <a:xfrm>
            <a:off x="1881188" y="257175"/>
            <a:ext cx="7696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a:spcBef>
                <a:spcPct val="50000"/>
              </a:spcBef>
            </a:pPr>
            <a:r>
              <a:rPr lang="en-US" altLang="en-US" sz="3200" b="1" u="none">
                <a:latin typeface="Verdana" panose="020B0604030504040204" pitchFamily="34" charset="0"/>
              </a:rPr>
              <a:t>Oligosakarida</a:t>
            </a:r>
          </a:p>
        </p:txBody>
      </p:sp>
      <p:sp>
        <p:nvSpPr>
          <p:cNvPr id="25604" name="Text Box 6">
            <a:extLst>
              <a:ext uri="{FF2B5EF4-FFF2-40B4-BE49-F238E27FC236}">
                <a16:creationId xmlns:a16="http://schemas.microsoft.com/office/drawing/2014/main" id="{C9DD4706-2DA2-450C-9BC5-1DF4AB196AC3}"/>
              </a:ext>
            </a:extLst>
          </p:cNvPr>
          <p:cNvSpPr txBox="1">
            <a:spLocks noChangeArrowheads="1"/>
          </p:cNvSpPr>
          <p:nvPr/>
        </p:nvSpPr>
        <p:spPr bwMode="auto">
          <a:xfrm>
            <a:off x="1690687" y="1077913"/>
            <a:ext cx="856059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r>
              <a:rPr lang="en-US" altLang="en-US" sz="2800" u="none">
                <a:solidFill>
                  <a:srgbClr val="FF0000"/>
                </a:solidFill>
              </a:rPr>
              <a:t>Ikatan glikosida </a:t>
            </a:r>
            <a:r>
              <a:rPr lang="en-US" altLang="en-US" sz="2800" u="none"/>
              <a:t>antar monosakarida akan membentuk </a:t>
            </a:r>
            <a:r>
              <a:rPr lang="en-US" altLang="en-US" sz="2800" u="none">
                <a:sym typeface="Wingdings" panose="05000000000000000000" pitchFamily="2" charset="2"/>
              </a:rPr>
              <a:t> oligosakarida dan polisakarida</a:t>
            </a:r>
            <a:endParaRPr lang="en-US" altLang="en-US" sz="2800" u="none"/>
          </a:p>
        </p:txBody>
      </p:sp>
      <p:sp>
        <p:nvSpPr>
          <p:cNvPr id="25605" name="Text Box 7">
            <a:extLst>
              <a:ext uri="{FF2B5EF4-FFF2-40B4-BE49-F238E27FC236}">
                <a16:creationId xmlns:a16="http://schemas.microsoft.com/office/drawing/2014/main" id="{781AAC04-BE94-4D60-8D7D-0C514B8DFA00}"/>
              </a:ext>
            </a:extLst>
          </p:cNvPr>
          <p:cNvSpPr txBox="1">
            <a:spLocks noChangeArrowheads="1"/>
          </p:cNvSpPr>
          <p:nvPr/>
        </p:nvSpPr>
        <p:spPr bwMode="auto">
          <a:xfrm>
            <a:off x="1679575" y="2252663"/>
            <a:ext cx="8229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r>
              <a:rPr lang="en-US" altLang="en-US" sz="2800" u="none"/>
              <a:t>Oligosakarida yg paling sederhana </a:t>
            </a:r>
            <a:r>
              <a:rPr lang="en-US" altLang="en-US" sz="2800" u="none">
                <a:sym typeface="Wingdings" panose="05000000000000000000" pitchFamily="2" charset="2"/>
              </a:rPr>
              <a:t> </a:t>
            </a:r>
            <a:r>
              <a:rPr lang="en-US" altLang="en-US" sz="2800" b="1" u="none">
                <a:solidFill>
                  <a:schemeClr val="accent2"/>
                </a:solidFill>
                <a:sym typeface="Wingdings" panose="05000000000000000000" pitchFamily="2" charset="2"/>
              </a:rPr>
              <a:t>Disakarida</a:t>
            </a:r>
            <a:endParaRPr lang="en-US" altLang="en-US" sz="2800" b="1" u="none">
              <a:solidFill>
                <a:schemeClr val="accent2"/>
              </a:solidFill>
            </a:endParaRPr>
          </a:p>
        </p:txBody>
      </p:sp>
      <p:sp>
        <p:nvSpPr>
          <p:cNvPr id="25606" name="Rectangle 8">
            <a:extLst>
              <a:ext uri="{FF2B5EF4-FFF2-40B4-BE49-F238E27FC236}">
                <a16:creationId xmlns:a16="http://schemas.microsoft.com/office/drawing/2014/main" id="{9005ECB4-0F46-4EF8-8392-BFA7DC7E20B3}"/>
              </a:ext>
            </a:extLst>
          </p:cNvPr>
          <p:cNvSpPr>
            <a:spLocks noChangeArrowheads="1"/>
          </p:cNvSpPr>
          <p:nvPr/>
        </p:nvSpPr>
        <p:spPr bwMode="auto">
          <a:xfrm>
            <a:off x="4724400" y="5638800"/>
            <a:ext cx="1371600"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endParaRPr lang="id-ID" altLang="en-US"/>
          </a:p>
        </p:txBody>
      </p:sp>
      <p:sp>
        <p:nvSpPr>
          <p:cNvPr id="25607" name="Oval 11">
            <a:extLst>
              <a:ext uri="{FF2B5EF4-FFF2-40B4-BE49-F238E27FC236}">
                <a16:creationId xmlns:a16="http://schemas.microsoft.com/office/drawing/2014/main" id="{D4174519-9E82-4FEF-9565-FA1F248BB4D3}"/>
              </a:ext>
            </a:extLst>
          </p:cNvPr>
          <p:cNvSpPr>
            <a:spLocks noChangeArrowheads="1"/>
          </p:cNvSpPr>
          <p:nvPr/>
        </p:nvSpPr>
        <p:spPr bwMode="auto">
          <a:xfrm>
            <a:off x="6324600" y="2819400"/>
            <a:ext cx="1295400" cy="990600"/>
          </a:xfrm>
          <a:prstGeom prst="ellipse">
            <a:avLst/>
          </a:prstGeom>
          <a:solidFill>
            <a:schemeClr val="accent1"/>
          </a:solidFill>
          <a:ln w="9525">
            <a:solidFill>
              <a:schemeClr val="tx1"/>
            </a:solidFill>
            <a:round/>
            <a:headEnd/>
            <a:tailEnd/>
          </a:ln>
        </p:spPr>
        <p:txBody>
          <a:bodyPr wrap="none" anchor="ct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algn="ctr" eaLnBrk="1" hangingPunct="1"/>
            <a:r>
              <a:rPr lang="en-US" altLang="en-US" sz="2800" u="none"/>
              <a:t>Ikatan</a:t>
            </a:r>
          </a:p>
          <a:p>
            <a:pPr algn="ctr" eaLnBrk="1" hangingPunct="1"/>
            <a:r>
              <a:rPr lang="en-US" altLang="en-US" sz="2800" u="none"/>
              <a:t> alpha</a:t>
            </a:r>
          </a:p>
        </p:txBody>
      </p:sp>
      <p:sp>
        <p:nvSpPr>
          <p:cNvPr id="25608" name="Line 12">
            <a:extLst>
              <a:ext uri="{FF2B5EF4-FFF2-40B4-BE49-F238E27FC236}">
                <a16:creationId xmlns:a16="http://schemas.microsoft.com/office/drawing/2014/main" id="{FA282AD4-272A-47B7-8E1F-E38FF5451804}"/>
              </a:ext>
            </a:extLst>
          </p:cNvPr>
          <p:cNvSpPr>
            <a:spLocks noChangeShapeType="1"/>
          </p:cNvSpPr>
          <p:nvPr/>
        </p:nvSpPr>
        <p:spPr bwMode="auto">
          <a:xfrm>
            <a:off x="7239000" y="3886200"/>
            <a:ext cx="152400" cy="129540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5609" name="Text Box 13">
            <a:extLst>
              <a:ext uri="{FF2B5EF4-FFF2-40B4-BE49-F238E27FC236}">
                <a16:creationId xmlns:a16="http://schemas.microsoft.com/office/drawing/2014/main" id="{359A4F56-1FBD-465E-AE5C-1104D18D0D0D}"/>
              </a:ext>
            </a:extLst>
          </p:cNvPr>
          <p:cNvSpPr txBox="1">
            <a:spLocks noChangeArrowheads="1"/>
          </p:cNvSpPr>
          <p:nvPr/>
        </p:nvSpPr>
        <p:spPr bwMode="auto">
          <a:xfrm>
            <a:off x="1724026" y="2867026"/>
            <a:ext cx="3457575"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r>
              <a:rPr lang="en-US" altLang="en-US" sz="2800" u="none"/>
              <a:t>Dlm proses penggabungan 2 monomer tst </a:t>
            </a:r>
            <a:r>
              <a:rPr lang="en-US" altLang="en-US" sz="2800" u="none">
                <a:sym typeface="Wingdings" panose="05000000000000000000" pitchFamily="2" charset="2"/>
              </a:rPr>
              <a:t> H</a:t>
            </a:r>
            <a:r>
              <a:rPr lang="en-US" altLang="en-US" sz="2800" u="none" baseline="-25000">
                <a:sym typeface="Wingdings" panose="05000000000000000000" pitchFamily="2" charset="2"/>
              </a:rPr>
              <a:t>2</a:t>
            </a:r>
            <a:r>
              <a:rPr lang="en-US" altLang="en-US" sz="2800" u="none">
                <a:sym typeface="Wingdings" panose="05000000000000000000" pitchFamily="2" charset="2"/>
              </a:rPr>
              <a:t>O akan dibebaskan</a:t>
            </a:r>
          </a:p>
          <a:p>
            <a:pPr eaLnBrk="1" hangingPunct="1">
              <a:spcBef>
                <a:spcPct val="50000"/>
              </a:spcBef>
            </a:pPr>
            <a:r>
              <a:rPr lang="en-US" altLang="en-US" sz="2800" b="1" u="none">
                <a:sym typeface="Wingdings" panose="05000000000000000000" pitchFamily="2" charset="2"/>
              </a:rPr>
              <a:t>C</a:t>
            </a:r>
            <a:r>
              <a:rPr lang="en-US" altLang="en-US" sz="2800" b="1" u="none" baseline="-25000">
                <a:sym typeface="Wingdings" panose="05000000000000000000" pitchFamily="2" charset="2"/>
              </a:rPr>
              <a:t>12</a:t>
            </a:r>
            <a:r>
              <a:rPr lang="en-US" altLang="en-US" sz="2800" b="1" u="none">
                <a:sym typeface="Wingdings" panose="05000000000000000000" pitchFamily="2" charset="2"/>
              </a:rPr>
              <a:t>H</a:t>
            </a:r>
            <a:r>
              <a:rPr lang="en-US" altLang="en-US" sz="2800" b="1" u="none" baseline="-25000">
                <a:sym typeface="Wingdings" panose="05000000000000000000" pitchFamily="2" charset="2"/>
              </a:rPr>
              <a:t>22</a:t>
            </a:r>
            <a:r>
              <a:rPr lang="en-US" altLang="en-US" sz="2800" b="1" u="none">
                <a:sym typeface="Wingdings" panose="05000000000000000000" pitchFamily="2" charset="2"/>
              </a:rPr>
              <a:t>O</a:t>
            </a:r>
            <a:r>
              <a:rPr lang="en-US" altLang="en-US" sz="2800" b="1" u="none" baseline="-25000">
                <a:sym typeface="Wingdings" panose="05000000000000000000" pitchFamily="2" charset="2"/>
              </a:rPr>
              <a:t>11</a:t>
            </a:r>
            <a:r>
              <a:rPr lang="en-US" altLang="en-US" sz="2800" b="1" u="none">
                <a:sym typeface="Wingdings" panose="05000000000000000000" pitchFamily="2" charset="2"/>
              </a:rPr>
              <a:t> = </a:t>
            </a:r>
          </a:p>
          <a:p>
            <a:pPr eaLnBrk="1" hangingPunct="1">
              <a:spcBef>
                <a:spcPct val="50000"/>
              </a:spcBef>
            </a:pPr>
            <a:r>
              <a:rPr lang="en-US" altLang="en-US" sz="2800" b="1" u="none">
                <a:sym typeface="Wingdings" panose="05000000000000000000" pitchFamily="2" charset="2"/>
              </a:rPr>
              <a:t>2 C</a:t>
            </a:r>
            <a:r>
              <a:rPr lang="en-US" altLang="en-US" sz="2800" b="1" u="none" baseline="-25000">
                <a:sym typeface="Wingdings" panose="05000000000000000000" pitchFamily="2" charset="2"/>
              </a:rPr>
              <a:t>6</a:t>
            </a:r>
            <a:r>
              <a:rPr lang="en-US" altLang="en-US" sz="2800" b="1" u="none">
                <a:sym typeface="Wingdings" panose="05000000000000000000" pitchFamily="2" charset="2"/>
              </a:rPr>
              <a:t>H</a:t>
            </a:r>
            <a:r>
              <a:rPr lang="en-US" altLang="en-US" sz="2800" b="1" u="none" baseline="-25000">
                <a:sym typeface="Wingdings" panose="05000000000000000000" pitchFamily="2" charset="2"/>
              </a:rPr>
              <a:t>12</a:t>
            </a:r>
            <a:r>
              <a:rPr lang="en-US" altLang="en-US" sz="2800" b="1" u="none">
                <a:sym typeface="Wingdings" panose="05000000000000000000" pitchFamily="2" charset="2"/>
              </a:rPr>
              <a:t>O</a:t>
            </a:r>
            <a:r>
              <a:rPr lang="en-US" altLang="en-US" sz="2800" b="1" u="none" baseline="-25000">
                <a:sym typeface="Wingdings" panose="05000000000000000000" pitchFamily="2" charset="2"/>
              </a:rPr>
              <a:t>6</a:t>
            </a:r>
            <a:r>
              <a:rPr lang="en-US" altLang="en-US" sz="2800" b="1" u="none">
                <a:sym typeface="Wingdings" panose="05000000000000000000" pitchFamily="2" charset="2"/>
              </a:rPr>
              <a:t> − H</a:t>
            </a:r>
            <a:r>
              <a:rPr lang="en-US" altLang="en-US" sz="2800" b="1" u="none" baseline="-25000">
                <a:sym typeface="Wingdings" panose="05000000000000000000" pitchFamily="2" charset="2"/>
              </a:rPr>
              <a:t>2</a:t>
            </a:r>
            <a:r>
              <a:rPr lang="en-US" altLang="en-US" sz="2800" b="1" u="none">
                <a:sym typeface="Wingdings" panose="05000000000000000000" pitchFamily="2" charset="2"/>
              </a:rPr>
              <a:t>O</a:t>
            </a:r>
            <a:r>
              <a:rPr lang="en-US" altLang="en-US" sz="2800" u="none">
                <a:sym typeface="Wingdings" panose="05000000000000000000" pitchFamily="2" charset="2"/>
              </a:rPr>
              <a:t> </a:t>
            </a:r>
          </a:p>
          <a:p>
            <a:pPr eaLnBrk="1" hangingPunct="1">
              <a:spcBef>
                <a:spcPct val="50000"/>
              </a:spcBef>
            </a:pPr>
            <a:endParaRPr lang="en-US" altLang="en-US" sz="2800" u="none"/>
          </a:p>
        </p:txBody>
      </p:sp>
      <p:sp>
        <p:nvSpPr>
          <p:cNvPr id="25611" name="Footer Placeholder 10">
            <a:extLst>
              <a:ext uri="{FF2B5EF4-FFF2-40B4-BE49-F238E27FC236}">
                <a16:creationId xmlns:a16="http://schemas.microsoft.com/office/drawing/2014/main" id="{1FBA4991-0BC4-4459-87D8-CFC81CD1CC78}"/>
              </a:ext>
            </a:extLst>
          </p:cNvPr>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r>
              <a:rPr lang="en-US" altLang="en-US" u="none"/>
              <a:t>tri rini nuringtyas - Fakultas Biologi UGM</a:t>
            </a:r>
          </a:p>
        </p:txBody>
      </p:sp>
      <p:sp>
        <p:nvSpPr>
          <p:cNvPr id="25610" name="Slide Number Placeholder 9">
            <a:extLst>
              <a:ext uri="{FF2B5EF4-FFF2-40B4-BE49-F238E27FC236}">
                <a16:creationId xmlns:a16="http://schemas.microsoft.com/office/drawing/2014/main" id="{1E93A2E4-9D54-410A-9251-39BAD9C03D1A}"/>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fld id="{83E2A803-5A1D-4D54-9784-9774A9EDEF27}" type="slidenum">
              <a:rPr lang="en-US" altLang="en-US" u="none"/>
              <a:pPr eaLnBrk="1" hangingPunct="1"/>
              <a:t>11</a:t>
            </a:fld>
            <a:endParaRPr lang="en-US" altLang="en-US" u="none"/>
          </a:p>
        </p:txBody>
      </p:sp>
    </p:spTree>
    <p:extLst>
      <p:ext uri="{BB962C8B-B14F-4D97-AF65-F5344CB8AC3E}">
        <p14:creationId xmlns:p14="http://schemas.microsoft.com/office/powerpoint/2010/main" val="375214992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5">
            <a:extLst>
              <a:ext uri="{FF2B5EF4-FFF2-40B4-BE49-F238E27FC236}">
                <a16:creationId xmlns:a16="http://schemas.microsoft.com/office/drawing/2014/main" id="{2F031466-4D38-4F56-8C1F-5DC2FCA0AA24}"/>
              </a:ext>
            </a:extLst>
          </p:cNvPr>
          <p:cNvSpPr txBox="1">
            <a:spLocks noChangeArrowheads="1"/>
          </p:cNvSpPr>
          <p:nvPr/>
        </p:nvSpPr>
        <p:spPr bwMode="auto">
          <a:xfrm>
            <a:off x="457200" y="335757"/>
            <a:ext cx="7696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a:spcBef>
                <a:spcPct val="50000"/>
              </a:spcBef>
            </a:pPr>
            <a:r>
              <a:rPr lang="en-US" altLang="en-US" sz="3600" b="1" u="none">
                <a:solidFill>
                  <a:srgbClr val="142E6E"/>
                </a:solidFill>
                <a:latin typeface="Verdana" panose="020B0604030504040204" pitchFamily="34" charset="0"/>
              </a:rPr>
              <a:t>Polisakarida</a:t>
            </a:r>
          </a:p>
        </p:txBody>
      </p:sp>
      <p:sp>
        <p:nvSpPr>
          <p:cNvPr id="33795" name="Text Box 10">
            <a:extLst>
              <a:ext uri="{FF2B5EF4-FFF2-40B4-BE49-F238E27FC236}">
                <a16:creationId xmlns:a16="http://schemas.microsoft.com/office/drawing/2014/main" id="{483F4DB3-B63F-4B1F-8AE6-A47418823B76}"/>
              </a:ext>
            </a:extLst>
          </p:cNvPr>
          <p:cNvSpPr txBox="1">
            <a:spLocks noChangeArrowheads="1"/>
          </p:cNvSpPr>
          <p:nvPr/>
        </p:nvSpPr>
        <p:spPr bwMode="auto">
          <a:xfrm>
            <a:off x="1828800" y="1447801"/>
            <a:ext cx="7467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endParaRPr lang="id-ID" altLang="en-US" sz="2800" u="none"/>
          </a:p>
        </p:txBody>
      </p:sp>
      <p:sp>
        <p:nvSpPr>
          <p:cNvPr id="13323" name="Text Box 11">
            <a:extLst>
              <a:ext uri="{FF2B5EF4-FFF2-40B4-BE49-F238E27FC236}">
                <a16:creationId xmlns:a16="http://schemas.microsoft.com/office/drawing/2014/main" id="{74DB7247-64F1-41EE-B731-F2BE9A6B320A}"/>
              </a:ext>
            </a:extLst>
          </p:cNvPr>
          <p:cNvSpPr txBox="1">
            <a:spLocks noChangeArrowheads="1"/>
          </p:cNvSpPr>
          <p:nvPr/>
        </p:nvSpPr>
        <p:spPr bwMode="auto">
          <a:xfrm>
            <a:off x="971550" y="1147763"/>
            <a:ext cx="9391650"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61938" indent="-261938" eaLnBrk="0" hangingPunct="0">
              <a:defRPr u="sng">
                <a:solidFill>
                  <a:schemeClr val="tx1"/>
                </a:solidFill>
                <a:latin typeface="Arial" panose="020B0604020202020204" pitchFamily="34" charset="0"/>
              </a:defRPr>
            </a:lvl1pPr>
            <a:lvl2pPr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buFontTx/>
              <a:buChar char="•"/>
            </a:pPr>
            <a:r>
              <a:rPr lang="en-US" altLang="en-US" sz="3200" u="none"/>
              <a:t>Merupakan polimer unit monosakarida</a:t>
            </a:r>
          </a:p>
          <a:p>
            <a:pPr eaLnBrk="1" hangingPunct="1">
              <a:spcBef>
                <a:spcPct val="50000"/>
              </a:spcBef>
              <a:buFontTx/>
              <a:buChar char="•"/>
            </a:pPr>
            <a:r>
              <a:rPr lang="en-US" altLang="en-US" sz="3200" u="none"/>
              <a:t>Unit monomer bisa :</a:t>
            </a:r>
          </a:p>
          <a:p>
            <a:pPr lvl="1" eaLnBrk="1" hangingPunct="1">
              <a:spcBef>
                <a:spcPct val="50000"/>
              </a:spcBef>
              <a:buFontTx/>
              <a:buChar char="•"/>
            </a:pPr>
            <a:r>
              <a:rPr lang="en-US" altLang="en-US" sz="3200" u="none"/>
              <a:t> homopolisakarida</a:t>
            </a:r>
          </a:p>
          <a:p>
            <a:pPr lvl="1" eaLnBrk="1" hangingPunct="1">
              <a:spcBef>
                <a:spcPct val="50000"/>
              </a:spcBef>
              <a:buFontTx/>
              <a:buChar char="•"/>
            </a:pPr>
            <a:r>
              <a:rPr lang="en-US" altLang="en-US" sz="3200" u="none"/>
              <a:t> heteropolisakarida</a:t>
            </a:r>
            <a:br>
              <a:rPr lang="en-US" altLang="en-US" sz="3200" u="none"/>
            </a:br>
            <a:endParaRPr lang="en-US" altLang="en-US" sz="3200" u="none"/>
          </a:p>
          <a:p>
            <a:pPr eaLnBrk="1" hangingPunct="1">
              <a:spcBef>
                <a:spcPct val="50000"/>
              </a:spcBef>
              <a:buFontTx/>
              <a:buChar char="•"/>
            </a:pPr>
            <a:r>
              <a:rPr lang="en-US" altLang="en-US" sz="3200" u="none"/>
              <a:t>Berbeda antara satu dgn yg lain pada unit penyusunnya, ikatan yg menghubungkan, rantai cabang yg terbentuk</a:t>
            </a:r>
          </a:p>
        </p:txBody>
      </p:sp>
      <p:sp>
        <p:nvSpPr>
          <p:cNvPr id="33798" name="Footer Placeholder 8">
            <a:extLst>
              <a:ext uri="{FF2B5EF4-FFF2-40B4-BE49-F238E27FC236}">
                <a16:creationId xmlns:a16="http://schemas.microsoft.com/office/drawing/2014/main" id="{B2511B7E-5ECA-4605-8254-66C1387A79CD}"/>
              </a:ext>
            </a:extLst>
          </p:cNvPr>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r>
              <a:rPr lang="en-US" altLang="en-US" u="none"/>
              <a:t>tri rini nuringtyas - Fakultas Biologi UGM</a:t>
            </a:r>
          </a:p>
        </p:txBody>
      </p:sp>
      <p:sp>
        <p:nvSpPr>
          <p:cNvPr id="33797" name="Slide Number Placeholder 7">
            <a:extLst>
              <a:ext uri="{FF2B5EF4-FFF2-40B4-BE49-F238E27FC236}">
                <a16:creationId xmlns:a16="http://schemas.microsoft.com/office/drawing/2014/main" id="{6DCE4DEA-3564-46F7-B5C9-3A5B5D4F69E6}"/>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fld id="{4B2B8848-BFBC-4579-803E-F9BAA830BE63}" type="slidenum">
              <a:rPr lang="en-US" altLang="en-US" u="none"/>
              <a:pPr eaLnBrk="1" hangingPunct="1"/>
              <a:t>12</a:t>
            </a:fld>
            <a:endParaRPr lang="en-US" altLang="en-US" u="none"/>
          </a:p>
        </p:txBody>
      </p:sp>
    </p:spTree>
    <p:extLst>
      <p:ext uri="{BB962C8B-B14F-4D97-AF65-F5344CB8AC3E}">
        <p14:creationId xmlns:p14="http://schemas.microsoft.com/office/powerpoint/2010/main" val="28861512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323"/>
                                        </p:tgtEl>
                                        <p:attrNameLst>
                                          <p:attrName>style.visibility</p:attrName>
                                        </p:attrNameLst>
                                      </p:cBhvr>
                                      <p:to>
                                        <p:strVal val="visible"/>
                                      </p:to>
                                    </p:set>
                                    <p:animEffect transition="in" filter="wipe(up)">
                                      <p:cBhvr>
                                        <p:cTn id="7" dur="500"/>
                                        <p:tgtEl>
                                          <p:spTgt spid="13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a:extLst>
              <a:ext uri="{FF2B5EF4-FFF2-40B4-BE49-F238E27FC236}">
                <a16:creationId xmlns:a16="http://schemas.microsoft.com/office/drawing/2014/main" id="{8B26C874-77A8-4271-B844-34F2D6DA69A2}"/>
              </a:ext>
            </a:extLst>
          </p:cNvPr>
          <p:cNvSpPr>
            <a:spLocks noGrp="1" noChangeArrowheads="1"/>
          </p:cNvSpPr>
          <p:nvPr>
            <p:ph type="title"/>
          </p:nvPr>
        </p:nvSpPr>
        <p:spPr>
          <a:xfrm>
            <a:off x="910828" y="642938"/>
            <a:ext cx="10442972" cy="1047750"/>
          </a:xfrm>
        </p:spPr>
        <p:txBody>
          <a:bodyPr/>
          <a:lstStyle/>
          <a:p>
            <a:pPr eaLnBrk="1" hangingPunct="1"/>
            <a:r>
              <a:rPr lang="en-US" altLang="en-US" b="1"/>
              <a:t>Pati</a:t>
            </a:r>
          </a:p>
        </p:txBody>
      </p:sp>
      <p:sp>
        <p:nvSpPr>
          <p:cNvPr id="35845" name="Footer Placeholder 6">
            <a:extLst>
              <a:ext uri="{FF2B5EF4-FFF2-40B4-BE49-F238E27FC236}">
                <a16:creationId xmlns:a16="http://schemas.microsoft.com/office/drawing/2014/main" id="{F1E4F271-ACEC-4B4C-A42A-F30D2B053501}"/>
              </a:ext>
            </a:extLst>
          </p:cNvPr>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r>
              <a:rPr lang="en-US" altLang="en-US" u="none"/>
              <a:t>tri rini nuringtyas - Fakultas Biologi UGM</a:t>
            </a:r>
          </a:p>
        </p:txBody>
      </p:sp>
      <p:sp>
        <p:nvSpPr>
          <p:cNvPr id="35844" name="Slide Number Placeholder 5">
            <a:extLst>
              <a:ext uri="{FF2B5EF4-FFF2-40B4-BE49-F238E27FC236}">
                <a16:creationId xmlns:a16="http://schemas.microsoft.com/office/drawing/2014/main" id="{19FAB5C6-A480-4250-BAC4-08654FAAF063}"/>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fld id="{08265359-FFEF-4014-BD93-DCC451EC5A69}" type="slidenum">
              <a:rPr lang="en-US" altLang="en-US" u="none"/>
              <a:pPr eaLnBrk="1" hangingPunct="1"/>
              <a:t>13</a:t>
            </a:fld>
            <a:endParaRPr lang="en-US" altLang="en-US" u="none"/>
          </a:p>
        </p:txBody>
      </p:sp>
      <p:sp>
        <p:nvSpPr>
          <p:cNvPr id="119818" name="Text Box 10">
            <a:extLst>
              <a:ext uri="{FF2B5EF4-FFF2-40B4-BE49-F238E27FC236}">
                <a16:creationId xmlns:a16="http://schemas.microsoft.com/office/drawing/2014/main" id="{F2488254-6112-4DF7-A3E8-1533896EC77B}"/>
              </a:ext>
            </a:extLst>
          </p:cNvPr>
          <p:cNvSpPr txBox="1">
            <a:spLocks noChangeArrowheads="1"/>
          </p:cNvSpPr>
          <p:nvPr/>
        </p:nvSpPr>
        <p:spPr bwMode="auto">
          <a:xfrm>
            <a:off x="2057400" y="1636714"/>
            <a:ext cx="8229600" cy="522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347663" algn="l"/>
              </a:tabLst>
              <a:defRPr u="sng">
                <a:solidFill>
                  <a:schemeClr val="tx1"/>
                </a:solidFill>
                <a:latin typeface="Arial" panose="020B0604020202020204" pitchFamily="34" charset="0"/>
              </a:defRPr>
            </a:lvl1pPr>
            <a:lvl2pPr marL="719138" indent="-174625" eaLnBrk="0" hangingPunct="0">
              <a:tabLst>
                <a:tab pos="347663" algn="l"/>
              </a:tabLst>
              <a:defRPr u="sng">
                <a:solidFill>
                  <a:schemeClr val="tx1"/>
                </a:solidFill>
                <a:latin typeface="Arial" panose="020B0604020202020204" pitchFamily="34" charset="0"/>
              </a:defRPr>
            </a:lvl2pPr>
            <a:lvl3pPr marL="1143000" indent="-228600" eaLnBrk="0" hangingPunct="0">
              <a:tabLst>
                <a:tab pos="347663" algn="l"/>
              </a:tabLst>
              <a:defRPr u="sng">
                <a:solidFill>
                  <a:schemeClr val="tx1"/>
                </a:solidFill>
                <a:latin typeface="Arial" panose="020B0604020202020204" pitchFamily="34" charset="0"/>
              </a:defRPr>
            </a:lvl3pPr>
            <a:lvl4pPr marL="1600200" indent="-228600" eaLnBrk="0" hangingPunct="0">
              <a:tabLst>
                <a:tab pos="347663" algn="l"/>
              </a:tabLst>
              <a:defRPr u="sng">
                <a:solidFill>
                  <a:schemeClr val="tx1"/>
                </a:solidFill>
                <a:latin typeface="Arial" panose="020B0604020202020204" pitchFamily="34" charset="0"/>
              </a:defRPr>
            </a:lvl4pPr>
            <a:lvl5pPr marL="2057400" indent="-228600" eaLnBrk="0" hangingPunct="0">
              <a:tabLst>
                <a:tab pos="347663" algn="l"/>
              </a:tabLst>
              <a:defRPr u="sng">
                <a:solidFill>
                  <a:schemeClr val="tx1"/>
                </a:solidFill>
                <a:latin typeface="Arial" panose="020B0604020202020204" pitchFamily="34" charset="0"/>
              </a:defRPr>
            </a:lvl5pPr>
            <a:lvl6pPr marL="2514600" indent="-228600" eaLnBrk="0" fontAlgn="base" hangingPunct="0">
              <a:spcBef>
                <a:spcPct val="0"/>
              </a:spcBef>
              <a:spcAft>
                <a:spcPct val="0"/>
              </a:spcAft>
              <a:tabLst>
                <a:tab pos="347663" algn="l"/>
              </a:tabLst>
              <a:defRPr u="sng">
                <a:solidFill>
                  <a:schemeClr val="tx1"/>
                </a:solidFill>
                <a:latin typeface="Arial" panose="020B0604020202020204" pitchFamily="34" charset="0"/>
              </a:defRPr>
            </a:lvl6pPr>
            <a:lvl7pPr marL="2971800" indent="-228600" eaLnBrk="0" fontAlgn="base" hangingPunct="0">
              <a:spcBef>
                <a:spcPct val="0"/>
              </a:spcBef>
              <a:spcAft>
                <a:spcPct val="0"/>
              </a:spcAft>
              <a:tabLst>
                <a:tab pos="347663" algn="l"/>
              </a:tabLst>
              <a:defRPr u="sng">
                <a:solidFill>
                  <a:schemeClr val="tx1"/>
                </a:solidFill>
                <a:latin typeface="Arial" panose="020B0604020202020204" pitchFamily="34" charset="0"/>
              </a:defRPr>
            </a:lvl7pPr>
            <a:lvl8pPr marL="3429000" indent="-228600" eaLnBrk="0" fontAlgn="base" hangingPunct="0">
              <a:spcBef>
                <a:spcPct val="0"/>
              </a:spcBef>
              <a:spcAft>
                <a:spcPct val="0"/>
              </a:spcAft>
              <a:tabLst>
                <a:tab pos="347663" algn="l"/>
              </a:tabLst>
              <a:defRPr u="sng">
                <a:solidFill>
                  <a:schemeClr val="tx1"/>
                </a:solidFill>
                <a:latin typeface="Arial" panose="020B0604020202020204" pitchFamily="34" charset="0"/>
              </a:defRPr>
            </a:lvl8pPr>
            <a:lvl9pPr marL="3886200" indent="-228600" eaLnBrk="0" fontAlgn="base" hangingPunct="0">
              <a:spcBef>
                <a:spcPct val="0"/>
              </a:spcBef>
              <a:spcAft>
                <a:spcPct val="0"/>
              </a:spcAft>
              <a:tabLst>
                <a:tab pos="347663" algn="l"/>
              </a:tabLst>
              <a:defRPr u="sng">
                <a:solidFill>
                  <a:schemeClr val="tx1"/>
                </a:solidFill>
                <a:latin typeface="Arial" panose="020B0604020202020204" pitchFamily="34" charset="0"/>
              </a:defRPr>
            </a:lvl9pPr>
          </a:lstStyle>
          <a:p>
            <a:pPr eaLnBrk="1" hangingPunct="1">
              <a:spcBef>
                <a:spcPct val="50000"/>
              </a:spcBef>
            </a:pPr>
            <a:r>
              <a:rPr lang="en-US" altLang="en-US" sz="2800" b="1" u="none"/>
              <a:t>Merupakan polimer glukosa</a:t>
            </a:r>
          </a:p>
          <a:p>
            <a:pPr eaLnBrk="1" hangingPunct="1">
              <a:spcBef>
                <a:spcPct val="50000"/>
              </a:spcBef>
            </a:pPr>
            <a:r>
              <a:rPr lang="en-US" altLang="en-US" sz="2800" b="1" u="none"/>
              <a:t>Terdiri dari 2 macam polisakarida</a:t>
            </a:r>
          </a:p>
          <a:p>
            <a:pPr lvl="1" eaLnBrk="1" hangingPunct="1">
              <a:spcBef>
                <a:spcPct val="50000"/>
              </a:spcBef>
              <a:buFontTx/>
              <a:buChar char="•"/>
            </a:pPr>
            <a:r>
              <a:rPr lang="en-US" altLang="en-US" sz="2800" b="1" u="none"/>
              <a:t> Amilosa </a:t>
            </a:r>
            <a:r>
              <a:rPr lang="en-US" altLang="en-US" sz="2800" b="1" u="none">
                <a:sym typeface="Wingdings" panose="05000000000000000000" pitchFamily="2" charset="2"/>
              </a:rPr>
              <a:t> tidak bercabang</a:t>
            </a:r>
          </a:p>
          <a:p>
            <a:pPr lvl="1" eaLnBrk="1" hangingPunct="1">
              <a:spcBef>
                <a:spcPct val="50000"/>
              </a:spcBef>
              <a:buFontTx/>
              <a:buChar char="•"/>
            </a:pPr>
            <a:r>
              <a:rPr lang="en-US" altLang="en-US" sz="2800" b="1" u="none"/>
              <a:t> Amilopektin </a:t>
            </a:r>
            <a:r>
              <a:rPr lang="en-US" altLang="en-US" sz="2800" b="1" u="none">
                <a:sym typeface="Wingdings" panose="05000000000000000000" pitchFamily="2" charset="2"/>
              </a:rPr>
              <a:t> byk cabang  C 1-6 setiap 10-30 residu </a:t>
            </a:r>
          </a:p>
          <a:p>
            <a:pPr eaLnBrk="1" hangingPunct="1">
              <a:spcBef>
                <a:spcPct val="50000"/>
              </a:spcBef>
            </a:pPr>
            <a:r>
              <a:rPr lang="en-US" altLang="en-US" sz="2800" b="1" u="none">
                <a:sym typeface="Wingdings" panose="05000000000000000000" pitchFamily="2" charset="2"/>
              </a:rPr>
              <a:t>Hidrolisis  </a:t>
            </a:r>
            <a:r>
              <a:rPr lang="en-US" altLang="en-US" sz="2800" b="1" u="none">
                <a:sym typeface="Symbol" panose="05050102010706020507" pitchFamily="18" charset="2"/>
              </a:rPr>
              <a:t> amilase (endoglikosidase)</a:t>
            </a:r>
          </a:p>
          <a:p>
            <a:pPr eaLnBrk="1" hangingPunct="1">
              <a:spcBef>
                <a:spcPct val="50000"/>
              </a:spcBef>
            </a:pPr>
            <a:r>
              <a:rPr lang="en-US" altLang="en-US" sz="2800" b="1" u="none">
                <a:sym typeface="Wingdings" panose="05000000000000000000" pitchFamily="2" charset="2"/>
              </a:rPr>
              <a:t>Tidak larut dalam air, sehingga byk digunakan sbg bentuk simpanan karbohidrat pd tnman.</a:t>
            </a:r>
          </a:p>
          <a:p>
            <a:pPr lvl="1" eaLnBrk="1" hangingPunct="1">
              <a:spcBef>
                <a:spcPct val="50000"/>
              </a:spcBef>
            </a:pPr>
            <a:r>
              <a:rPr lang="en-US" altLang="en-US" sz="2800" u="none">
                <a:sym typeface="Wingdings" panose="05000000000000000000" pitchFamily="2" charset="2"/>
              </a:rPr>
              <a:t>				</a:t>
            </a:r>
          </a:p>
        </p:txBody>
      </p:sp>
    </p:spTree>
    <p:extLst>
      <p:ext uri="{BB962C8B-B14F-4D97-AF65-F5344CB8AC3E}">
        <p14:creationId xmlns:p14="http://schemas.microsoft.com/office/powerpoint/2010/main" val="19281675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xit" presetSubtype="0" fill="hold" grpId="0" nodeType="withEffect">
                                  <p:stCondLst>
                                    <p:cond delay="0"/>
                                  </p:stCondLst>
                                  <p:childTnLst>
                                    <p:set>
                                      <p:cBhvr>
                                        <p:cTn id="6" dur="1" fill="hold">
                                          <p:stCondLst>
                                            <p:cond delay="0"/>
                                          </p:stCondLst>
                                        </p:cTn>
                                        <p:tgtEl>
                                          <p:spTgt spid="1198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5B3DCC68-A31A-446C-8215-717E3987D567}"/>
              </a:ext>
            </a:extLst>
          </p:cNvPr>
          <p:cNvSpPr>
            <a:spLocks noGrp="1" noChangeArrowheads="1"/>
          </p:cNvSpPr>
          <p:nvPr>
            <p:ph type="title"/>
          </p:nvPr>
        </p:nvSpPr>
        <p:spPr>
          <a:xfrm>
            <a:off x="838201" y="118666"/>
            <a:ext cx="10515600" cy="1325563"/>
          </a:xfrm>
        </p:spPr>
        <p:txBody>
          <a:bodyPr/>
          <a:lstStyle/>
          <a:p>
            <a:pPr eaLnBrk="1" hangingPunct="1"/>
            <a:r>
              <a:rPr lang="en-US" altLang="en-US" b="1"/>
              <a:t>Glikogen</a:t>
            </a:r>
          </a:p>
        </p:txBody>
      </p:sp>
      <p:sp>
        <p:nvSpPr>
          <p:cNvPr id="37893" name="Footer Placeholder 5">
            <a:extLst>
              <a:ext uri="{FF2B5EF4-FFF2-40B4-BE49-F238E27FC236}">
                <a16:creationId xmlns:a16="http://schemas.microsoft.com/office/drawing/2014/main" id="{5FAA3AA5-49AE-4B97-9E66-00640B8E6859}"/>
              </a:ext>
            </a:extLst>
          </p:cNvPr>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r>
              <a:rPr lang="en-US" altLang="en-US" u="none"/>
              <a:t>tri rini nuringtyas - Fakultas Biologi UGM</a:t>
            </a:r>
          </a:p>
        </p:txBody>
      </p:sp>
      <p:sp>
        <p:nvSpPr>
          <p:cNvPr id="37892" name="Slide Number Placeholder 4">
            <a:extLst>
              <a:ext uri="{FF2B5EF4-FFF2-40B4-BE49-F238E27FC236}">
                <a16:creationId xmlns:a16="http://schemas.microsoft.com/office/drawing/2014/main" id="{58A0936D-18F9-4150-B7E0-FA6B2555A29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fld id="{8640C10F-43E7-491E-80A3-5F10B1DB57CC}" type="slidenum">
              <a:rPr lang="en-US" altLang="en-US" u="none"/>
              <a:pPr eaLnBrk="1" hangingPunct="1"/>
              <a:t>14</a:t>
            </a:fld>
            <a:endParaRPr lang="en-US" altLang="en-US" u="none"/>
          </a:p>
        </p:txBody>
      </p:sp>
      <p:sp>
        <p:nvSpPr>
          <p:cNvPr id="125962" name="Text Box 10">
            <a:extLst>
              <a:ext uri="{FF2B5EF4-FFF2-40B4-BE49-F238E27FC236}">
                <a16:creationId xmlns:a16="http://schemas.microsoft.com/office/drawing/2014/main" id="{B2FC1D0F-F231-4822-89FA-3E0667F6697A}"/>
              </a:ext>
            </a:extLst>
          </p:cNvPr>
          <p:cNvSpPr txBox="1">
            <a:spLocks noChangeArrowheads="1"/>
          </p:cNvSpPr>
          <p:nvPr/>
        </p:nvSpPr>
        <p:spPr bwMode="auto">
          <a:xfrm>
            <a:off x="838201" y="1752601"/>
            <a:ext cx="10341768"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spcBef>
                <a:spcPct val="50000"/>
              </a:spcBef>
            </a:pPr>
            <a:r>
              <a:rPr lang="en-US" altLang="en-US" sz="2800" b="1" u="none"/>
              <a:t>Polimer glukosa dengan struktur yg mirip dgn amilopektin </a:t>
            </a:r>
            <a:r>
              <a:rPr lang="en-US" altLang="en-US" sz="2800" b="1" u="none">
                <a:sym typeface="Wingdings" panose="05000000000000000000" pitchFamily="2" charset="2"/>
              </a:rPr>
              <a:t> tp byk cabang (setiap 8 residu) dan lebih pendek </a:t>
            </a:r>
          </a:p>
          <a:p>
            <a:pPr eaLnBrk="1" hangingPunct="1">
              <a:spcBef>
                <a:spcPct val="50000"/>
              </a:spcBef>
            </a:pPr>
            <a:endParaRPr lang="en-US" altLang="en-US" sz="2800" b="1" u="none">
              <a:sym typeface="Wingdings" panose="05000000000000000000" pitchFamily="2" charset="2"/>
            </a:endParaRPr>
          </a:p>
          <a:p>
            <a:pPr eaLnBrk="1" hangingPunct="1">
              <a:spcBef>
                <a:spcPct val="50000"/>
              </a:spcBef>
            </a:pPr>
            <a:r>
              <a:rPr lang="en-US" altLang="en-US" sz="2800" b="1" u="none">
                <a:sym typeface="Wingdings" panose="05000000000000000000" pitchFamily="2" charset="2"/>
              </a:rPr>
              <a:t>Terdapat di hewan sebagai bentuk simpanan karbohidrat  ktk dibutuhkan energi  dipecah mjd glukosa  glicogenolisis</a:t>
            </a:r>
          </a:p>
          <a:p>
            <a:pPr eaLnBrk="1" hangingPunct="1">
              <a:spcBef>
                <a:spcPct val="50000"/>
              </a:spcBef>
            </a:pPr>
            <a:r>
              <a:rPr lang="en-US" altLang="en-US" sz="2800" b="1" u="none">
                <a:sym typeface="Wingdings" panose="05000000000000000000" pitchFamily="2" charset="2"/>
              </a:rPr>
              <a:t>Tersimpan dlm  hati dan otot</a:t>
            </a:r>
          </a:p>
          <a:p>
            <a:pPr eaLnBrk="1" hangingPunct="1">
              <a:spcBef>
                <a:spcPct val="50000"/>
              </a:spcBef>
            </a:pPr>
            <a:endParaRPr lang="en-US" altLang="en-US" sz="2800" u="none"/>
          </a:p>
        </p:txBody>
      </p:sp>
    </p:spTree>
    <p:extLst>
      <p:ext uri="{BB962C8B-B14F-4D97-AF65-F5344CB8AC3E}">
        <p14:creationId xmlns:p14="http://schemas.microsoft.com/office/powerpoint/2010/main" val="30583789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xit" presetSubtype="0" fill="hold" grpId="0" nodeType="withEffect">
                                  <p:stCondLst>
                                    <p:cond delay="0"/>
                                  </p:stCondLst>
                                  <p:childTnLst>
                                    <p:set>
                                      <p:cBhvr>
                                        <p:cTn id="6" dur="1" fill="hold">
                                          <p:stCondLst>
                                            <p:cond delay="0"/>
                                          </p:stCondLst>
                                        </p:cTn>
                                        <p:tgtEl>
                                          <p:spTgt spid="1259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6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Judul 1">
            <a:extLst>
              <a:ext uri="{FF2B5EF4-FFF2-40B4-BE49-F238E27FC236}">
                <a16:creationId xmlns:a16="http://schemas.microsoft.com/office/drawing/2014/main" id="{2C4D87AE-639A-2249-B11A-460AC1BD1863}"/>
              </a:ext>
            </a:extLst>
          </p:cNvPr>
          <p:cNvSpPr>
            <a:spLocks noGrp="1"/>
          </p:cNvSpPr>
          <p:nvPr>
            <p:ph type="title"/>
          </p:nvPr>
        </p:nvSpPr>
        <p:spPr/>
        <p:txBody>
          <a:bodyPr/>
          <a:lstStyle/>
          <a:p>
            <a:r>
              <a:rPr lang="id-ID" b="1"/>
              <a:t>Karbohidrat</a:t>
            </a:r>
          </a:p>
        </p:txBody>
      </p:sp>
      <p:sp>
        <p:nvSpPr>
          <p:cNvPr id="3" name="Tampungan Konten 2">
            <a:extLst>
              <a:ext uri="{FF2B5EF4-FFF2-40B4-BE49-F238E27FC236}">
                <a16:creationId xmlns:a16="http://schemas.microsoft.com/office/drawing/2014/main" id="{7EC385CC-745D-DB4A-90D7-F7E590282124}"/>
              </a:ext>
            </a:extLst>
          </p:cNvPr>
          <p:cNvSpPr>
            <a:spLocks noGrp="1"/>
          </p:cNvSpPr>
          <p:nvPr>
            <p:ph idx="1"/>
          </p:nvPr>
        </p:nvSpPr>
        <p:spPr/>
        <p:txBody>
          <a:bodyPr>
            <a:normAutofit/>
          </a:bodyPr>
          <a:lstStyle/>
          <a:p>
            <a:r>
              <a:rPr lang="id-ID" b="0" i="0">
                <a:effectLst/>
                <a:latin typeface="Gudea"/>
              </a:rPr>
              <a:t>Pengertian </a:t>
            </a:r>
            <a:r>
              <a:rPr lang="id-ID" b="1" i="0">
                <a:effectLst/>
                <a:latin typeface="Gudea"/>
              </a:rPr>
              <a:t>Karbohidrat</a:t>
            </a:r>
            <a:r>
              <a:rPr lang="id-ID" b="0" i="0">
                <a:effectLst/>
                <a:latin typeface="Gudea"/>
              </a:rPr>
              <a:t> adalah zat gizi sebagai sumber utama yang paling penting bagi makhluk hidup karena molekulnya menyediakan unsur karbon yang dapat dipergunakan oleh sel. karbohidrat secara kimia dapat didefinisikan sebagai turunan aldehid atau keton dari alkohol polihidrik (karena di dalamnya mengandung gugus hidroksi lebih dari satu), atau sebagai senyawa yang menghasilkan turunan itu apabila dihidrolisis.</a:t>
            </a:r>
            <a:r>
              <a:rPr lang="id-ID" b="1" i="0">
                <a:effectLst/>
                <a:latin typeface="Gudea"/>
              </a:rPr>
              <a:t>Metabolisme Karbohidrat</a:t>
            </a:r>
            <a:r>
              <a:rPr lang="id-ID" b="0" i="0">
                <a:effectLst/>
                <a:latin typeface="Gudea"/>
              </a:rPr>
              <a:t> mencakupi sintesis (anabolisme), penguraian (katabolisme) dan perubahan bentuk pada karbohidrat di dalam makhluk hidup.</a:t>
            </a:r>
            <a:endParaRPr lang="id-ID"/>
          </a:p>
        </p:txBody>
      </p:sp>
      <p:sp>
        <p:nvSpPr>
          <p:cNvPr id="4" name="Kotak Teks 3">
            <a:extLst>
              <a:ext uri="{FF2B5EF4-FFF2-40B4-BE49-F238E27FC236}">
                <a16:creationId xmlns:a16="http://schemas.microsoft.com/office/drawing/2014/main" id="{65F53537-B6F9-104B-9598-B985C32F2FC3}"/>
              </a:ext>
            </a:extLst>
          </p:cNvPr>
          <p:cNvSpPr txBox="1"/>
          <p:nvPr/>
        </p:nvSpPr>
        <p:spPr>
          <a:xfrm>
            <a:off x="5184576" y="2514600"/>
            <a:ext cx="1828800" cy="1828800"/>
          </a:xfrm>
          <a:prstGeom prst="rect">
            <a:avLst/>
          </a:prstGeom>
          <a:noFill/>
        </p:spPr>
        <p:txBody>
          <a:bodyPr wrap="square" rtlCol="0">
            <a:spAutoFit/>
          </a:bodyPr>
          <a:lstStyle/>
          <a:p>
            <a:pPr algn="l"/>
            <a:endParaRPr lang="id-ID"/>
          </a:p>
        </p:txBody>
      </p:sp>
      <p:sp>
        <p:nvSpPr>
          <p:cNvPr id="5" name="Kotak Teks 4">
            <a:extLst>
              <a:ext uri="{FF2B5EF4-FFF2-40B4-BE49-F238E27FC236}">
                <a16:creationId xmlns:a16="http://schemas.microsoft.com/office/drawing/2014/main" id="{FEB5A700-B724-284B-9994-299FB03579FF}"/>
              </a:ext>
            </a:extLst>
          </p:cNvPr>
          <p:cNvSpPr txBox="1"/>
          <p:nvPr/>
        </p:nvSpPr>
        <p:spPr>
          <a:xfrm>
            <a:off x="5184576" y="2514600"/>
            <a:ext cx="1828800" cy="1828800"/>
          </a:xfrm>
          <a:prstGeom prst="rect">
            <a:avLst/>
          </a:prstGeom>
          <a:noFill/>
        </p:spPr>
        <p:txBody>
          <a:bodyPr wrap="square" rtlCol="0">
            <a:spAutoFit/>
          </a:bodyPr>
          <a:lstStyle/>
          <a:p>
            <a:pPr algn="l"/>
            <a:endParaRPr lang="id-ID"/>
          </a:p>
        </p:txBody>
      </p:sp>
    </p:spTree>
    <p:extLst>
      <p:ext uri="{BB962C8B-B14F-4D97-AF65-F5344CB8AC3E}">
        <p14:creationId xmlns:p14="http://schemas.microsoft.com/office/powerpoint/2010/main" val="3790377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Judul 1">
            <a:extLst>
              <a:ext uri="{FF2B5EF4-FFF2-40B4-BE49-F238E27FC236}">
                <a16:creationId xmlns:a16="http://schemas.microsoft.com/office/drawing/2014/main" id="{408967D7-7FCE-FD43-B462-0BFBA4446B9E}"/>
              </a:ext>
            </a:extLst>
          </p:cNvPr>
          <p:cNvSpPr>
            <a:spLocks noGrp="1"/>
          </p:cNvSpPr>
          <p:nvPr>
            <p:ph type="title"/>
          </p:nvPr>
        </p:nvSpPr>
        <p:spPr>
          <a:xfrm>
            <a:off x="1250156" y="428625"/>
            <a:ext cx="10103644" cy="1262063"/>
          </a:xfrm>
        </p:spPr>
        <p:txBody>
          <a:bodyPr/>
          <a:lstStyle/>
          <a:p>
            <a:r>
              <a:rPr lang="id-ID" b="1"/>
              <a:t>Fungsi karbohidrat </a:t>
            </a:r>
          </a:p>
        </p:txBody>
      </p:sp>
      <p:sp>
        <p:nvSpPr>
          <p:cNvPr id="3" name="Tampungan Konten 2">
            <a:extLst>
              <a:ext uri="{FF2B5EF4-FFF2-40B4-BE49-F238E27FC236}">
                <a16:creationId xmlns:a16="http://schemas.microsoft.com/office/drawing/2014/main" id="{9B207C73-7F42-F443-9C05-E11F337721BF}"/>
              </a:ext>
            </a:extLst>
          </p:cNvPr>
          <p:cNvSpPr>
            <a:spLocks noGrp="1"/>
          </p:cNvSpPr>
          <p:nvPr>
            <p:ph idx="1"/>
          </p:nvPr>
        </p:nvSpPr>
        <p:spPr/>
        <p:txBody>
          <a:bodyPr/>
          <a:lstStyle/>
          <a:p>
            <a:r>
              <a:rPr lang="id-ID" b="0" i="0">
                <a:solidFill>
                  <a:srgbClr val="303030"/>
                </a:solidFill>
                <a:effectLst/>
                <a:latin typeface="Gudea"/>
              </a:rPr>
              <a:t>Fungsi Karbohidrat yang utama yaitu sebagai sumber energi untuk  tubuh.</a:t>
            </a:r>
          </a:p>
          <a:p>
            <a:r>
              <a:rPr lang="id-ID" b="0" i="0">
                <a:solidFill>
                  <a:srgbClr val="303030"/>
                </a:solidFill>
                <a:effectLst/>
                <a:latin typeface="Gudea"/>
              </a:rPr>
              <a:t>Fungsi karbohidrat juga untuk melancarkan sistem pencernaan,</a:t>
            </a:r>
          </a:p>
          <a:p>
            <a:r>
              <a:rPr lang="id-ID" b="0" i="0">
                <a:solidFill>
                  <a:srgbClr val="303030"/>
                </a:solidFill>
                <a:effectLst/>
                <a:latin typeface="Gudea"/>
              </a:rPr>
              <a:t>Fungsi karbohidrat selanjutnya yaitu untuk membuat protein melaksanakan tugasnya yang utama sebagai zat pembentuk tubuh. </a:t>
            </a:r>
          </a:p>
          <a:p>
            <a:r>
              <a:rPr lang="id-ID" b="0" i="0">
                <a:solidFill>
                  <a:srgbClr val="303030"/>
                </a:solidFill>
                <a:effectLst/>
                <a:latin typeface="Gudea"/>
              </a:rPr>
              <a:t>Fungsi karbohidrat juga untuk membantu di dalam penyerapan kalsium yang dibutuhkan untuk tubuh.</a:t>
            </a:r>
          </a:p>
          <a:p>
            <a:endParaRPr lang="id-ID"/>
          </a:p>
        </p:txBody>
      </p:sp>
    </p:spTree>
    <p:extLst>
      <p:ext uri="{BB962C8B-B14F-4D97-AF65-F5344CB8AC3E}">
        <p14:creationId xmlns:p14="http://schemas.microsoft.com/office/powerpoint/2010/main" val="2966212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Judul 1">
            <a:extLst>
              <a:ext uri="{FF2B5EF4-FFF2-40B4-BE49-F238E27FC236}">
                <a16:creationId xmlns:a16="http://schemas.microsoft.com/office/drawing/2014/main" id="{EBD44ADF-DC4C-3046-AA6E-5B8CB1DE309A}"/>
              </a:ext>
            </a:extLst>
          </p:cNvPr>
          <p:cNvSpPr>
            <a:spLocks noGrp="1"/>
          </p:cNvSpPr>
          <p:nvPr>
            <p:ph type="title"/>
          </p:nvPr>
        </p:nvSpPr>
        <p:spPr>
          <a:xfrm>
            <a:off x="88106" y="222250"/>
            <a:ext cx="10515600" cy="1325563"/>
          </a:xfrm>
        </p:spPr>
        <p:txBody>
          <a:bodyPr/>
          <a:lstStyle/>
          <a:p>
            <a:r>
              <a:rPr lang="id-ID" b="1" i="0">
                <a:solidFill>
                  <a:srgbClr val="303030"/>
                </a:solidFill>
                <a:effectLst/>
                <a:latin typeface="Gudea"/>
              </a:rPr>
              <a:t>Makanan yang mengandung karbohidrat</a:t>
            </a:r>
            <a:endParaRPr lang="id-ID"/>
          </a:p>
        </p:txBody>
      </p:sp>
      <p:sp>
        <p:nvSpPr>
          <p:cNvPr id="3" name="Tampungan Konten 2">
            <a:extLst>
              <a:ext uri="{FF2B5EF4-FFF2-40B4-BE49-F238E27FC236}">
                <a16:creationId xmlns:a16="http://schemas.microsoft.com/office/drawing/2014/main" id="{1C392A27-0C3F-AD46-89C8-A40CBD0F763A}"/>
              </a:ext>
            </a:extLst>
          </p:cNvPr>
          <p:cNvSpPr>
            <a:spLocks noGrp="1"/>
          </p:cNvSpPr>
          <p:nvPr>
            <p:ph idx="1"/>
          </p:nvPr>
        </p:nvSpPr>
        <p:spPr/>
        <p:txBody>
          <a:bodyPr/>
          <a:lstStyle/>
          <a:p>
            <a:r>
              <a:rPr lang="id-ID" b="0" i="0">
                <a:solidFill>
                  <a:srgbClr val="303030"/>
                </a:solidFill>
                <a:effectLst/>
                <a:latin typeface="Gudea"/>
              </a:rPr>
              <a:t>putih telur, biji-bijian, ubi jalar, roti, singkong, kacang-kacangan, produk dari olahan susu, buah segar, sagu, kentang, sayuran hijau, beras merah, jagung dan lain sebagainya</a:t>
            </a:r>
          </a:p>
          <a:p>
            <a:r>
              <a:rPr lang="id-ID" b="0" i="0">
                <a:solidFill>
                  <a:srgbClr val="303030"/>
                </a:solidFill>
                <a:effectLst/>
                <a:latin typeface="Gudea"/>
              </a:rPr>
              <a:t>bagian molekul protein atau lemak tubuh dapat memproduksi glukosa melalui proses yang dikenal dengan nama “</a:t>
            </a:r>
            <a:r>
              <a:rPr lang="id-ID" b="0" i="1">
                <a:solidFill>
                  <a:srgbClr val="303030"/>
                </a:solidFill>
                <a:effectLst/>
                <a:latin typeface="Gudea"/>
              </a:rPr>
              <a:t>glukoneogenesis</a:t>
            </a:r>
            <a:r>
              <a:rPr lang="id-ID" b="0" i="0">
                <a:solidFill>
                  <a:srgbClr val="303030"/>
                </a:solidFill>
                <a:effectLst/>
                <a:latin typeface="Gudea"/>
              </a:rPr>
              <a:t>” (pembentukan glukosa baru). Karena itu, jaringan-jaringan tersebut dapat memperoleh sumber energi tanpa adanya karbohidrat dalam waktu yang singkat.</a:t>
            </a:r>
            <a:endParaRPr lang="id-ID"/>
          </a:p>
        </p:txBody>
      </p:sp>
    </p:spTree>
    <p:extLst>
      <p:ext uri="{BB962C8B-B14F-4D97-AF65-F5344CB8AC3E}">
        <p14:creationId xmlns:p14="http://schemas.microsoft.com/office/powerpoint/2010/main" val="2686007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mpungan Konten 2">
            <a:extLst>
              <a:ext uri="{FF2B5EF4-FFF2-40B4-BE49-F238E27FC236}">
                <a16:creationId xmlns:a16="http://schemas.microsoft.com/office/drawing/2014/main" id="{1D707F5D-4512-5A4E-818C-66FBDF78CF5D}"/>
              </a:ext>
            </a:extLst>
          </p:cNvPr>
          <p:cNvSpPr>
            <a:spLocks noGrp="1"/>
          </p:cNvSpPr>
          <p:nvPr>
            <p:ph idx="1"/>
          </p:nvPr>
        </p:nvSpPr>
        <p:spPr>
          <a:xfrm>
            <a:off x="963216" y="-196455"/>
            <a:ext cx="10515600" cy="5784057"/>
          </a:xfrm>
        </p:spPr>
        <p:txBody>
          <a:bodyPr/>
          <a:lstStyle/>
          <a:p>
            <a:pPr marL="0" indent="0">
              <a:buNone/>
            </a:pPr>
            <a:r>
              <a:rPr lang="id-ID" b="1" i="0">
                <a:solidFill>
                  <a:srgbClr val="303030"/>
                </a:solidFill>
                <a:effectLst/>
                <a:latin typeface="Gudea"/>
              </a:rPr>
              <a:t>  </a:t>
            </a:r>
          </a:p>
          <a:p>
            <a:pPr marL="0" indent="0">
              <a:buNone/>
            </a:pPr>
            <a:r>
              <a:rPr lang="id-ID" b="1" i="0">
                <a:solidFill>
                  <a:srgbClr val="303030"/>
                </a:solidFill>
                <a:effectLst/>
                <a:latin typeface="Gudea"/>
              </a:rPr>
              <a:t>     Berdasarkann sifat ketersediaannya (availibilitas)</a:t>
            </a:r>
            <a:r>
              <a:rPr lang="id-ID" b="0" i="0">
                <a:solidFill>
                  <a:srgbClr val="303030"/>
                </a:solidFill>
                <a:effectLst/>
                <a:latin typeface="Gudea"/>
              </a:rPr>
              <a:t> bagi tubuh, maka jenis jenis karbohidrat yang terkandung di dalam bahan pangan dapat dikelompokkan menjadi dua, yaitu</a:t>
            </a:r>
          </a:p>
          <a:p>
            <a:pPr>
              <a:buFontTx/>
              <a:buChar char="-"/>
            </a:pPr>
            <a:r>
              <a:rPr lang="id-ID" b="1" i="0">
                <a:solidFill>
                  <a:srgbClr val="303030"/>
                </a:solidFill>
                <a:effectLst/>
                <a:latin typeface="Gudea"/>
              </a:rPr>
              <a:t>Karbohidrat Tersedia</a:t>
            </a:r>
          </a:p>
          <a:p>
            <a:pPr>
              <a:buFontTx/>
              <a:buChar char="-"/>
            </a:pPr>
            <a:r>
              <a:rPr lang="id-ID" b="1" i="0">
                <a:solidFill>
                  <a:srgbClr val="303030"/>
                </a:solidFill>
                <a:effectLst/>
                <a:latin typeface="Gudea"/>
              </a:rPr>
              <a:t>Karbohidrat Tidak Tersedia</a:t>
            </a:r>
            <a:r>
              <a:rPr lang="id-ID" b="0" i="0">
                <a:solidFill>
                  <a:srgbClr val="303030"/>
                </a:solidFill>
                <a:effectLst/>
                <a:latin typeface="Gudea"/>
              </a:rPr>
              <a:t>,</a:t>
            </a:r>
            <a:endParaRPr lang="id-ID"/>
          </a:p>
        </p:txBody>
      </p:sp>
    </p:spTree>
    <p:extLst>
      <p:ext uri="{BB962C8B-B14F-4D97-AF65-F5344CB8AC3E}">
        <p14:creationId xmlns:p14="http://schemas.microsoft.com/office/powerpoint/2010/main" val="35318225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Judul 1">
            <a:extLst>
              <a:ext uri="{FF2B5EF4-FFF2-40B4-BE49-F238E27FC236}">
                <a16:creationId xmlns:a16="http://schemas.microsoft.com/office/drawing/2014/main" id="{64424502-44CB-9540-9787-3C4DEFA5016C}"/>
              </a:ext>
            </a:extLst>
          </p:cNvPr>
          <p:cNvSpPr>
            <a:spLocks noGrp="1"/>
          </p:cNvSpPr>
          <p:nvPr>
            <p:ph type="title"/>
          </p:nvPr>
        </p:nvSpPr>
        <p:spPr>
          <a:xfrm>
            <a:off x="838200" y="365125"/>
            <a:ext cx="10515600" cy="599281"/>
          </a:xfrm>
        </p:spPr>
        <p:txBody>
          <a:bodyPr>
            <a:normAutofit fontScale="90000"/>
          </a:bodyPr>
          <a:lstStyle/>
          <a:p>
            <a:r>
              <a:rPr lang="id-ID" b="1" i="0">
                <a:solidFill>
                  <a:srgbClr val="303030"/>
                </a:solidFill>
                <a:effectLst/>
                <a:latin typeface="Gudea"/>
              </a:rPr>
              <a:t>Karbohidrat Tersedia</a:t>
            </a:r>
            <a:r>
              <a:rPr lang="id-ID" b="0" i="0">
                <a:solidFill>
                  <a:srgbClr val="303030"/>
                </a:solidFill>
                <a:effectLst/>
                <a:latin typeface="Gudea"/>
              </a:rPr>
              <a:t>,</a:t>
            </a:r>
            <a:endParaRPr lang="id-ID"/>
          </a:p>
        </p:txBody>
      </p:sp>
      <p:sp>
        <p:nvSpPr>
          <p:cNvPr id="3" name="Tampungan Konten 2">
            <a:extLst>
              <a:ext uri="{FF2B5EF4-FFF2-40B4-BE49-F238E27FC236}">
                <a16:creationId xmlns:a16="http://schemas.microsoft.com/office/drawing/2014/main" id="{5E619294-A2E4-9842-9A5A-409397062F47}"/>
              </a:ext>
            </a:extLst>
          </p:cNvPr>
          <p:cNvSpPr>
            <a:spLocks noGrp="1"/>
          </p:cNvSpPr>
          <p:nvPr>
            <p:ph idx="1"/>
          </p:nvPr>
        </p:nvSpPr>
        <p:spPr>
          <a:xfrm>
            <a:off x="838200" y="1107281"/>
            <a:ext cx="10515600" cy="5069682"/>
          </a:xfrm>
        </p:spPr>
        <p:txBody>
          <a:bodyPr/>
          <a:lstStyle/>
          <a:p>
            <a:pPr marL="0" indent="0">
              <a:buNone/>
            </a:pPr>
            <a:r>
              <a:rPr lang="id-ID" b="0" i="0">
                <a:solidFill>
                  <a:srgbClr val="303030"/>
                </a:solidFill>
                <a:effectLst/>
                <a:latin typeface="Gudea"/>
              </a:rPr>
              <a:t>     </a:t>
            </a:r>
          </a:p>
          <a:p>
            <a:pPr marL="0" indent="0">
              <a:buNone/>
            </a:pPr>
            <a:r>
              <a:rPr lang="id-ID">
                <a:solidFill>
                  <a:srgbClr val="303030"/>
                </a:solidFill>
                <a:latin typeface="Gudea"/>
              </a:rPr>
              <a:t>       </a:t>
            </a:r>
            <a:r>
              <a:rPr lang="id-ID" b="0" i="0">
                <a:solidFill>
                  <a:srgbClr val="303030"/>
                </a:solidFill>
                <a:effectLst/>
                <a:latin typeface="Gudea"/>
              </a:rPr>
              <a:t>karbohidrat yang dapat dicerna dan/atau diserap, serta dimetabolisasi di dalam tubuh. Kelompok ini meliputi ;</a:t>
            </a:r>
          </a:p>
          <a:p>
            <a:pPr marL="514350" indent="-514350">
              <a:buAutoNum type="arabicPeriod"/>
            </a:pPr>
            <a:r>
              <a:rPr lang="id-ID" b="0" i="0">
                <a:solidFill>
                  <a:srgbClr val="303030"/>
                </a:solidFill>
                <a:effectLst/>
                <a:latin typeface="Gudea"/>
              </a:rPr>
              <a:t>monosakarida (contohnya : fruktosa, glukosa dan galaktosa);</a:t>
            </a:r>
          </a:p>
          <a:p>
            <a:pPr marL="514350" indent="-514350">
              <a:buAutoNum type="arabicPeriod"/>
            </a:pPr>
            <a:r>
              <a:rPr lang="id-ID" b="0" i="0">
                <a:solidFill>
                  <a:srgbClr val="303030"/>
                </a:solidFill>
                <a:effectLst/>
                <a:latin typeface="Gudea"/>
              </a:rPr>
              <a:t>disakarida dan oligosakarida (contohnya : sukrosa, laktosa, maltosa, trehalosa dan oligosakarida lain yang sejenisnya dengan maltosa dan isomaltosa);</a:t>
            </a:r>
          </a:p>
          <a:p>
            <a:pPr marL="514350" indent="-514350">
              <a:buAutoNum type="arabicPeriod"/>
            </a:pPr>
            <a:r>
              <a:rPr lang="id-ID" b="0" i="0">
                <a:solidFill>
                  <a:srgbClr val="303030"/>
                </a:solidFill>
                <a:effectLst/>
                <a:latin typeface="Gudea"/>
              </a:rPr>
              <a:t>polisakarida glukan (contohnya : pati, dekstrin dan glikogen).</a:t>
            </a:r>
            <a:endParaRPr lang="id-ID"/>
          </a:p>
        </p:txBody>
      </p:sp>
    </p:spTree>
    <p:extLst>
      <p:ext uri="{BB962C8B-B14F-4D97-AF65-F5344CB8AC3E}">
        <p14:creationId xmlns:p14="http://schemas.microsoft.com/office/powerpoint/2010/main" val="6520087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Judul 1">
            <a:extLst>
              <a:ext uri="{FF2B5EF4-FFF2-40B4-BE49-F238E27FC236}">
                <a16:creationId xmlns:a16="http://schemas.microsoft.com/office/drawing/2014/main" id="{0599AD9D-5229-A24D-B680-67E6D5D4814F}"/>
              </a:ext>
            </a:extLst>
          </p:cNvPr>
          <p:cNvSpPr>
            <a:spLocks noGrp="1"/>
          </p:cNvSpPr>
          <p:nvPr>
            <p:ph type="title"/>
          </p:nvPr>
        </p:nvSpPr>
        <p:spPr>
          <a:xfrm>
            <a:off x="838200" y="365125"/>
            <a:ext cx="10515600" cy="831453"/>
          </a:xfrm>
        </p:spPr>
        <p:txBody>
          <a:bodyPr/>
          <a:lstStyle/>
          <a:p>
            <a:r>
              <a:rPr lang="id-ID" b="1" i="0">
                <a:solidFill>
                  <a:srgbClr val="303030"/>
                </a:solidFill>
                <a:effectLst/>
                <a:latin typeface="Gudea"/>
              </a:rPr>
              <a:t>Karbohidrat Tidak Tersedia</a:t>
            </a:r>
            <a:r>
              <a:rPr lang="id-ID" b="0" i="0">
                <a:solidFill>
                  <a:srgbClr val="303030"/>
                </a:solidFill>
                <a:effectLst/>
                <a:latin typeface="Gudea"/>
              </a:rPr>
              <a:t>, </a:t>
            </a:r>
            <a:endParaRPr lang="id-ID"/>
          </a:p>
        </p:txBody>
      </p:sp>
      <p:sp>
        <p:nvSpPr>
          <p:cNvPr id="3" name="Tampungan Konten 2">
            <a:extLst>
              <a:ext uri="{FF2B5EF4-FFF2-40B4-BE49-F238E27FC236}">
                <a16:creationId xmlns:a16="http://schemas.microsoft.com/office/drawing/2014/main" id="{45CFBAB2-CDEB-D64D-95A7-F032A0A89863}"/>
              </a:ext>
            </a:extLst>
          </p:cNvPr>
          <p:cNvSpPr>
            <a:spLocks noGrp="1"/>
          </p:cNvSpPr>
          <p:nvPr>
            <p:ph idx="1"/>
          </p:nvPr>
        </p:nvSpPr>
        <p:spPr>
          <a:xfrm>
            <a:off x="838200" y="1196578"/>
            <a:ext cx="10515600" cy="4980385"/>
          </a:xfrm>
        </p:spPr>
        <p:txBody>
          <a:bodyPr/>
          <a:lstStyle/>
          <a:p>
            <a:r>
              <a:rPr lang="id-ID" b="0" i="0">
                <a:solidFill>
                  <a:srgbClr val="303030"/>
                </a:solidFill>
                <a:effectLst/>
                <a:latin typeface="Gudea"/>
              </a:rPr>
              <a:t>ialah karbohidrat yang tidak dapat dihidrolisis oleh enzim enzim yang terdapat di dalam saluran pencernaan manusia, pada akhirnya tidak dapat diserap oleh tubuh.kelompok ini meliputi;</a:t>
            </a:r>
          </a:p>
          <a:p>
            <a:pPr marL="514350" indent="-514350">
              <a:buAutoNum type="arabicPeriod"/>
            </a:pPr>
            <a:r>
              <a:rPr lang="id-ID" b="0" i="0">
                <a:solidFill>
                  <a:srgbClr val="303030"/>
                </a:solidFill>
                <a:effectLst/>
                <a:latin typeface="Gudea"/>
              </a:rPr>
              <a:t>oligosakarida yang tergolong sebagai seri rafinosa (stakhiosa, rafinosa dan verbaskosa)</a:t>
            </a:r>
          </a:p>
          <a:p>
            <a:pPr marL="514350" indent="-514350">
              <a:buAutoNum type="arabicPeriod"/>
            </a:pPr>
            <a:r>
              <a:rPr lang="id-ID" b="0" i="0">
                <a:solidFill>
                  <a:srgbClr val="303030"/>
                </a:solidFill>
                <a:effectLst/>
                <a:latin typeface="Gudea"/>
              </a:rPr>
              <a:t>polisakarida glukan (selulosa); </a:t>
            </a:r>
          </a:p>
          <a:p>
            <a:pPr marL="514350" indent="-514350">
              <a:buAutoNum type="arabicPeriod"/>
            </a:pPr>
            <a:r>
              <a:rPr lang="id-ID" b="0" i="0">
                <a:solidFill>
                  <a:srgbClr val="303030"/>
                </a:solidFill>
                <a:effectLst/>
                <a:latin typeface="Gudea"/>
              </a:rPr>
              <a:t>polisakarida turunan (hemiselulosa, pektin, gum, lignin);</a:t>
            </a:r>
            <a:endParaRPr lang="id-ID"/>
          </a:p>
        </p:txBody>
      </p:sp>
    </p:spTree>
    <p:extLst>
      <p:ext uri="{BB962C8B-B14F-4D97-AF65-F5344CB8AC3E}">
        <p14:creationId xmlns:p14="http://schemas.microsoft.com/office/powerpoint/2010/main" val="13216658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CCCBC5CC-29CE-43DB-8E55-97D2149D96C4}"/>
              </a:ext>
            </a:extLst>
          </p:cNvPr>
          <p:cNvSpPr>
            <a:spLocks noGrp="1" noChangeArrowheads="1"/>
          </p:cNvSpPr>
          <p:nvPr>
            <p:ph type="title"/>
          </p:nvPr>
        </p:nvSpPr>
        <p:spPr>
          <a:xfrm>
            <a:off x="2057400" y="457200"/>
            <a:ext cx="5562600" cy="990600"/>
          </a:xfrm>
        </p:spPr>
        <p:txBody>
          <a:bodyPr/>
          <a:lstStyle/>
          <a:p>
            <a:pPr eaLnBrk="1" hangingPunct="1"/>
            <a:r>
              <a:rPr lang="en-US" altLang="en-US" b="1"/>
              <a:t>Klasifikasi</a:t>
            </a:r>
          </a:p>
        </p:txBody>
      </p:sp>
      <p:sp>
        <p:nvSpPr>
          <p:cNvPr id="4099" name="Rectangle 3">
            <a:extLst>
              <a:ext uri="{FF2B5EF4-FFF2-40B4-BE49-F238E27FC236}">
                <a16:creationId xmlns:a16="http://schemas.microsoft.com/office/drawing/2014/main" id="{95E51329-74EA-4915-BAC1-C07230B38148}"/>
              </a:ext>
            </a:extLst>
          </p:cNvPr>
          <p:cNvSpPr>
            <a:spLocks noGrp="1" noChangeArrowheads="1"/>
          </p:cNvSpPr>
          <p:nvPr>
            <p:ph type="body" sz="half" idx="1"/>
          </p:nvPr>
        </p:nvSpPr>
        <p:spPr>
          <a:xfrm>
            <a:off x="981075" y="1696244"/>
            <a:ext cx="5334000" cy="4411662"/>
          </a:xfrm>
        </p:spPr>
        <p:txBody>
          <a:bodyPr>
            <a:normAutofit lnSpcReduction="10000"/>
          </a:bodyPr>
          <a:lstStyle/>
          <a:p>
            <a:pPr eaLnBrk="1" hangingPunct="1"/>
            <a:r>
              <a:rPr lang="en-US" altLang="en-US"/>
              <a:t>Berdasar kompleksitasnya, dapat dibagi menjadi 3 golongan</a:t>
            </a:r>
          </a:p>
          <a:p>
            <a:pPr marL="858838" lvl="1" indent="-514350" eaLnBrk="1" hangingPunct="1"/>
            <a:r>
              <a:rPr lang="en-US" altLang="en-US" sz="2800" b="1"/>
              <a:t>Monosakarida</a:t>
            </a:r>
            <a:r>
              <a:rPr lang="en-US" altLang="en-US" sz="2800"/>
              <a:t> </a:t>
            </a:r>
            <a:r>
              <a:rPr lang="en-US" altLang="en-US" sz="2800">
                <a:sym typeface="Wingdings" panose="05000000000000000000" pitchFamily="2" charset="2"/>
              </a:rPr>
              <a:t>karbohidrat tunggal</a:t>
            </a:r>
            <a:endParaRPr lang="en-US" altLang="en-US" sz="2800"/>
          </a:p>
          <a:p>
            <a:pPr marL="858838" lvl="1" indent="-514350" eaLnBrk="1" hangingPunct="1"/>
            <a:r>
              <a:rPr lang="en-US" altLang="en-US" sz="2800" b="1"/>
              <a:t>Oligosakarida</a:t>
            </a:r>
            <a:r>
              <a:rPr lang="en-US" altLang="en-US" sz="2800"/>
              <a:t> </a:t>
            </a:r>
            <a:r>
              <a:rPr lang="en-US" altLang="en-US" sz="2800">
                <a:sym typeface="Wingdings" panose="05000000000000000000" pitchFamily="2" charset="2"/>
              </a:rPr>
              <a:t> karbohidrat yg tersusun dr bbrp monosakarida</a:t>
            </a:r>
            <a:endParaRPr lang="en-US" altLang="en-US" sz="2800"/>
          </a:p>
          <a:p>
            <a:pPr marL="858838" lvl="1" indent="-514350" eaLnBrk="1" hangingPunct="1"/>
            <a:r>
              <a:rPr lang="en-US" altLang="en-US" sz="2800" b="1"/>
              <a:t>Polisakarida</a:t>
            </a:r>
            <a:r>
              <a:rPr lang="en-US" altLang="en-US" sz="2800"/>
              <a:t> </a:t>
            </a:r>
            <a:r>
              <a:rPr lang="en-US" altLang="en-US" sz="2800">
                <a:sym typeface="Wingdings" panose="05000000000000000000" pitchFamily="2" charset="2"/>
              </a:rPr>
              <a:t>karbohidrat yang tersusun dr lebih dari 10 monosakarida</a:t>
            </a:r>
            <a:endParaRPr lang="en-US" altLang="en-US" sz="2800"/>
          </a:p>
        </p:txBody>
      </p:sp>
      <p:pic>
        <p:nvPicPr>
          <p:cNvPr id="4100" name="Picture 7" descr="saccharides">
            <a:extLst>
              <a:ext uri="{FF2B5EF4-FFF2-40B4-BE49-F238E27FC236}">
                <a16:creationId xmlns:a16="http://schemas.microsoft.com/office/drawing/2014/main" id="{FC9D5E98-7C15-4EAA-98E7-E8CAAAC80CD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7868841" y="952500"/>
            <a:ext cx="3704034" cy="4343400"/>
          </a:xfrm>
          <a:ln w="28575">
            <a:solidFill>
              <a:srgbClr val="FF0000"/>
            </a:solidFill>
            <a:miter lim="800000"/>
            <a:headEnd/>
            <a:tailEnd/>
          </a:ln>
        </p:spPr>
      </p:pic>
      <p:sp>
        <p:nvSpPr>
          <p:cNvPr id="4102" name="Footer Placeholder 5">
            <a:extLst>
              <a:ext uri="{FF2B5EF4-FFF2-40B4-BE49-F238E27FC236}">
                <a16:creationId xmlns:a16="http://schemas.microsoft.com/office/drawing/2014/main" id="{9F7CE4B6-0285-4388-9415-31185253EF1F}"/>
              </a:ext>
            </a:extLst>
          </p:cNvPr>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r>
              <a:rPr lang="en-US" altLang="en-US" u="none"/>
              <a:t>tri rini nuringtyas - Fakultas Biologi UGM</a:t>
            </a:r>
          </a:p>
        </p:txBody>
      </p:sp>
      <p:sp>
        <p:nvSpPr>
          <p:cNvPr id="4101" name="Slide Number Placeholder 4">
            <a:extLst>
              <a:ext uri="{FF2B5EF4-FFF2-40B4-BE49-F238E27FC236}">
                <a16:creationId xmlns:a16="http://schemas.microsoft.com/office/drawing/2014/main" id="{FAFF58BD-B484-46CA-9291-93FDF57DFFBF}"/>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fld id="{74732FCC-3977-4A42-AC6D-C89441A506D8}" type="slidenum">
              <a:rPr lang="en-US" altLang="en-US" u="none"/>
              <a:pPr eaLnBrk="1" hangingPunct="1"/>
              <a:t>8</a:t>
            </a:fld>
            <a:endParaRPr lang="en-US" altLang="en-US" u="none"/>
          </a:p>
        </p:txBody>
      </p:sp>
    </p:spTree>
    <p:extLst>
      <p:ext uri="{BB962C8B-B14F-4D97-AF65-F5344CB8AC3E}">
        <p14:creationId xmlns:p14="http://schemas.microsoft.com/office/powerpoint/2010/main" val="33866275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0A1D6A50-2688-4AC4-A68A-23521B99F8B1}"/>
              </a:ext>
            </a:extLst>
          </p:cNvPr>
          <p:cNvSpPr>
            <a:spLocks noGrp="1" noChangeArrowheads="1"/>
          </p:cNvSpPr>
          <p:nvPr>
            <p:ph type="title"/>
          </p:nvPr>
        </p:nvSpPr>
        <p:spPr/>
        <p:txBody>
          <a:bodyPr/>
          <a:lstStyle/>
          <a:p>
            <a:pPr eaLnBrk="1" hangingPunct="1"/>
            <a:r>
              <a:rPr lang="en-US" altLang="en-US" b="1"/>
              <a:t>Monosakarida</a:t>
            </a:r>
          </a:p>
        </p:txBody>
      </p:sp>
      <p:sp>
        <p:nvSpPr>
          <p:cNvPr id="6147" name="Rectangle 3">
            <a:extLst>
              <a:ext uri="{FF2B5EF4-FFF2-40B4-BE49-F238E27FC236}">
                <a16:creationId xmlns:a16="http://schemas.microsoft.com/office/drawing/2014/main" id="{3D93B722-69E6-4460-B44A-182F6D4304CB}"/>
              </a:ext>
            </a:extLst>
          </p:cNvPr>
          <p:cNvSpPr>
            <a:spLocks noGrp="1" noChangeArrowheads="1"/>
          </p:cNvSpPr>
          <p:nvPr>
            <p:ph type="body" sz="half" idx="1"/>
          </p:nvPr>
        </p:nvSpPr>
        <p:spPr>
          <a:xfrm>
            <a:off x="767953" y="1719262"/>
            <a:ext cx="10058400" cy="4637087"/>
          </a:xfrm>
        </p:spPr>
        <p:txBody>
          <a:bodyPr>
            <a:noAutofit/>
          </a:bodyPr>
          <a:lstStyle/>
          <a:p>
            <a:pPr eaLnBrk="1" hangingPunct="1"/>
            <a:r>
              <a:rPr lang="en-US" altLang="en-US" sz="2800"/>
              <a:t>Gula paling sederhana</a:t>
            </a:r>
          </a:p>
          <a:p>
            <a:pPr eaLnBrk="1" hangingPunct="1"/>
            <a:r>
              <a:rPr lang="en-US" altLang="en-US" sz="2800"/>
              <a:t>Rumus molekul (CH</a:t>
            </a:r>
            <a:r>
              <a:rPr lang="en-US" altLang="en-US" sz="2800" baseline="-25000"/>
              <a:t>2</a:t>
            </a:r>
            <a:r>
              <a:rPr lang="en-US" altLang="en-US" sz="2800"/>
              <a:t>O)</a:t>
            </a:r>
            <a:r>
              <a:rPr lang="en-US" altLang="en-US" sz="2800" baseline="-25000"/>
              <a:t>n</a:t>
            </a:r>
            <a:endParaRPr lang="en-US" altLang="en-US" sz="2800"/>
          </a:p>
          <a:p>
            <a:pPr eaLnBrk="1" hangingPunct="1"/>
            <a:r>
              <a:rPr lang="en-US" altLang="en-US" sz="2800"/>
              <a:t>Terdapat dalam 2 bentuk</a:t>
            </a:r>
          </a:p>
          <a:p>
            <a:pPr lvl="1" eaLnBrk="1" hangingPunct="1"/>
            <a:r>
              <a:rPr lang="en-US" altLang="en-US" sz="2800"/>
              <a:t>Aldosa</a:t>
            </a:r>
          </a:p>
          <a:p>
            <a:pPr lvl="1" eaLnBrk="1" hangingPunct="1"/>
            <a:r>
              <a:rPr lang="en-US" altLang="en-US" sz="2800"/>
              <a:t>Ketosa</a:t>
            </a:r>
          </a:p>
          <a:p>
            <a:pPr eaLnBrk="1" hangingPunct="1"/>
            <a:r>
              <a:rPr lang="en-US" altLang="en-US" sz="2800"/>
              <a:t>Monosakarida plg sederhana mempy jumlah karbon 3 </a:t>
            </a:r>
            <a:r>
              <a:rPr lang="en-US" altLang="en-US" sz="2800">
                <a:sym typeface="Wingdings" panose="05000000000000000000" pitchFamily="2" charset="2"/>
              </a:rPr>
              <a:t> gliseraldehid dan dihidroksiaseton</a:t>
            </a:r>
            <a:endParaRPr lang="en-US" altLang="en-US" sz="2800"/>
          </a:p>
          <a:p>
            <a:pPr eaLnBrk="1" hangingPunct="1"/>
            <a:r>
              <a:rPr lang="en-US" altLang="en-US" sz="2800"/>
              <a:t>Monosakarida yang paling umum adalah heksosa</a:t>
            </a:r>
          </a:p>
          <a:p>
            <a:pPr eaLnBrk="1" hangingPunct="1"/>
            <a:r>
              <a:rPr lang="en-US" altLang="en-US" sz="2800"/>
              <a:t>Di alam biasa terdapat dlm konformasi D</a:t>
            </a:r>
          </a:p>
        </p:txBody>
      </p:sp>
      <p:pic>
        <p:nvPicPr>
          <p:cNvPr id="6148" name="Picture 4" descr="fi9p13">
            <a:extLst>
              <a:ext uri="{FF2B5EF4-FFF2-40B4-BE49-F238E27FC236}">
                <a16:creationId xmlns:a16="http://schemas.microsoft.com/office/drawing/2014/main" id="{B6EF8F2F-519B-475D-A301-9269136E4FD1}"/>
              </a:ext>
            </a:extLst>
          </p:cNvPr>
          <p:cNvPicPr>
            <a:picLocks noGrp="1" noChangeAspect="1" noChangeArrowheads="1"/>
          </p:cNvPicPr>
          <p:nvPr>
            <p:ph sz="half" idx="2"/>
          </p:nvPr>
        </p:nvPicPr>
        <p:blipFill>
          <a:blip r:embed="rId2">
            <a:lum bright="-12000" contrast="24000"/>
            <a:extLst>
              <a:ext uri="{28A0092B-C50C-407E-A947-70E740481C1C}">
                <a14:useLocalDpi xmlns:a14="http://schemas.microsoft.com/office/drawing/2010/main" val="0"/>
              </a:ext>
            </a:extLst>
          </a:blip>
          <a:srcRect b="59586"/>
          <a:stretch>
            <a:fillRect/>
          </a:stretch>
        </p:blipFill>
        <p:spPr>
          <a:xfrm>
            <a:off x="5906690" y="1139318"/>
            <a:ext cx="4493419" cy="2718307"/>
          </a:xfrm>
          <a:noFill/>
        </p:spPr>
      </p:pic>
      <p:sp>
        <p:nvSpPr>
          <p:cNvPr id="6150" name="Footer Placeholder 5">
            <a:extLst>
              <a:ext uri="{FF2B5EF4-FFF2-40B4-BE49-F238E27FC236}">
                <a16:creationId xmlns:a16="http://schemas.microsoft.com/office/drawing/2014/main" id="{19B2BEA5-478D-4E5C-907D-FBB34D783424}"/>
              </a:ext>
            </a:extLst>
          </p:cNvPr>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r>
              <a:rPr lang="en-US" altLang="en-US" u="none"/>
              <a:t>tri rini nuringtyas - Fakultas Biologi UGM</a:t>
            </a:r>
          </a:p>
        </p:txBody>
      </p:sp>
      <p:sp>
        <p:nvSpPr>
          <p:cNvPr id="6149" name="Slide Number Placeholder 4">
            <a:extLst>
              <a:ext uri="{FF2B5EF4-FFF2-40B4-BE49-F238E27FC236}">
                <a16:creationId xmlns:a16="http://schemas.microsoft.com/office/drawing/2014/main" id="{80B47C2E-E0B7-4C15-ACCF-DBCCBE1E42F7}"/>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u="sng">
                <a:solidFill>
                  <a:schemeClr val="tx1"/>
                </a:solidFill>
                <a:latin typeface="Arial" panose="020B0604020202020204" pitchFamily="34" charset="0"/>
              </a:defRPr>
            </a:lvl1pPr>
            <a:lvl2pPr marL="742950" indent="-285750" eaLnBrk="0" hangingPunct="0">
              <a:defRPr u="sng">
                <a:solidFill>
                  <a:schemeClr val="tx1"/>
                </a:solidFill>
                <a:latin typeface="Arial" panose="020B0604020202020204" pitchFamily="34" charset="0"/>
              </a:defRPr>
            </a:lvl2pPr>
            <a:lvl3pPr marL="1143000" indent="-228600" eaLnBrk="0" hangingPunct="0">
              <a:defRPr u="sng">
                <a:solidFill>
                  <a:schemeClr val="tx1"/>
                </a:solidFill>
                <a:latin typeface="Arial" panose="020B0604020202020204" pitchFamily="34" charset="0"/>
              </a:defRPr>
            </a:lvl3pPr>
            <a:lvl4pPr marL="1600200" indent="-228600" eaLnBrk="0" hangingPunct="0">
              <a:defRPr u="sng">
                <a:solidFill>
                  <a:schemeClr val="tx1"/>
                </a:solidFill>
                <a:latin typeface="Arial" panose="020B0604020202020204" pitchFamily="34" charset="0"/>
              </a:defRPr>
            </a:lvl4pPr>
            <a:lvl5pPr marL="2057400" indent="-228600" eaLnBrk="0" hangingPunct="0">
              <a:defRPr u="sng">
                <a:solidFill>
                  <a:schemeClr val="tx1"/>
                </a:solidFill>
                <a:latin typeface="Arial" panose="020B0604020202020204" pitchFamily="34" charset="0"/>
              </a:defRPr>
            </a:lvl5pPr>
            <a:lvl6pPr marL="2514600" indent="-228600" eaLnBrk="0" fontAlgn="base" hangingPunct="0">
              <a:spcBef>
                <a:spcPct val="0"/>
              </a:spcBef>
              <a:spcAft>
                <a:spcPct val="0"/>
              </a:spcAft>
              <a:defRPr u="sng">
                <a:solidFill>
                  <a:schemeClr val="tx1"/>
                </a:solidFill>
                <a:latin typeface="Arial" panose="020B0604020202020204" pitchFamily="34" charset="0"/>
              </a:defRPr>
            </a:lvl6pPr>
            <a:lvl7pPr marL="2971800" indent="-228600" eaLnBrk="0" fontAlgn="base" hangingPunct="0">
              <a:spcBef>
                <a:spcPct val="0"/>
              </a:spcBef>
              <a:spcAft>
                <a:spcPct val="0"/>
              </a:spcAft>
              <a:defRPr u="sng">
                <a:solidFill>
                  <a:schemeClr val="tx1"/>
                </a:solidFill>
                <a:latin typeface="Arial" panose="020B0604020202020204" pitchFamily="34" charset="0"/>
              </a:defRPr>
            </a:lvl7pPr>
            <a:lvl8pPr marL="3429000" indent="-228600" eaLnBrk="0" fontAlgn="base" hangingPunct="0">
              <a:spcBef>
                <a:spcPct val="0"/>
              </a:spcBef>
              <a:spcAft>
                <a:spcPct val="0"/>
              </a:spcAft>
              <a:defRPr u="sng">
                <a:solidFill>
                  <a:schemeClr val="tx1"/>
                </a:solidFill>
                <a:latin typeface="Arial" panose="020B0604020202020204" pitchFamily="34" charset="0"/>
              </a:defRPr>
            </a:lvl8pPr>
            <a:lvl9pPr marL="3886200" indent="-228600" eaLnBrk="0" fontAlgn="base" hangingPunct="0">
              <a:spcBef>
                <a:spcPct val="0"/>
              </a:spcBef>
              <a:spcAft>
                <a:spcPct val="0"/>
              </a:spcAft>
              <a:defRPr u="sng">
                <a:solidFill>
                  <a:schemeClr val="tx1"/>
                </a:solidFill>
                <a:latin typeface="Arial" panose="020B0604020202020204" pitchFamily="34" charset="0"/>
              </a:defRPr>
            </a:lvl9pPr>
          </a:lstStyle>
          <a:p>
            <a:pPr eaLnBrk="1" hangingPunct="1"/>
            <a:fld id="{6C50C822-E608-4DF0-BCCD-24D7E4AD7C39}" type="slidenum">
              <a:rPr lang="en-US" altLang="en-US" u="none"/>
              <a:pPr eaLnBrk="1" hangingPunct="1"/>
              <a:t>9</a:t>
            </a:fld>
            <a:endParaRPr lang="en-US" altLang="en-US" u="none"/>
          </a:p>
        </p:txBody>
      </p:sp>
    </p:spTree>
    <p:extLst>
      <p:ext uri="{BB962C8B-B14F-4D97-AF65-F5344CB8AC3E}">
        <p14:creationId xmlns:p14="http://schemas.microsoft.com/office/powerpoint/2010/main" val="1285005376"/>
      </p:ext>
    </p:extLst>
  </p:cSld>
  <p:clrMapOvr>
    <a:masterClrMapping/>
  </p:clrMapOvr>
</p:sld>
</file>

<file path=ppt/theme/theme1.xml><?xml version="1.0" encoding="utf-8"?>
<a:theme xmlns:a="http://schemas.openxmlformats.org/drawingml/2006/main" name="Fas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otalTime>0</TotalTime>
  <Words>680</Words>
  <Application>Microsoft Office PowerPoint</Application>
  <PresentationFormat>Widescreen</PresentationFormat>
  <Paragraphs>94</Paragraphs>
  <Slides>14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Agency FB</vt:lpstr>
      <vt:lpstr>Arial</vt:lpstr>
      <vt:lpstr>Comic Sans MS</vt:lpstr>
      <vt:lpstr>Gudea</vt:lpstr>
      <vt:lpstr>Trebuchet MS</vt:lpstr>
      <vt:lpstr>Verdana</vt:lpstr>
      <vt:lpstr>Wingdings 3</vt:lpstr>
      <vt:lpstr>Faset</vt:lpstr>
      <vt:lpstr>PowerPoint Presentation</vt:lpstr>
      <vt:lpstr>Karbohidrat</vt:lpstr>
      <vt:lpstr>Fungsi karbohidrat </vt:lpstr>
      <vt:lpstr>Makanan yang mengandung karbohidrat</vt:lpstr>
      <vt:lpstr>PowerPoint Presentation</vt:lpstr>
      <vt:lpstr>Karbohidrat Tersedia,</vt:lpstr>
      <vt:lpstr>Karbohidrat Tidak Tersedia, </vt:lpstr>
      <vt:lpstr>Klasifikasi</vt:lpstr>
      <vt:lpstr>Monosakarida</vt:lpstr>
      <vt:lpstr>PowerPoint Presentation</vt:lpstr>
      <vt:lpstr>PowerPoint Presentation</vt:lpstr>
      <vt:lpstr>PowerPoint Presentation</vt:lpstr>
      <vt:lpstr>Pati</vt:lpstr>
      <vt:lpstr>Glikogen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Nama kelompok</dc:title>
  <dc:creator>muhamadaldy2121@gmail.com</dc:creator>
  <cp:lastModifiedBy>marini marini</cp:lastModifiedBy>
  <cp:revision>15</cp:revision>
  <dcterms:created xsi:type="dcterms:W3CDTF">2019-03-19T16:23:02Z</dcterms:created>
  <dcterms:modified xsi:type="dcterms:W3CDTF">2020-05-08T04:56:38Z</dcterms:modified>
</cp:coreProperties>
</file>