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5" r:id="rId1"/>
  </p:sldMasterIdLst>
  <p:notesMasterIdLst>
    <p:notesMasterId r:id="rId12"/>
  </p:notesMasterIdLst>
  <p:sldIdLst>
    <p:sldId id="279" r:id="rId2"/>
    <p:sldId id="280" r:id="rId3"/>
    <p:sldId id="285" r:id="rId4"/>
    <p:sldId id="284" r:id="rId5"/>
    <p:sldId id="281" r:id="rId6"/>
    <p:sldId id="286" r:id="rId7"/>
    <p:sldId id="287" r:id="rId8"/>
    <p:sldId id="288" r:id="rId9"/>
    <p:sldId id="289" r:id="rId10"/>
    <p:sldId id="291" r:id="rId11"/>
  </p:sldIdLst>
  <p:sldSz cx="9144000" cy="5715000" type="screen16x10"/>
  <p:notesSz cx="6858000" cy="9144000"/>
  <p:embeddedFontLst>
    <p:embeddedFont>
      <p:font typeface="Arial Narrow" panose="020B0606020202030204" pitchFamily="34" charset="0"/>
      <p:regular r:id="rId13"/>
      <p:bold r:id="rId14"/>
      <p:italic r:id="rId15"/>
      <p:boldItalic r:id="rId16"/>
    </p:embeddedFont>
    <p:embeddedFont>
      <p:font typeface="Barlow Condensed" panose="020B0604020202020204" charset="0"/>
      <p:regular r:id="rId17"/>
      <p:bold r:id="rId18"/>
      <p:italic r:id="rId19"/>
      <p:boldItalic r:id="rId20"/>
    </p:embeddedFont>
    <p:embeddedFont>
      <p:font typeface="Handlee" panose="020B0604020202020204" charset="0"/>
      <p:regular r:id="rId21"/>
    </p:embeddedFont>
    <p:embeddedFont>
      <p:font typeface="Roboto Condensed" panose="020B0604020202020204" charset="0"/>
      <p:regular r:id="rId22"/>
      <p:bold r:id="rId23"/>
      <p:italic r:id="rId24"/>
      <p:boldItalic r:id="rId2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CB5C8169-CBDB-4A18-B570-00E97826F82E}">
  <a:tblStyle styleId="{CB5C8169-CBDB-4A18-B570-00E97826F82E}" styleName="Table_0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1116" y="90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5" Type="http://schemas.openxmlformats.org/officeDocument/2006/relationships/font" Target="fonts/font13.fntdata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2.fntdata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font" Target="fonts/font11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686012" y="685800"/>
            <a:ext cx="54867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0" name="Google Shape;570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71" name="Google Shape;571;p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" name="Google Shape;583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4" name="Google Shape;584;p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" name="Google Shape;583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4" name="Google Shape;584;p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699649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7" name="Google Shape;597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98" name="Google Shape;598;p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3" Type="http://schemas.openxmlformats.org/officeDocument/2006/relationships/image" Target="../media/image3.jpg"/><Relationship Id="rId7" Type="http://schemas.openxmlformats.org/officeDocument/2006/relationships/image" Target="../media/image7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g"/><Relationship Id="rId11" Type="http://schemas.openxmlformats.org/officeDocument/2006/relationships/image" Target="../media/image10.png"/><Relationship Id="rId5" Type="http://schemas.openxmlformats.org/officeDocument/2006/relationships/image" Target="../media/image5.jpg"/><Relationship Id="rId10" Type="http://schemas.openxmlformats.org/officeDocument/2006/relationships/image" Target="../media/image9.png"/><Relationship Id="rId4" Type="http://schemas.openxmlformats.org/officeDocument/2006/relationships/image" Target="../media/image4.jpg"/><Relationship Id="rId9" Type="http://schemas.openxmlformats.org/officeDocument/2006/relationships/image" Target="../media/image1.jp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3" Type="http://schemas.openxmlformats.org/officeDocument/2006/relationships/image" Target="../media/image3.jpg"/><Relationship Id="rId7" Type="http://schemas.openxmlformats.org/officeDocument/2006/relationships/image" Target="../media/image7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image" Target="../media/image4.jpg"/><Relationship Id="rId9" Type="http://schemas.openxmlformats.org/officeDocument/2006/relationships/image" Target="../media/image1.jp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urquoise">
  <p:cSld name="CUSTOM_14"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6" name="Google Shape;216;p16" descr="A picture containing court, player, standing, person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 l="92081" t="87411" b="66"/>
          <a:stretch/>
        </p:blipFill>
        <p:spPr>
          <a:xfrm>
            <a:off x="8817195" y="4930159"/>
            <a:ext cx="305503" cy="709895"/>
          </a:xfrm>
          <a:custGeom>
            <a:avLst/>
            <a:gdLst/>
            <a:ahLst/>
            <a:cxnLst/>
            <a:rect l="l" t="t" r="r" b="b"/>
            <a:pathLst>
              <a:path w="543117" h="1144992" extrusionOk="0">
                <a:moveTo>
                  <a:pt x="90521" y="0"/>
                </a:moveTo>
                <a:lnTo>
                  <a:pt x="452596" y="0"/>
                </a:lnTo>
                <a:cubicBezTo>
                  <a:pt x="502589" y="0"/>
                  <a:pt x="543117" y="40528"/>
                  <a:pt x="543117" y="90521"/>
                </a:cubicBezTo>
                <a:lnTo>
                  <a:pt x="543117" y="1054471"/>
                </a:lnTo>
                <a:cubicBezTo>
                  <a:pt x="543117" y="1104464"/>
                  <a:pt x="502589" y="1144992"/>
                  <a:pt x="452596" y="1144992"/>
                </a:cubicBezTo>
                <a:lnTo>
                  <a:pt x="90521" y="1144992"/>
                </a:lnTo>
                <a:cubicBezTo>
                  <a:pt x="40528" y="1144992"/>
                  <a:pt x="0" y="1104464"/>
                  <a:pt x="0" y="1054471"/>
                </a:cubicBezTo>
                <a:lnTo>
                  <a:pt x="0" y="90521"/>
                </a:lnTo>
                <a:cubicBezTo>
                  <a:pt x="0" y="40528"/>
                  <a:pt x="40528" y="0"/>
                  <a:pt x="90521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217" name="Google Shape;217;p16" descr="A picture containing grass, court, standing, person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 l="92081" t="75441" b="12037"/>
          <a:stretch/>
        </p:blipFill>
        <p:spPr>
          <a:xfrm>
            <a:off x="8817195" y="4226061"/>
            <a:ext cx="305503" cy="709895"/>
          </a:xfrm>
          <a:custGeom>
            <a:avLst/>
            <a:gdLst/>
            <a:ahLst/>
            <a:cxnLst/>
            <a:rect l="l" t="t" r="r" b="b"/>
            <a:pathLst>
              <a:path w="543117" h="1144992" extrusionOk="0">
                <a:moveTo>
                  <a:pt x="90521" y="0"/>
                </a:moveTo>
                <a:lnTo>
                  <a:pt x="452596" y="0"/>
                </a:lnTo>
                <a:cubicBezTo>
                  <a:pt x="502589" y="0"/>
                  <a:pt x="543117" y="40528"/>
                  <a:pt x="543117" y="90521"/>
                </a:cubicBezTo>
                <a:lnTo>
                  <a:pt x="543117" y="1054471"/>
                </a:lnTo>
                <a:cubicBezTo>
                  <a:pt x="543117" y="1104464"/>
                  <a:pt x="502589" y="1144992"/>
                  <a:pt x="452596" y="1144992"/>
                </a:cubicBezTo>
                <a:lnTo>
                  <a:pt x="90521" y="1144992"/>
                </a:lnTo>
                <a:cubicBezTo>
                  <a:pt x="40528" y="1144992"/>
                  <a:pt x="0" y="1104464"/>
                  <a:pt x="0" y="1054471"/>
                </a:cubicBezTo>
                <a:lnTo>
                  <a:pt x="0" y="90521"/>
                </a:lnTo>
                <a:cubicBezTo>
                  <a:pt x="0" y="40528"/>
                  <a:pt x="40528" y="0"/>
                  <a:pt x="90521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218" name="Google Shape;218;p16" descr="A picture containing person, standing, walking, bird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 l="92081" t="62868" b="24609"/>
          <a:stretch/>
        </p:blipFill>
        <p:spPr>
          <a:xfrm>
            <a:off x="8817195" y="3521962"/>
            <a:ext cx="305503" cy="709895"/>
          </a:xfrm>
          <a:custGeom>
            <a:avLst/>
            <a:gdLst/>
            <a:ahLst/>
            <a:cxnLst/>
            <a:rect l="l" t="t" r="r" b="b"/>
            <a:pathLst>
              <a:path w="543117" h="1144992" extrusionOk="0">
                <a:moveTo>
                  <a:pt x="90521" y="0"/>
                </a:moveTo>
                <a:lnTo>
                  <a:pt x="452596" y="0"/>
                </a:lnTo>
                <a:cubicBezTo>
                  <a:pt x="502589" y="0"/>
                  <a:pt x="543117" y="40528"/>
                  <a:pt x="543117" y="90521"/>
                </a:cubicBezTo>
                <a:lnTo>
                  <a:pt x="543117" y="1054471"/>
                </a:lnTo>
                <a:cubicBezTo>
                  <a:pt x="543117" y="1104464"/>
                  <a:pt x="502589" y="1144992"/>
                  <a:pt x="452596" y="1144992"/>
                </a:cubicBezTo>
                <a:lnTo>
                  <a:pt x="90521" y="1144992"/>
                </a:lnTo>
                <a:cubicBezTo>
                  <a:pt x="40528" y="1144992"/>
                  <a:pt x="0" y="1104464"/>
                  <a:pt x="0" y="1054471"/>
                </a:cubicBezTo>
                <a:lnTo>
                  <a:pt x="0" y="90521"/>
                </a:lnTo>
                <a:cubicBezTo>
                  <a:pt x="0" y="40528"/>
                  <a:pt x="40528" y="0"/>
                  <a:pt x="90521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219" name="Google Shape;219;p16" descr="A close up of a beach&#10;&#10;Description automatically generated"/>
          <p:cNvPicPr preferRelativeResize="0"/>
          <p:nvPr/>
        </p:nvPicPr>
        <p:blipFill rotWithShape="1">
          <a:blip r:embed="rId5">
            <a:alphaModFix/>
          </a:blip>
          <a:srcRect l="92081" t="50294" b="37183"/>
          <a:stretch/>
        </p:blipFill>
        <p:spPr>
          <a:xfrm>
            <a:off x="8817195" y="2817863"/>
            <a:ext cx="305503" cy="709895"/>
          </a:xfrm>
          <a:custGeom>
            <a:avLst/>
            <a:gdLst/>
            <a:ahLst/>
            <a:cxnLst/>
            <a:rect l="l" t="t" r="r" b="b"/>
            <a:pathLst>
              <a:path w="543117" h="1144992" extrusionOk="0">
                <a:moveTo>
                  <a:pt x="90521" y="0"/>
                </a:moveTo>
                <a:lnTo>
                  <a:pt x="452596" y="0"/>
                </a:lnTo>
                <a:cubicBezTo>
                  <a:pt x="502589" y="0"/>
                  <a:pt x="543117" y="40528"/>
                  <a:pt x="543117" y="90521"/>
                </a:cubicBezTo>
                <a:lnTo>
                  <a:pt x="543117" y="1054471"/>
                </a:lnTo>
                <a:cubicBezTo>
                  <a:pt x="543117" y="1104464"/>
                  <a:pt x="502589" y="1144992"/>
                  <a:pt x="452596" y="1144992"/>
                </a:cubicBezTo>
                <a:lnTo>
                  <a:pt x="90521" y="1144992"/>
                </a:lnTo>
                <a:cubicBezTo>
                  <a:pt x="40528" y="1144992"/>
                  <a:pt x="0" y="1104464"/>
                  <a:pt x="0" y="1054471"/>
                </a:cubicBezTo>
                <a:lnTo>
                  <a:pt x="0" y="90521"/>
                </a:lnTo>
                <a:cubicBezTo>
                  <a:pt x="0" y="40528"/>
                  <a:pt x="40528" y="0"/>
                  <a:pt x="90521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220" name="Google Shape;220;p16" descr="A picture containing racket, court, holding, ball&#10;&#10;Description automatically generated"/>
          <p:cNvPicPr preferRelativeResize="0"/>
          <p:nvPr/>
        </p:nvPicPr>
        <p:blipFill rotWithShape="1">
          <a:blip r:embed="rId6">
            <a:alphaModFix/>
          </a:blip>
          <a:srcRect l="92081" t="37721" b="49756"/>
          <a:stretch/>
        </p:blipFill>
        <p:spPr>
          <a:xfrm>
            <a:off x="8817195" y="2113763"/>
            <a:ext cx="305503" cy="709895"/>
          </a:xfrm>
          <a:custGeom>
            <a:avLst/>
            <a:gdLst/>
            <a:ahLst/>
            <a:cxnLst/>
            <a:rect l="l" t="t" r="r" b="b"/>
            <a:pathLst>
              <a:path w="543117" h="1144992" extrusionOk="0">
                <a:moveTo>
                  <a:pt x="90521" y="0"/>
                </a:moveTo>
                <a:lnTo>
                  <a:pt x="452596" y="0"/>
                </a:lnTo>
                <a:cubicBezTo>
                  <a:pt x="502589" y="0"/>
                  <a:pt x="543117" y="40528"/>
                  <a:pt x="543117" y="90521"/>
                </a:cubicBezTo>
                <a:lnTo>
                  <a:pt x="543117" y="1054471"/>
                </a:lnTo>
                <a:cubicBezTo>
                  <a:pt x="543117" y="1104464"/>
                  <a:pt x="502589" y="1144992"/>
                  <a:pt x="452596" y="1144992"/>
                </a:cubicBezTo>
                <a:lnTo>
                  <a:pt x="90521" y="1144992"/>
                </a:lnTo>
                <a:cubicBezTo>
                  <a:pt x="40528" y="1144992"/>
                  <a:pt x="0" y="1104464"/>
                  <a:pt x="0" y="1054471"/>
                </a:cubicBezTo>
                <a:lnTo>
                  <a:pt x="0" y="90521"/>
                </a:lnTo>
                <a:cubicBezTo>
                  <a:pt x="0" y="40528"/>
                  <a:pt x="40528" y="0"/>
                  <a:pt x="90521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221" name="Google Shape;221;p16" descr="A close up of a purple background&#10;&#10;Description automatically generated"/>
          <p:cNvPicPr preferRelativeResize="0"/>
          <p:nvPr/>
        </p:nvPicPr>
        <p:blipFill rotWithShape="1">
          <a:blip r:embed="rId7">
            <a:alphaModFix/>
          </a:blip>
          <a:srcRect l="92081" t="25145" b="62331"/>
          <a:stretch/>
        </p:blipFill>
        <p:spPr>
          <a:xfrm>
            <a:off x="8817195" y="1409664"/>
            <a:ext cx="305503" cy="709895"/>
          </a:xfrm>
          <a:custGeom>
            <a:avLst/>
            <a:gdLst/>
            <a:ahLst/>
            <a:cxnLst/>
            <a:rect l="l" t="t" r="r" b="b"/>
            <a:pathLst>
              <a:path w="543117" h="1144992" extrusionOk="0">
                <a:moveTo>
                  <a:pt x="90521" y="0"/>
                </a:moveTo>
                <a:lnTo>
                  <a:pt x="452596" y="0"/>
                </a:lnTo>
                <a:cubicBezTo>
                  <a:pt x="502589" y="0"/>
                  <a:pt x="543117" y="40528"/>
                  <a:pt x="543117" y="90521"/>
                </a:cubicBezTo>
                <a:lnTo>
                  <a:pt x="543117" y="1054471"/>
                </a:lnTo>
                <a:cubicBezTo>
                  <a:pt x="543117" y="1104464"/>
                  <a:pt x="502589" y="1144992"/>
                  <a:pt x="452596" y="1144992"/>
                </a:cubicBezTo>
                <a:lnTo>
                  <a:pt x="90521" y="1144992"/>
                </a:lnTo>
                <a:cubicBezTo>
                  <a:pt x="40528" y="1144992"/>
                  <a:pt x="0" y="1104464"/>
                  <a:pt x="0" y="1054471"/>
                </a:cubicBezTo>
                <a:lnTo>
                  <a:pt x="0" y="90521"/>
                </a:lnTo>
                <a:cubicBezTo>
                  <a:pt x="0" y="40528"/>
                  <a:pt x="40528" y="0"/>
                  <a:pt x="90521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222" name="Google Shape;222;p16" descr="A picture containing person, holding, player, court&#10;&#10;Description automatically generated"/>
          <p:cNvPicPr preferRelativeResize="0"/>
          <p:nvPr/>
        </p:nvPicPr>
        <p:blipFill rotWithShape="1">
          <a:blip r:embed="rId8">
            <a:alphaModFix/>
          </a:blip>
          <a:srcRect l="92081" t="12572" b="74905"/>
          <a:stretch/>
        </p:blipFill>
        <p:spPr>
          <a:xfrm>
            <a:off x="8817195" y="705565"/>
            <a:ext cx="305503" cy="709895"/>
          </a:xfrm>
          <a:custGeom>
            <a:avLst/>
            <a:gdLst/>
            <a:ahLst/>
            <a:cxnLst/>
            <a:rect l="l" t="t" r="r" b="b"/>
            <a:pathLst>
              <a:path w="543117" h="1144992" extrusionOk="0">
                <a:moveTo>
                  <a:pt x="90521" y="0"/>
                </a:moveTo>
                <a:lnTo>
                  <a:pt x="452596" y="0"/>
                </a:lnTo>
                <a:cubicBezTo>
                  <a:pt x="502589" y="0"/>
                  <a:pt x="543117" y="40528"/>
                  <a:pt x="543117" y="90521"/>
                </a:cubicBezTo>
                <a:lnTo>
                  <a:pt x="543117" y="1054471"/>
                </a:lnTo>
                <a:cubicBezTo>
                  <a:pt x="543117" y="1104464"/>
                  <a:pt x="502589" y="1144992"/>
                  <a:pt x="452596" y="1144992"/>
                </a:cubicBezTo>
                <a:lnTo>
                  <a:pt x="90521" y="1144992"/>
                </a:lnTo>
                <a:cubicBezTo>
                  <a:pt x="40528" y="1144992"/>
                  <a:pt x="0" y="1104464"/>
                  <a:pt x="0" y="1054471"/>
                </a:cubicBezTo>
                <a:lnTo>
                  <a:pt x="0" y="90521"/>
                </a:lnTo>
                <a:cubicBezTo>
                  <a:pt x="0" y="40528"/>
                  <a:pt x="40528" y="0"/>
                  <a:pt x="90521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223" name="Google Shape;223;p16" descr="A picture containing person, standing, holding, water&#10;&#10;Description automatically generated"/>
          <p:cNvPicPr preferRelativeResize="0"/>
          <p:nvPr/>
        </p:nvPicPr>
        <p:blipFill rotWithShape="1">
          <a:blip r:embed="rId9">
            <a:alphaModFix/>
          </a:blip>
          <a:srcRect l="92081" b="87542"/>
          <a:stretch/>
        </p:blipFill>
        <p:spPr>
          <a:xfrm>
            <a:off x="8833181" y="0"/>
            <a:ext cx="305503" cy="710306"/>
          </a:xfrm>
          <a:custGeom>
            <a:avLst/>
            <a:gdLst/>
            <a:ahLst/>
            <a:cxnLst/>
            <a:rect l="l" t="t" r="r" b="b"/>
            <a:pathLst>
              <a:path w="543117" h="1144991" extrusionOk="0">
                <a:moveTo>
                  <a:pt x="90516" y="0"/>
                </a:moveTo>
                <a:lnTo>
                  <a:pt x="452601" y="0"/>
                </a:lnTo>
                <a:lnTo>
                  <a:pt x="487831" y="7113"/>
                </a:lnTo>
                <a:cubicBezTo>
                  <a:pt x="520320" y="20855"/>
                  <a:pt x="543117" y="53025"/>
                  <a:pt x="543117" y="90520"/>
                </a:cubicBezTo>
                <a:lnTo>
                  <a:pt x="543117" y="1054470"/>
                </a:lnTo>
                <a:cubicBezTo>
                  <a:pt x="543117" y="1104463"/>
                  <a:pt x="502589" y="1144991"/>
                  <a:pt x="452596" y="1144991"/>
                </a:cubicBezTo>
                <a:lnTo>
                  <a:pt x="90521" y="1144991"/>
                </a:lnTo>
                <a:cubicBezTo>
                  <a:pt x="40528" y="1144991"/>
                  <a:pt x="0" y="1104463"/>
                  <a:pt x="0" y="1054470"/>
                </a:cubicBezTo>
                <a:lnTo>
                  <a:pt x="0" y="90520"/>
                </a:lnTo>
                <a:cubicBezTo>
                  <a:pt x="0" y="53025"/>
                  <a:pt x="22797" y="20855"/>
                  <a:pt x="55287" y="7113"/>
                </a:cubicBezTo>
                <a:close/>
              </a:path>
            </a:pathLst>
          </a:cu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224" name="Google Shape;224;p16" descr="A picture containing sitting, ball, holding, standing&#10;&#10;Description automatically generated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-37214" y="11353"/>
            <a:ext cx="9199452" cy="5751493"/>
          </a:xfrm>
          <a:prstGeom prst="rect">
            <a:avLst/>
          </a:prstGeom>
          <a:noFill/>
          <a:ln>
            <a:noFill/>
          </a:ln>
        </p:spPr>
      </p:pic>
      <p:sp>
        <p:nvSpPr>
          <p:cNvPr id="225" name="Google Shape;225;p16"/>
          <p:cNvSpPr/>
          <p:nvPr/>
        </p:nvSpPr>
        <p:spPr>
          <a:xfrm>
            <a:off x="0" y="3449203"/>
            <a:ext cx="8596800" cy="1961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6" name="Google Shape;226;p16"/>
          <p:cNvSpPr txBox="1">
            <a:spLocks noGrp="1"/>
          </p:cNvSpPr>
          <p:nvPr>
            <p:ph type="title"/>
          </p:nvPr>
        </p:nvSpPr>
        <p:spPr>
          <a:xfrm>
            <a:off x="806267" y="3590047"/>
            <a:ext cx="7629900" cy="164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75" tIns="121875" rIns="121875" bIns="121875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CC8C6"/>
              </a:buClr>
              <a:buSzPts val="5000"/>
              <a:buNone/>
              <a:defRPr sz="5000" b="1">
                <a:solidFill>
                  <a:srgbClr val="7CC8C6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CC8C6"/>
              </a:buClr>
              <a:buSzPts val="5000"/>
              <a:buNone/>
              <a:defRPr sz="5000" b="1">
                <a:solidFill>
                  <a:srgbClr val="7CC8C6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CC8C6"/>
              </a:buClr>
              <a:buSzPts val="5000"/>
              <a:buNone/>
              <a:defRPr sz="5000" b="1">
                <a:solidFill>
                  <a:srgbClr val="7CC8C6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CC8C6"/>
              </a:buClr>
              <a:buSzPts val="5000"/>
              <a:buNone/>
              <a:defRPr sz="5000" b="1">
                <a:solidFill>
                  <a:srgbClr val="7CC8C6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CC8C6"/>
              </a:buClr>
              <a:buSzPts val="5000"/>
              <a:buNone/>
              <a:defRPr sz="5000" b="1">
                <a:solidFill>
                  <a:srgbClr val="7CC8C6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CC8C6"/>
              </a:buClr>
              <a:buSzPts val="5000"/>
              <a:buNone/>
              <a:defRPr sz="5000" b="1">
                <a:solidFill>
                  <a:srgbClr val="7CC8C6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CC8C6"/>
              </a:buClr>
              <a:buSzPts val="5000"/>
              <a:buNone/>
              <a:defRPr sz="5000" b="1">
                <a:solidFill>
                  <a:srgbClr val="7CC8C6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CC8C6"/>
              </a:buClr>
              <a:buSzPts val="5000"/>
              <a:buNone/>
              <a:defRPr sz="5000" b="1">
                <a:solidFill>
                  <a:srgbClr val="7CC8C6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CC8C6"/>
              </a:buClr>
              <a:buSzPts val="5000"/>
              <a:buNone/>
              <a:defRPr sz="5000" b="1">
                <a:solidFill>
                  <a:srgbClr val="7CC8C6"/>
                </a:solidFill>
              </a:defRPr>
            </a:lvl9pPr>
          </a:lstStyle>
          <a:p>
            <a:endParaRPr/>
          </a:p>
        </p:txBody>
      </p:sp>
      <p:pic>
        <p:nvPicPr>
          <p:cNvPr id="227" name="Google Shape;227;p16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71575" y="0"/>
            <a:ext cx="126875" cy="5774149"/>
          </a:xfrm>
          <a:prstGeom prst="rect">
            <a:avLst/>
          </a:prstGeom>
          <a:noFill/>
          <a:ln>
            <a:noFill/>
          </a:ln>
        </p:spPr>
      </p:pic>
      <p:sp>
        <p:nvSpPr>
          <p:cNvPr id="228" name="Google Shape;228;p16"/>
          <p:cNvSpPr txBox="1"/>
          <p:nvPr/>
        </p:nvSpPr>
        <p:spPr>
          <a:xfrm rot="5400000">
            <a:off x="-592013" y="591913"/>
            <a:ext cx="1409100" cy="225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0" i="0" u="none" strike="noStrike" cap="none">
                <a:solidFill>
                  <a:srgbClr val="FFFFFF"/>
                </a:solidFill>
                <a:latin typeface="Barlow Condensed"/>
                <a:ea typeface="Barlow Condensed"/>
                <a:cs typeface="Barlow Condensed"/>
                <a:sym typeface="Barlow Condensed"/>
              </a:rPr>
              <a:t>SLIDESMANIA.COM</a:t>
            </a:r>
            <a:endParaRPr sz="900" b="0" i="0" u="none" strike="noStrike" cap="none">
              <a:solidFill>
                <a:srgbClr val="FFFFFF"/>
              </a:solidFill>
              <a:latin typeface="Barlow Condensed"/>
              <a:ea typeface="Barlow Condensed"/>
              <a:cs typeface="Barlow Condensed"/>
              <a:sym typeface="Barlow Condensed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urquoise sheet">
  <p:cSld name="CUSTOM_15"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0" name="Google Shape;230;p17" descr="A picture containing court, player, standing, person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 l="92081" t="87411" b="66"/>
          <a:stretch/>
        </p:blipFill>
        <p:spPr>
          <a:xfrm>
            <a:off x="8817195" y="4930159"/>
            <a:ext cx="305503" cy="784841"/>
          </a:xfrm>
          <a:custGeom>
            <a:avLst/>
            <a:gdLst/>
            <a:ahLst/>
            <a:cxnLst/>
            <a:rect l="l" t="t" r="r" b="b"/>
            <a:pathLst>
              <a:path w="543117" h="1144992" extrusionOk="0">
                <a:moveTo>
                  <a:pt x="90521" y="0"/>
                </a:moveTo>
                <a:lnTo>
                  <a:pt x="452596" y="0"/>
                </a:lnTo>
                <a:cubicBezTo>
                  <a:pt x="502589" y="0"/>
                  <a:pt x="543117" y="40528"/>
                  <a:pt x="543117" y="90521"/>
                </a:cubicBezTo>
                <a:lnTo>
                  <a:pt x="543117" y="1054471"/>
                </a:lnTo>
                <a:cubicBezTo>
                  <a:pt x="543117" y="1104464"/>
                  <a:pt x="502589" y="1144992"/>
                  <a:pt x="452596" y="1144992"/>
                </a:cubicBezTo>
                <a:lnTo>
                  <a:pt x="90521" y="1144992"/>
                </a:lnTo>
                <a:cubicBezTo>
                  <a:pt x="40528" y="1144992"/>
                  <a:pt x="0" y="1104464"/>
                  <a:pt x="0" y="1054471"/>
                </a:cubicBezTo>
                <a:lnTo>
                  <a:pt x="0" y="90521"/>
                </a:lnTo>
                <a:cubicBezTo>
                  <a:pt x="0" y="40528"/>
                  <a:pt x="40528" y="0"/>
                  <a:pt x="90521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231" name="Google Shape;231;p17" descr="A picture containing grass, court, standing, person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 l="92081" t="75441" b="12037"/>
          <a:stretch/>
        </p:blipFill>
        <p:spPr>
          <a:xfrm>
            <a:off x="8817195" y="4226061"/>
            <a:ext cx="305503" cy="709895"/>
          </a:xfrm>
          <a:custGeom>
            <a:avLst/>
            <a:gdLst/>
            <a:ahLst/>
            <a:cxnLst/>
            <a:rect l="l" t="t" r="r" b="b"/>
            <a:pathLst>
              <a:path w="543117" h="1144992" extrusionOk="0">
                <a:moveTo>
                  <a:pt x="90521" y="0"/>
                </a:moveTo>
                <a:lnTo>
                  <a:pt x="452596" y="0"/>
                </a:lnTo>
                <a:cubicBezTo>
                  <a:pt x="502589" y="0"/>
                  <a:pt x="543117" y="40528"/>
                  <a:pt x="543117" y="90521"/>
                </a:cubicBezTo>
                <a:lnTo>
                  <a:pt x="543117" y="1054471"/>
                </a:lnTo>
                <a:cubicBezTo>
                  <a:pt x="543117" y="1104464"/>
                  <a:pt x="502589" y="1144992"/>
                  <a:pt x="452596" y="1144992"/>
                </a:cubicBezTo>
                <a:lnTo>
                  <a:pt x="90521" y="1144992"/>
                </a:lnTo>
                <a:cubicBezTo>
                  <a:pt x="40528" y="1144992"/>
                  <a:pt x="0" y="1104464"/>
                  <a:pt x="0" y="1054471"/>
                </a:cubicBezTo>
                <a:lnTo>
                  <a:pt x="0" y="90521"/>
                </a:lnTo>
                <a:cubicBezTo>
                  <a:pt x="0" y="40528"/>
                  <a:pt x="40528" y="0"/>
                  <a:pt x="90521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232" name="Google Shape;232;p17" descr="A picture containing person, standing, walking, bird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 l="92081" t="62868" b="24609"/>
          <a:stretch/>
        </p:blipFill>
        <p:spPr>
          <a:xfrm>
            <a:off x="8817195" y="3521962"/>
            <a:ext cx="305503" cy="709895"/>
          </a:xfrm>
          <a:custGeom>
            <a:avLst/>
            <a:gdLst/>
            <a:ahLst/>
            <a:cxnLst/>
            <a:rect l="l" t="t" r="r" b="b"/>
            <a:pathLst>
              <a:path w="543117" h="1144992" extrusionOk="0">
                <a:moveTo>
                  <a:pt x="90521" y="0"/>
                </a:moveTo>
                <a:lnTo>
                  <a:pt x="452596" y="0"/>
                </a:lnTo>
                <a:cubicBezTo>
                  <a:pt x="502589" y="0"/>
                  <a:pt x="543117" y="40528"/>
                  <a:pt x="543117" y="90521"/>
                </a:cubicBezTo>
                <a:lnTo>
                  <a:pt x="543117" y="1054471"/>
                </a:lnTo>
                <a:cubicBezTo>
                  <a:pt x="543117" y="1104464"/>
                  <a:pt x="502589" y="1144992"/>
                  <a:pt x="452596" y="1144992"/>
                </a:cubicBezTo>
                <a:lnTo>
                  <a:pt x="90521" y="1144992"/>
                </a:lnTo>
                <a:cubicBezTo>
                  <a:pt x="40528" y="1144992"/>
                  <a:pt x="0" y="1104464"/>
                  <a:pt x="0" y="1054471"/>
                </a:cubicBezTo>
                <a:lnTo>
                  <a:pt x="0" y="90521"/>
                </a:lnTo>
                <a:cubicBezTo>
                  <a:pt x="0" y="40528"/>
                  <a:pt x="40528" y="0"/>
                  <a:pt x="90521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233" name="Google Shape;233;p17" descr="A close up of a beach&#10;&#10;Description automatically generated"/>
          <p:cNvPicPr preferRelativeResize="0"/>
          <p:nvPr/>
        </p:nvPicPr>
        <p:blipFill rotWithShape="1">
          <a:blip r:embed="rId5">
            <a:alphaModFix/>
          </a:blip>
          <a:srcRect l="92081" t="50294" b="37183"/>
          <a:stretch/>
        </p:blipFill>
        <p:spPr>
          <a:xfrm>
            <a:off x="8817195" y="2817863"/>
            <a:ext cx="305503" cy="709895"/>
          </a:xfrm>
          <a:custGeom>
            <a:avLst/>
            <a:gdLst/>
            <a:ahLst/>
            <a:cxnLst/>
            <a:rect l="l" t="t" r="r" b="b"/>
            <a:pathLst>
              <a:path w="543117" h="1144992" extrusionOk="0">
                <a:moveTo>
                  <a:pt x="90521" y="0"/>
                </a:moveTo>
                <a:lnTo>
                  <a:pt x="452596" y="0"/>
                </a:lnTo>
                <a:cubicBezTo>
                  <a:pt x="502589" y="0"/>
                  <a:pt x="543117" y="40528"/>
                  <a:pt x="543117" y="90521"/>
                </a:cubicBezTo>
                <a:lnTo>
                  <a:pt x="543117" y="1054471"/>
                </a:lnTo>
                <a:cubicBezTo>
                  <a:pt x="543117" y="1104464"/>
                  <a:pt x="502589" y="1144992"/>
                  <a:pt x="452596" y="1144992"/>
                </a:cubicBezTo>
                <a:lnTo>
                  <a:pt x="90521" y="1144992"/>
                </a:lnTo>
                <a:cubicBezTo>
                  <a:pt x="40528" y="1144992"/>
                  <a:pt x="0" y="1104464"/>
                  <a:pt x="0" y="1054471"/>
                </a:cubicBezTo>
                <a:lnTo>
                  <a:pt x="0" y="90521"/>
                </a:lnTo>
                <a:cubicBezTo>
                  <a:pt x="0" y="40528"/>
                  <a:pt x="40528" y="0"/>
                  <a:pt x="90521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234" name="Google Shape;234;p17" descr="A picture containing racket, court, holding, ball&#10;&#10;Description automatically generated"/>
          <p:cNvPicPr preferRelativeResize="0"/>
          <p:nvPr/>
        </p:nvPicPr>
        <p:blipFill rotWithShape="1">
          <a:blip r:embed="rId6">
            <a:alphaModFix/>
          </a:blip>
          <a:srcRect l="92081" t="37721" b="49756"/>
          <a:stretch/>
        </p:blipFill>
        <p:spPr>
          <a:xfrm>
            <a:off x="8817195" y="2113763"/>
            <a:ext cx="305503" cy="709895"/>
          </a:xfrm>
          <a:custGeom>
            <a:avLst/>
            <a:gdLst/>
            <a:ahLst/>
            <a:cxnLst/>
            <a:rect l="l" t="t" r="r" b="b"/>
            <a:pathLst>
              <a:path w="543117" h="1144992" extrusionOk="0">
                <a:moveTo>
                  <a:pt x="90521" y="0"/>
                </a:moveTo>
                <a:lnTo>
                  <a:pt x="452596" y="0"/>
                </a:lnTo>
                <a:cubicBezTo>
                  <a:pt x="502589" y="0"/>
                  <a:pt x="543117" y="40528"/>
                  <a:pt x="543117" y="90521"/>
                </a:cubicBezTo>
                <a:lnTo>
                  <a:pt x="543117" y="1054471"/>
                </a:lnTo>
                <a:cubicBezTo>
                  <a:pt x="543117" y="1104464"/>
                  <a:pt x="502589" y="1144992"/>
                  <a:pt x="452596" y="1144992"/>
                </a:cubicBezTo>
                <a:lnTo>
                  <a:pt x="90521" y="1144992"/>
                </a:lnTo>
                <a:cubicBezTo>
                  <a:pt x="40528" y="1144992"/>
                  <a:pt x="0" y="1104464"/>
                  <a:pt x="0" y="1054471"/>
                </a:cubicBezTo>
                <a:lnTo>
                  <a:pt x="0" y="90521"/>
                </a:lnTo>
                <a:cubicBezTo>
                  <a:pt x="0" y="40528"/>
                  <a:pt x="40528" y="0"/>
                  <a:pt x="90521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235" name="Google Shape;235;p17" descr="A close up of a purple background&#10;&#10;Description automatically generated"/>
          <p:cNvPicPr preferRelativeResize="0"/>
          <p:nvPr/>
        </p:nvPicPr>
        <p:blipFill rotWithShape="1">
          <a:blip r:embed="rId7">
            <a:alphaModFix/>
          </a:blip>
          <a:srcRect l="92081" t="25145" b="62331"/>
          <a:stretch/>
        </p:blipFill>
        <p:spPr>
          <a:xfrm>
            <a:off x="8817195" y="1409664"/>
            <a:ext cx="305503" cy="709895"/>
          </a:xfrm>
          <a:custGeom>
            <a:avLst/>
            <a:gdLst/>
            <a:ahLst/>
            <a:cxnLst/>
            <a:rect l="l" t="t" r="r" b="b"/>
            <a:pathLst>
              <a:path w="543117" h="1144992" extrusionOk="0">
                <a:moveTo>
                  <a:pt x="90521" y="0"/>
                </a:moveTo>
                <a:lnTo>
                  <a:pt x="452596" y="0"/>
                </a:lnTo>
                <a:cubicBezTo>
                  <a:pt x="502589" y="0"/>
                  <a:pt x="543117" y="40528"/>
                  <a:pt x="543117" y="90521"/>
                </a:cubicBezTo>
                <a:lnTo>
                  <a:pt x="543117" y="1054471"/>
                </a:lnTo>
                <a:cubicBezTo>
                  <a:pt x="543117" y="1104464"/>
                  <a:pt x="502589" y="1144992"/>
                  <a:pt x="452596" y="1144992"/>
                </a:cubicBezTo>
                <a:lnTo>
                  <a:pt x="90521" y="1144992"/>
                </a:lnTo>
                <a:cubicBezTo>
                  <a:pt x="40528" y="1144992"/>
                  <a:pt x="0" y="1104464"/>
                  <a:pt x="0" y="1054471"/>
                </a:cubicBezTo>
                <a:lnTo>
                  <a:pt x="0" y="90521"/>
                </a:lnTo>
                <a:cubicBezTo>
                  <a:pt x="0" y="40528"/>
                  <a:pt x="40528" y="0"/>
                  <a:pt x="90521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236" name="Google Shape;236;p17" descr="A picture containing person, holding, player, court&#10;&#10;Description automatically generated"/>
          <p:cNvPicPr preferRelativeResize="0"/>
          <p:nvPr/>
        </p:nvPicPr>
        <p:blipFill rotWithShape="1">
          <a:blip r:embed="rId8">
            <a:alphaModFix/>
          </a:blip>
          <a:srcRect l="92081" t="12572" b="74905"/>
          <a:stretch/>
        </p:blipFill>
        <p:spPr>
          <a:xfrm>
            <a:off x="8817195" y="705565"/>
            <a:ext cx="305503" cy="709895"/>
          </a:xfrm>
          <a:custGeom>
            <a:avLst/>
            <a:gdLst/>
            <a:ahLst/>
            <a:cxnLst/>
            <a:rect l="l" t="t" r="r" b="b"/>
            <a:pathLst>
              <a:path w="543117" h="1144992" extrusionOk="0">
                <a:moveTo>
                  <a:pt x="90521" y="0"/>
                </a:moveTo>
                <a:lnTo>
                  <a:pt x="452596" y="0"/>
                </a:lnTo>
                <a:cubicBezTo>
                  <a:pt x="502589" y="0"/>
                  <a:pt x="543117" y="40528"/>
                  <a:pt x="543117" y="90521"/>
                </a:cubicBezTo>
                <a:lnTo>
                  <a:pt x="543117" y="1054471"/>
                </a:lnTo>
                <a:cubicBezTo>
                  <a:pt x="543117" y="1104464"/>
                  <a:pt x="502589" y="1144992"/>
                  <a:pt x="452596" y="1144992"/>
                </a:cubicBezTo>
                <a:lnTo>
                  <a:pt x="90521" y="1144992"/>
                </a:lnTo>
                <a:cubicBezTo>
                  <a:pt x="40528" y="1144992"/>
                  <a:pt x="0" y="1104464"/>
                  <a:pt x="0" y="1054471"/>
                </a:cubicBezTo>
                <a:lnTo>
                  <a:pt x="0" y="90521"/>
                </a:lnTo>
                <a:cubicBezTo>
                  <a:pt x="0" y="40528"/>
                  <a:pt x="40528" y="0"/>
                  <a:pt x="90521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237" name="Google Shape;237;p17" descr="A picture containing person, standing, holding, water&#10;&#10;Description automatically generated"/>
          <p:cNvPicPr preferRelativeResize="0"/>
          <p:nvPr/>
        </p:nvPicPr>
        <p:blipFill rotWithShape="1">
          <a:blip r:embed="rId9">
            <a:alphaModFix/>
          </a:blip>
          <a:srcRect l="92081" b="87542"/>
          <a:stretch/>
        </p:blipFill>
        <p:spPr>
          <a:xfrm>
            <a:off x="8833181" y="0"/>
            <a:ext cx="305503" cy="710306"/>
          </a:xfrm>
          <a:custGeom>
            <a:avLst/>
            <a:gdLst/>
            <a:ahLst/>
            <a:cxnLst/>
            <a:rect l="l" t="t" r="r" b="b"/>
            <a:pathLst>
              <a:path w="543117" h="1144991" extrusionOk="0">
                <a:moveTo>
                  <a:pt x="90516" y="0"/>
                </a:moveTo>
                <a:lnTo>
                  <a:pt x="452601" y="0"/>
                </a:lnTo>
                <a:lnTo>
                  <a:pt x="487831" y="7113"/>
                </a:lnTo>
                <a:cubicBezTo>
                  <a:pt x="520320" y="20855"/>
                  <a:pt x="543117" y="53025"/>
                  <a:pt x="543117" y="90520"/>
                </a:cubicBezTo>
                <a:lnTo>
                  <a:pt x="543117" y="1054470"/>
                </a:lnTo>
                <a:cubicBezTo>
                  <a:pt x="543117" y="1104463"/>
                  <a:pt x="502589" y="1144991"/>
                  <a:pt x="452596" y="1144991"/>
                </a:cubicBezTo>
                <a:lnTo>
                  <a:pt x="90521" y="1144991"/>
                </a:lnTo>
                <a:cubicBezTo>
                  <a:pt x="40528" y="1144991"/>
                  <a:pt x="0" y="1104463"/>
                  <a:pt x="0" y="1054470"/>
                </a:cubicBezTo>
                <a:lnTo>
                  <a:pt x="0" y="90520"/>
                </a:lnTo>
                <a:cubicBezTo>
                  <a:pt x="0" y="53025"/>
                  <a:pt x="22797" y="20855"/>
                  <a:pt x="55287" y="7113"/>
                </a:cubicBezTo>
                <a:close/>
              </a:path>
            </a:pathLst>
          </a:cu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238" name="Google Shape;238;p17"/>
          <p:cNvSpPr/>
          <p:nvPr/>
        </p:nvSpPr>
        <p:spPr>
          <a:xfrm>
            <a:off x="-1" y="0"/>
            <a:ext cx="8825023" cy="57150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EFEFEF"/>
            </a:solidFill>
            <a:prstDash val="solid"/>
            <a:round/>
            <a:headEnd type="none" w="sm" len="sm"/>
            <a:tailEnd type="none" w="sm" len="sm"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239" name="Google Shape;239;p17"/>
          <p:cNvGraphicFramePr/>
          <p:nvPr/>
        </p:nvGraphicFramePr>
        <p:xfrm>
          <a:off x="156233" y="134202"/>
          <a:ext cx="8334575" cy="5235200"/>
        </p:xfrm>
        <a:graphic>
          <a:graphicData uri="http://schemas.openxmlformats.org/drawingml/2006/table">
            <a:tbl>
              <a:tblPr>
                <a:noFill/>
                <a:tableStyleId>{CB5C8169-CBDB-4A18-B570-00E97826F82E}</a:tableStyleId>
              </a:tblPr>
              <a:tblGrid>
                <a:gridCol w="592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7416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925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endParaRPr sz="900" u="none" strike="noStrike" cap="none"/>
                    </a:p>
                  </a:txBody>
                  <a:tcPr marL="121900" marR="121900" marT="57150" marB="57150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7CC8C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endParaRPr sz="900" u="none" strike="noStrike" cap="none"/>
                    </a:p>
                  </a:txBody>
                  <a:tcPr marL="121900" marR="121900" marT="57150" marB="57150">
                    <a:lnL w="28575" cap="flat" cmpd="sng">
                      <a:solidFill>
                        <a:srgbClr val="7CC8C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5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endParaRPr sz="900" u="none" strike="noStrike" cap="none"/>
                    </a:p>
                  </a:txBody>
                  <a:tcPr marL="121900" marR="121900" marT="57150" marB="57150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7CC8C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endParaRPr sz="900" u="none" strike="noStrike" cap="none"/>
                    </a:p>
                  </a:txBody>
                  <a:tcPr marL="121900" marR="121900" marT="57150" marB="57150">
                    <a:lnL w="28575" cap="flat" cmpd="sng">
                      <a:solidFill>
                        <a:srgbClr val="7CC8C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87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7CC8C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28575" cap="flat" cmpd="sng">
                      <a:solidFill>
                        <a:srgbClr val="7CC8C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87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7CC8C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endParaRPr sz="900" u="none" strike="noStrike" cap="none"/>
                    </a:p>
                  </a:txBody>
                  <a:tcPr marL="121900" marR="121900" marT="57150" marB="57150">
                    <a:lnL w="28575" cap="flat" cmpd="sng">
                      <a:solidFill>
                        <a:srgbClr val="7CC8C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25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endParaRPr sz="900" u="none" strike="noStrike" cap="none"/>
                    </a:p>
                  </a:txBody>
                  <a:tcPr marL="121900" marR="121900" marT="57150" marB="57150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7CC8C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endParaRPr sz="900" u="none" strike="noStrike" cap="none"/>
                    </a:p>
                  </a:txBody>
                  <a:tcPr marL="121900" marR="121900" marT="57150" marB="57150">
                    <a:lnL w="28575" cap="flat" cmpd="sng">
                      <a:solidFill>
                        <a:srgbClr val="7CC8C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87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7CC8C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28575" cap="flat" cmpd="sng">
                      <a:solidFill>
                        <a:srgbClr val="7CC8C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87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7CC8C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endParaRPr sz="900" u="none" strike="noStrike" cap="none"/>
                    </a:p>
                  </a:txBody>
                  <a:tcPr marL="121900" marR="121900" marT="57150" marB="57150">
                    <a:lnL w="28575" cap="flat" cmpd="sng">
                      <a:solidFill>
                        <a:srgbClr val="7CC8C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387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7CC8C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28575" cap="flat" cmpd="sng">
                      <a:solidFill>
                        <a:srgbClr val="7CC8C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25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endParaRPr sz="900" u="none" strike="noStrike" cap="none"/>
                    </a:p>
                  </a:txBody>
                  <a:tcPr marL="121900" marR="121900" marT="57150" marB="57150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7CC8C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endParaRPr sz="900" u="none" strike="noStrike" cap="none"/>
                    </a:p>
                  </a:txBody>
                  <a:tcPr marL="121900" marR="121900" marT="57150" marB="57150">
                    <a:lnL w="28575" cap="flat" cmpd="sng">
                      <a:solidFill>
                        <a:srgbClr val="7CC8C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387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7CC8C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28575" cap="flat" cmpd="sng">
                      <a:solidFill>
                        <a:srgbClr val="7CC8C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387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7CC8C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28575" cap="flat" cmpd="sng">
                      <a:solidFill>
                        <a:srgbClr val="7CC8C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387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7CC8C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28575" cap="flat" cmpd="sng">
                      <a:solidFill>
                        <a:srgbClr val="7CC8C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387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7CC8C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28575" cap="flat" cmpd="sng">
                      <a:solidFill>
                        <a:srgbClr val="7CC8C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387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7CC8C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28575" cap="flat" cmpd="sng">
                      <a:solidFill>
                        <a:srgbClr val="7CC8C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387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7CC8C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28575" cap="flat" cmpd="sng">
                      <a:solidFill>
                        <a:srgbClr val="7CC8C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387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7CC8C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28575" cap="flat" cmpd="sng">
                      <a:solidFill>
                        <a:srgbClr val="7CC8C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sp>
        <p:nvSpPr>
          <p:cNvPr id="240" name="Google Shape;240;p17"/>
          <p:cNvSpPr/>
          <p:nvPr/>
        </p:nvSpPr>
        <p:spPr>
          <a:xfrm>
            <a:off x="301" y="273860"/>
            <a:ext cx="8490300" cy="540000"/>
          </a:xfrm>
          <a:prstGeom prst="rect">
            <a:avLst/>
          </a:prstGeom>
          <a:solidFill>
            <a:srgbClr val="7CC8C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1" name="Google Shape;241;p17"/>
          <p:cNvSpPr txBox="1">
            <a:spLocks noGrp="1"/>
          </p:cNvSpPr>
          <p:nvPr>
            <p:ph type="title"/>
          </p:nvPr>
        </p:nvSpPr>
        <p:spPr>
          <a:xfrm>
            <a:off x="502000" y="342969"/>
            <a:ext cx="7621200" cy="38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75" tIns="121875" rIns="121875" bIns="121875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700"/>
              <a:buNone/>
              <a:defRPr b="1">
                <a:solidFill>
                  <a:srgbClr val="FFFFFF"/>
                </a:solidFill>
              </a:defRPr>
            </a:lvl1pPr>
            <a:lvl2pPr lv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>
            <a:endParaRPr/>
          </a:p>
        </p:txBody>
      </p:sp>
      <p:sp>
        <p:nvSpPr>
          <p:cNvPr id="242" name="Google Shape;242;p17"/>
          <p:cNvSpPr txBox="1">
            <a:spLocks noGrp="1"/>
          </p:cNvSpPr>
          <p:nvPr>
            <p:ph type="body" idx="1"/>
          </p:nvPr>
        </p:nvSpPr>
        <p:spPr>
          <a:xfrm>
            <a:off x="815167" y="966891"/>
            <a:ext cx="7621200" cy="439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75" tIns="121875" rIns="121875" bIns="121875" anchor="t" anchorCtr="0">
            <a:noAutofit/>
          </a:bodyPr>
          <a:lstStyle>
            <a:lvl1pPr marL="457200" lvl="0" indent="-381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1pPr>
            <a:lvl2pPr marL="914400" lvl="1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900"/>
              <a:buChar char="■"/>
              <a:defRPr/>
            </a:lvl9pPr>
          </a:lstStyle>
          <a:p>
            <a:endParaRPr/>
          </a:p>
        </p:txBody>
      </p:sp>
      <p:sp>
        <p:nvSpPr>
          <p:cNvPr id="243" name="Google Shape;243;p17"/>
          <p:cNvSpPr txBox="1"/>
          <p:nvPr/>
        </p:nvSpPr>
        <p:spPr>
          <a:xfrm rot="5400000">
            <a:off x="-592013" y="1474417"/>
            <a:ext cx="1409100" cy="225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0" i="0" u="none" strike="noStrike" cap="none">
                <a:solidFill>
                  <a:srgbClr val="7CC8C6"/>
                </a:solidFill>
                <a:latin typeface="Barlow Condensed"/>
                <a:ea typeface="Barlow Condensed"/>
                <a:cs typeface="Barlow Condensed"/>
                <a:sym typeface="Barlow Condensed"/>
              </a:rPr>
              <a:t>SLIDESMANIA.COM</a:t>
            </a:r>
            <a:endParaRPr sz="900" b="0" i="0" u="none" strike="noStrike" cap="none">
              <a:solidFill>
                <a:srgbClr val="7CC8C6"/>
              </a:solidFill>
              <a:latin typeface="Barlow Condensed"/>
              <a:ea typeface="Barlow Condensed"/>
              <a:cs typeface="Barlow Condensed"/>
              <a:sym typeface="Barlow Condensed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oogle Shape;6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9144000" cy="571500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7;p1"/>
          <p:cNvSpPr txBox="1">
            <a:spLocks noGrp="1"/>
          </p:cNvSpPr>
          <p:nvPr>
            <p:ph type="title"/>
          </p:nvPr>
        </p:nvSpPr>
        <p:spPr>
          <a:xfrm>
            <a:off x="311700" y="494472"/>
            <a:ext cx="8520900" cy="63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75" tIns="121875" rIns="121875" bIns="12187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700"/>
              <a:buFont typeface="Roboto Condensed"/>
              <a:buNone/>
              <a:defRPr sz="3700" b="1" i="0" u="none" strike="noStrike" cap="none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700"/>
              <a:buFont typeface="Roboto Condensed"/>
              <a:buNone/>
              <a:defRPr sz="3700" b="1" i="0" u="none" strike="noStrike" cap="none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700"/>
              <a:buFont typeface="Roboto Condensed"/>
              <a:buNone/>
              <a:defRPr sz="3700" b="1" i="0" u="none" strike="noStrike" cap="none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700"/>
              <a:buFont typeface="Roboto Condensed"/>
              <a:buNone/>
              <a:defRPr sz="3700" b="1" i="0" u="none" strike="noStrike" cap="none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700"/>
              <a:buFont typeface="Roboto Condensed"/>
              <a:buNone/>
              <a:defRPr sz="3700" b="1" i="0" u="none" strike="noStrike" cap="none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700"/>
              <a:buFont typeface="Roboto Condensed"/>
              <a:buNone/>
              <a:defRPr sz="3700" b="1" i="0" u="none" strike="noStrike" cap="none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700"/>
              <a:buFont typeface="Roboto Condensed"/>
              <a:buNone/>
              <a:defRPr sz="3700" b="1" i="0" u="none" strike="noStrike" cap="none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700"/>
              <a:buFont typeface="Roboto Condensed"/>
              <a:buNone/>
              <a:defRPr sz="3700" b="1" i="0" u="none" strike="noStrike" cap="none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700"/>
              <a:buFont typeface="Roboto Condensed"/>
              <a:buNone/>
              <a:defRPr sz="3700" b="1" i="0" u="none" strike="noStrike" cap="none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body" idx="1"/>
          </p:nvPr>
        </p:nvSpPr>
        <p:spPr>
          <a:xfrm>
            <a:off x="311700" y="1280528"/>
            <a:ext cx="8520900" cy="379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75" tIns="121875" rIns="121875" bIns="121875" anchor="t" anchorCtr="0">
            <a:noAutofit/>
          </a:bodyPr>
          <a:lstStyle>
            <a:lvl1pPr marL="4572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Handlee"/>
              <a:buChar char="●"/>
              <a:defRPr sz="2400" b="0" i="0" u="none" strike="noStrike" cap="none">
                <a:solidFill>
                  <a:schemeClr val="dk2"/>
                </a:solidFill>
                <a:latin typeface="Handlee"/>
                <a:ea typeface="Handlee"/>
                <a:cs typeface="Handlee"/>
                <a:sym typeface="Handlee"/>
              </a:defRPr>
            </a:lvl1pPr>
            <a:lvl2pPr marL="914400" marR="0" lvl="1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Handlee"/>
              <a:buChar char="○"/>
              <a:defRPr sz="1900" b="0" i="0" u="none" strike="noStrike" cap="none">
                <a:solidFill>
                  <a:schemeClr val="dk2"/>
                </a:solidFill>
                <a:latin typeface="Handlee"/>
                <a:ea typeface="Handlee"/>
                <a:cs typeface="Handlee"/>
                <a:sym typeface="Handlee"/>
              </a:defRPr>
            </a:lvl2pPr>
            <a:lvl3pPr marL="1371600" marR="0" lvl="2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Handlee"/>
              <a:buChar char="■"/>
              <a:defRPr sz="1900" b="0" i="0" u="none" strike="noStrike" cap="none">
                <a:solidFill>
                  <a:schemeClr val="dk2"/>
                </a:solidFill>
                <a:latin typeface="Handlee"/>
                <a:ea typeface="Handlee"/>
                <a:cs typeface="Handlee"/>
                <a:sym typeface="Handlee"/>
              </a:defRPr>
            </a:lvl3pPr>
            <a:lvl4pPr marL="1828800" marR="0" lvl="3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Handlee"/>
              <a:buChar char="●"/>
              <a:defRPr sz="1900" b="0" i="0" u="none" strike="noStrike" cap="none">
                <a:solidFill>
                  <a:schemeClr val="dk2"/>
                </a:solidFill>
                <a:latin typeface="Handlee"/>
                <a:ea typeface="Handlee"/>
                <a:cs typeface="Handlee"/>
                <a:sym typeface="Handlee"/>
              </a:defRPr>
            </a:lvl4pPr>
            <a:lvl5pPr marL="2286000" marR="0" lvl="4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Handlee"/>
              <a:buChar char="○"/>
              <a:defRPr sz="1900" b="0" i="0" u="none" strike="noStrike" cap="none">
                <a:solidFill>
                  <a:schemeClr val="dk2"/>
                </a:solidFill>
                <a:latin typeface="Handlee"/>
                <a:ea typeface="Handlee"/>
                <a:cs typeface="Handlee"/>
                <a:sym typeface="Handlee"/>
              </a:defRPr>
            </a:lvl5pPr>
            <a:lvl6pPr marL="2743200" marR="0" lvl="5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Handlee"/>
              <a:buChar char="■"/>
              <a:defRPr sz="1900" b="0" i="0" u="none" strike="noStrike" cap="none">
                <a:solidFill>
                  <a:schemeClr val="dk2"/>
                </a:solidFill>
                <a:latin typeface="Handlee"/>
                <a:ea typeface="Handlee"/>
                <a:cs typeface="Handlee"/>
                <a:sym typeface="Handlee"/>
              </a:defRPr>
            </a:lvl6pPr>
            <a:lvl7pPr marL="3200400" marR="0" lvl="6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Handlee"/>
              <a:buChar char="●"/>
              <a:defRPr sz="1900" b="0" i="0" u="none" strike="noStrike" cap="none">
                <a:solidFill>
                  <a:schemeClr val="dk2"/>
                </a:solidFill>
                <a:latin typeface="Handlee"/>
                <a:ea typeface="Handlee"/>
                <a:cs typeface="Handlee"/>
                <a:sym typeface="Handlee"/>
              </a:defRPr>
            </a:lvl7pPr>
            <a:lvl8pPr marL="3657600" marR="0" lvl="7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Handlee"/>
              <a:buChar char="○"/>
              <a:defRPr sz="1900" b="0" i="0" u="none" strike="noStrike" cap="none">
                <a:solidFill>
                  <a:schemeClr val="dk2"/>
                </a:solidFill>
                <a:latin typeface="Handlee"/>
                <a:ea typeface="Handlee"/>
                <a:cs typeface="Handlee"/>
                <a:sym typeface="Handlee"/>
              </a:defRPr>
            </a:lvl8pPr>
            <a:lvl9pPr marL="4114800" marR="0" lvl="8" indent="-349250" algn="l" rtl="0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Clr>
                <a:schemeClr val="dk2"/>
              </a:buClr>
              <a:buSzPts val="1900"/>
              <a:buFont typeface="Handlee"/>
              <a:buChar char="■"/>
              <a:defRPr sz="1900" b="0" i="0" u="none" strike="noStrike" cap="none">
                <a:solidFill>
                  <a:schemeClr val="dk2"/>
                </a:solidFill>
                <a:latin typeface="Handlee"/>
                <a:ea typeface="Handlee"/>
                <a:cs typeface="Handlee"/>
                <a:sym typeface="Handlee"/>
              </a:defRPr>
            </a:lvl9pPr>
          </a:lstStyle>
          <a:p>
            <a:endParaRPr/>
          </a:p>
        </p:txBody>
      </p:sp>
      <p:sp>
        <p:nvSpPr>
          <p:cNvPr id="9" name="Google Shape;9;p1"/>
          <p:cNvSpPr txBox="1">
            <a:spLocks noGrp="1"/>
          </p:cNvSpPr>
          <p:nvPr>
            <p:ph type="sldNum" idx="12"/>
          </p:nvPr>
        </p:nvSpPr>
        <p:spPr>
          <a:xfrm>
            <a:off x="8472458" y="5181352"/>
            <a:ext cx="548700" cy="43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75" tIns="121875" rIns="121875" bIns="1218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0" name="Google Shape;10;p1"/>
          <p:cNvSpPr txBox="1"/>
          <p:nvPr/>
        </p:nvSpPr>
        <p:spPr>
          <a:xfrm rot="5400000">
            <a:off x="-592013" y="591913"/>
            <a:ext cx="1409100" cy="225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0" i="0" u="none" strike="noStrike" cap="none">
                <a:solidFill>
                  <a:srgbClr val="FFFFFF"/>
                </a:solidFill>
                <a:latin typeface="Barlow Condensed"/>
                <a:ea typeface="Barlow Condensed"/>
                <a:cs typeface="Barlow Condensed"/>
                <a:sym typeface="Barlow Condensed"/>
              </a:rPr>
              <a:t>SLIDESMANIA.COM</a:t>
            </a:r>
            <a:endParaRPr sz="900" b="0" i="0" u="none" strike="noStrike" cap="none">
              <a:solidFill>
                <a:srgbClr val="FFFFFF"/>
              </a:solidFill>
              <a:latin typeface="Barlow Condensed"/>
              <a:ea typeface="Barlow Condensed"/>
              <a:cs typeface="Barlow Condensed"/>
              <a:sym typeface="Barlow Condensed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2" r:id="rId1"/>
    <p:sldLayoutId id="2147483663" r:id="rId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slide" Target="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" name="Google Shape;573;p42">
            <a:hlinkClick r:id="" action="ppaction://hlinkshowjump?jump=nextslide"/>
          </p:cNvPr>
          <p:cNvSpPr txBox="1">
            <a:spLocks noGrp="1"/>
          </p:cNvSpPr>
          <p:nvPr>
            <p:ph type="title"/>
          </p:nvPr>
        </p:nvSpPr>
        <p:spPr>
          <a:xfrm>
            <a:off x="806267" y="3590047"/>
            <a:ext cx="7629900" cy="164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75" tIns="121875" rIns="121875" bIns="121875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</a:pPr>
            <a:r>
              <a:rPr lang="en" dirty="0"/>
              <a:t>BAB 8</a:t>
            </a:r>
            <a:br>
              <a:rPr lang="en" dirty="0"/>
            </a:br>
            <a:r>
              <a:rPr lang="en" dirty="0"/>
              <a:t>MENGELOLAH SDM</a:t>
            </a:r>
            <a:endParaRPr dirty="0"/>
          </a:p>
        </p:txBody>
      </p:sp>
      <p:sp>
        <p:nvSpPr>
          <p:cNvPr id="574" name="Google Shape;574;p42">
            <a:hlinkClick r:id="rId3" action="ppaction://hlinksldjump"/>
          </p:cNvPr>
          <p:cNvSpPr txBox="1"/>
          <p:nvPr/>
        </p:nvSpPr>
        <p:spPr>
          <a:xfrm rot="5400000">
            <a:off x="8625087" y="194618"/>
            <a:ext cx="768485" cy="3154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WELCOME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75" name="Google Shape;575;p42">
            <a:hlinkClick r:id="" action="ppaction://noaction"/>
          </p:cNvPr>
          <p:cNvSpPr txBox="1"/>
          <p:nvPr/>
        </p:nvSpPr>
        <p:spPr>
          <a:xfrm rot="5400000">
            <a:off x="8687429" y="927518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MATH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76" name="Google Shape;576;p42">
            <a:hlinkClick r:id="" action="ppaction://noaction"/>
          </p:cNvPr>
          <p:cNvSpPr txBox="1"/>
          <p:nvPr/>
        </p:nvSpPr>
        <p:spPr>
          <a:xfrm rot="5400000">
            <a:off x="8687429" y="1641260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SCIENCE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77" name="Google Shape;577;p42">
            <a:hlinkClick r:id="" action="ppaction://noaction"/>
          </p:cNvPr>
          <p:cNvSpPr txBox="1"/>
          <p:nvPr/>
        </p:nvSpPr>
        <p:spPr>
          <a:xfrm rot="5400000">
            <a:off x="8611198" y="2344407"/>
            <a:ext cx="796263" cy="2671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GEOGRAPHY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78" name="Google Shape;578;p42">
            <a:hlinkClick r:id="" action="ppaction://noaction"/>
          </p:cNvPr>
          <p:cNvSpPr txBox="1"/>
          <p:nvPr/>
        </p:nvSpPr>
        <p:spPr>
          <a:xfrm rot="5400000">
            <a:off x="8687429" y="3047482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ENGLISH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79" name="Google Shape;579;p42">
            <a:hlinkClick r:id="" action="ppaction://noaction"/>
          </p:cNvPr>
          <p:cNvSpPr txBox="1"/>
          <p:nvPr/>
        </p:nvSpPr>
        <p:spPr>
          <a:xfrm rot="5400000">
            <a:off x="8687429" y="3738184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HISTORY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80" name="Google Shape;580;p42">
            <a:hlinkClick r:id="" action="ppaction://noaction"/>
          </p:cNvPr>
          <p:cNvSpPr txBox="1"/>
          <p:nvPr/>
        </p:nvSpPr>
        <p:spPr>
          <a:xfrm rot="5400000">
            <a:off x="8687429" y="4435979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SOCIAL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81" name="Google Shape;581;p42">
            <a:hlinkClick r:id="rId4" action="ppaction://hlinksldjump"/>
          </p:cNvPr>
          <p:cNvSpPr txBox="1"/>
          <p:nvPr/>
        </p:nvSpPr>
        <p:spPr>
          <a:xfrm rot="5400000">
            <a:off x="8687429" y="5135550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NOTES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859C29-EB52-4685-B30F-545B72D469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TERIMA KASIH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5716808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6" name="Google Shape;586;p43"/>
          <p:cNvSpPr txBox="1">
            <a:spLocks noGrp="1"/>
          </p:cNvSpPr>
          <p:nvPr>
            <p:ph type="title"/>
          </p:nvPr>
        </p:nvSpPr>
        <p:spPr>
          <a:xfrm>
            <a:off x="502000" y="342969"/>
            <a:ext cx="7621200" cy="38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75" tIns="121875" rIns="121875" bIns="121875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</a:pPr>
            <a:r>
              <a:rPr lang="en" dirty="0"/>
              <a:t>PENGERTIAN</a:t>
            </a:r>
            <a:endParaRPr dirty="0"/>
          </a:p>
        </p:txBody>
      </p:sp>
      <p:sp>
        <p:nvSpPr>
          <p:cNvPr id="587" name="Google Shape;587;p43"/>
          <p:cNvSpPr txBox="1">
            <a:spLocks noGrp="1"/>
          </p:cNvSpPr>
          <p:nvPr>
            <p:ph type="body" idx="1"/>
          </p:nvPr>
        </p:nvSpPr>
        <p:spPr>
          <a:xfrm>
            <a:off x="815167" y="966891"/>
            <a:ext cx="7621200" cy="439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75" tIns="121875" rIns="121875" bIns="121875" anchor="t" anchorCtr="0">
            <a:noAutofit/>
          </a:bodyPr>
          <a:lstStyle/>
          <a:p>
            <a:pPr marL="0" lvl="0" indent="0">
              <a:spcAft>
                <a:spcPts val="2100"/>
              </a:spcAft>
              <a:buNone/>
            </a:pPr>
            <a:r>
              <a:rPr lang="en-ID" dirty="0" err="1"/>
              <a:t>Menurut</a:t>
            </a:r>
            <a:r>
              <a:rPr lang="en-ID" dirty="0"/>
              <a:t> Boone &amp; Kurtz : MSDM </a:t>
            </a:r>
            <a:r>
              <a:rPr lang="en-ID" dirty="0" err="1"/>
              <a:t>adalah</a:t>
            </a:r>
            <a:r>
              <a:rPr lang="en-ID" dirty="0"/>
              <a:t> </a:t>
            </a:r>
            <a:r>
              <a:rPr lang="en-ID" dirty="0" err="1"/>
              <a:t>fungsi</a:t>
            </a:r>
            <a:r>
              <a:rPr lang="en-ID" dirty="0"/>
              <a:t> </a:t>
            </a:r>
            <a:r>
              <a:rPr lang="en-ID" dirty="0" err="1"/>
              <a:t>untuk</a:t>
            </a:r>
            <a:r>
              <a:rPr lang="en-ID" dirty="0"/>
              <a:t> </a:t>
            </a:r>
            <a:r>
              <a:rPr lang="en-ID" dirty="0" err="1"/>
              <a:t>menarik</a:t>
            </a:r>
            <a:r>
              <a:rPr lang="en-ID" dirty="0"/>
              <a:t>, </a:t>
            </a:r>
            <a:r>
              <a:rPr lang="en-ID" dirty="0" err="1"/>
              <a:t>mengembangkan</a:t>
            </a:r>
            <a:r>
              <a:rPr lang="en-ID" dirty="0"/>
              <a:t> dan </a:t>
            </a:r>
            <a:r>
              <a:rPr lang="en-ID" dirty="0" err="1"/>
              <a:t>mempertahankan</a:t>
            </a:r>
            <a:r>
              <a:rPr lang="en-ID" dirty="0"/>
              <a:t> </a:t>
            </a:r>
            <a:r>
              <a:rPr lang="en-ID" dirty="0" err="1"/>
              <a:t>karyawan</a:t>
            </a:r>
            <a:r>
              <a:rPr lang="en-ID" dirty="0"/>
              <a:t> yang </a:t>
            </a:r>
            <a:r>
              <a:rPr lang="en-ID" dirty="0" err="1"/>
              <a:t>memiliki</a:t>
            </a:r>
            <a:r>
              <a:rPr lang="en-ID" dirty="0"/>
              <a:t> </a:t>
            </a:r>
            <a:r>
              <a:rPr lang="en-ID" dirty="0" err="1"/>
              <a:t>kualifikasi</a:t>
            </a:r>
            <a:r>
              <a:rPr lang="en-ID" dirty="0"/>
              <a:t> </a:t>
            </a:r>
            <a:r>
              <a:rPr lang="en-ID" dirty="0" err="1"/>
              <a:t>untuk</a:t>
            </a:r>
            <a:r>
              <a:rPr lang="en-ID" dirty="0"/>
              <a:t> </a:t>
            </a:r>
            <a:r>
              <a:rPr lang="en-ID" dirty="0" err="1"/>
              <a:t>melaksanakan</a:t>
            </a:r>
            <a:r>
              <a:rPr lang="en-ID" dirty="0"/>
              <a:t> </a:t>
            </a:r>
            <a:r>
              <a:rPr lang="en-ID" dirty="0" err="1"/>
              <a:t>aktivitas</a:t>
            </a:r>
            <a:r>
              <a:rPr lang="en-ID" dirty="0"/>
              <a:t> yang </a:t>
            </a:r>
            <a:r>
              <a:rPr lang="en-ID" dirty="0" err="1"/>
              <a:t>dibutuhkan</a:t>
            </a:r>
            <a:r>
              <a:rPr lang="en-ID" dirty="0"/>
              <a:t> </a:t>
            </a:r>
            <a:r>
              <a:rPr lang="en-ID" dirty="0" err="1"/>
              <a:t>untuk</a:t>
            </a:r>
            <a:r>
              <a:rPr lang="en-ID" dirty="0"/>
              <a:t> </a:t>
            </a:r>
            <a:r>
              <a:rPr lang="en-ID" dirty="0" err="1"/>
              <a:t>mencapai</a:t>
            </a:r>
            <a:r>
              <a:rPr lang="en-ID" dirty="0"/>
              <a:t> </a:t>
            </a:r>
            <a:r>
              <a:rPr lang="en-ID" dirty="0" err="1"/>
              <a:t>tujuan-tujuan</a:t>
            </a:r>
            <a:r>
              <a:rPr lang="en-ID" dirty="0"/>
              <a:t> </a:t>
            </a:r>
            <a:r>
              <a:rPr lang="en-ID" dirty="0" err="1"/>
              <a:t>organisasi</a:t>
            </a:r>
            <a:r>
              <a:rPr lang="en-ID" dirty="0"/>
              <a:t>. </a:t>
            </a:r>
          </a:p>
          <a:p>
            <a:pPr marL="0" lvl="0" indent="0">
              <a:spcAft>
                <a:spcPts val="2100"/>
              </a:spcAft>
              <a:buNone/>
            </a:pPr>
            <a:r>
              <a:rPr lang="en-ID" dirty="0" err="1"/>
              <a:t>Menurut</a:t>
            </a:r>
            <a:r>
              <a:rPr lang="en-ID" dirty="0"/>
              <a:t> AF Stoner : </a:t>
            </a:r>
            <a:r>
              <a:rPr lang="en-ID" dirty="0" err="1"/>
              <a:t>Manajemen</a:t>
            </a:r>
            <a:r>
              <a:rPr lang="en-ID" dirty="0"/>
              <a:t> </a:t>
            </a:r>
            <a:r>
              <a:rPr lang="en-ID" dirty="0" err="1"/>
              <a:t>sumber</a:t>
            </a:r>
            <a:r>
              <a:rPr lang="en-ID" dirty="0"/>
              <a:t> </a:t>
            </a:r>
            <a:r>
              <a:rPr lang="en-ID" dirty="0" err="1"/>
              <a:t>daya</a:t>
            </a:r>
            <a:r>
              <a:rPr lang="en-ID" dirty="0"/>
              <a:t> </a:t>
            </a:r>
            <a:r>
              <a:rPr lang="en-ID" dirty="0" err="1"/>
              <a:t>manusia</a:t>
            </a:r>
            <a:r>
              <a:rPr lang="en-ID" dirty="0"/>
              <a:t> </a:t>
            </a:r>
            <a:r>
              <a:rPr lang="en-ID" dirty="0" err="1"/>
              <a:t>merupakan</a:t>
            </a:r>
            <a:r>
              <a:rPr lang="en-ID" dirty="0"/>
              <a:t> </a:t>
            </a:r>
            <a:r>
              <a:rPr lang="en-ID" dirty="0" err="1"/>
              <a:t>prosedur</a:t>
            </a:r>
            <a:r>
              <a:rPr lang="en-ID" dirty="0"/>
              <a:t> yang </a:t>
            </a:r>
            <a:r>
              <a:rPr lang="en-ID" dirty="0" err="1"/>
              <a:t>terus</a:t>
            </a:r>
            <a:r>
              <a:rPr lang="en-ID" dirty="0"/>
              <a:t> </a:t>
            </a:r>
            <a:r>
              <a:rPr lang="en-ID" dirty="0" err="1"/>
              <a:t>berkelanjutan</a:t>
            </a:r>
            <a:r>
              <a:rPr lang="en-ID" dirty="0"/>
              <a:t> yang </a:t>
            </a:r>
            <a:r>
              <a:rPr lang="en-ID" dirty="0" err="1"/>
              <a:t>memiliki</a:t>
            </a:r>
            <a:r>
              <a:rPr lang="en-ID" dirty="0"/>
              <a:t> </a:t>
            </a:r>
            <a:r>
              <a:rPr lang="en-ID" dirty="0" err="1"/>
              <a:t>tujuan</a:t>
            </a:r>
            <a:r>
              <a:rPr lang="en-ID" dirty="0"/>
              <a:t> </a:t>
            </a:r>
            <a:r>
              <a:rPr lang="en-ID" dirty="0" err="1"/>
              <a:t>untuk</a:t>
            </a:r>
            <a:r>
              <a:rPr lang="en-ID" dirty="0"/>
              <a:t> orang yang </a:t>
            </a:r>
            <a:r>
              <a:rPr lang="en-ID" dirty="0" err="1"/>
              <a:t>tepat</a:t>
            </a:r>
            <a:r>
              <a:rPr lang="en-ID" dirty="0"/>
              <a:t> </a:t>
            </a:r>
            <a:r>
              <a:rPr lang="en-ID" dirty="0" err="1"/>
              <a:t>dalam</a:t>
            </a:r>
            <a:r>
              <a:rPr lang="en-ID" dirty="0"/>
              <a:t> </a:t>
            </a:r>
            <a:r>
              <a:rPr lang="en-ID" dirty="0" err="1"/>
              <a:t>suatu</a:t>
            </a:r>
            <a:r>
              <a:rPr lang="en-ID" dirty="0"/>
              <a:t> </a:t>
            </a:r>
            <a:r>
              <a:rPr lang="en-ID" dirty="0" err="1"/>
              <a:t>perusahaan</a:t>
            </a:r>
            <a:r>
              <a:rPr lang="en-ID" dirty="0"/>
              <a:t> </a:t>
            </a:r>
            <a:r>
              <a:rPr lang="en-ID" dirty="0" err="1"/>
              <a:t>guna</a:t>
            </a:r>
            <a:r>
              <a:rPr lang="en-ID" dirty="0"/>
              <a:t> </a:t>
            </a:r>
            <a:r>
              <a:rPr lang="en-ID" dirty="0" err="1"/>
              <a:t>ditempatkan</a:t>
            </a:r>
            <a:r>
              <a:rPr lang="en-ID" dirty="0"/>
              <a:t> </a:t>
            </a:r>
            <a:r>
              <a:rPr lang="en-ID" dirty="0" err="1"/>
              <a:t>dalam</a:t>
            </a:r>
            <a:r>
              <a:rPr lang="en-ID" dirty="0"/>
              <a:t> </a:t>
            </a:r>
            <a:r>
              <a:rPr lang="en-ID" dirty="0" err="1"/>
              <a:t>posisi</a:t>
            </a:r>
            <a:r>
              <a:rPr lang="en-ID" dirty="0"/>
              <a:t> </a:t>
            </a:r>
            <a:r>
              <a:rPr lang="en-ID" dirty="0" err="1"/>
              <a:t>atau</a:t>
            </a:r>
            <a:r>
              <a:rPr lang="en-ID" dirty="0"/>
              <a:t> </a:t>
            </a:r>
            <a:r>
              <a:rPr lang="en-ID" dirty="0" err="1"/>
              <a:t>jabatan</a:t>
            </a:r>
            <a:r>
              <a:rPr lang="en-ID" dirty="0"/>
              <a:t> yang </a:t>
            </a:r>
            <a:r>
              <a:rPr lang="en-ID" dirty="0" err="1"/>
              <a:t>tepat</a:t>
            </a:r>
            <a:r>
              <a:rPr lang="en-ID" dirty="0"/>
              <a:t> </a:t>
            </a:r>
            <a:r>
              <a:rPr lang="en-ID" dirty="0" err="1"/>
              <a:t>ketika</a:t>
            </a:r>
            <a:r>
              <a:rPr lang="en-ID" dirty="0"/>
              <a:t> </a:t>
            </a:r>
            <a:r>
              <a:rPr lang="en-ID" dirty="0" err="1"/>
              <a:t>perusahaan</a:t>
            </a:r>
            <a:r>
              <a:rPr lang="en-ID" dirty="0"/>
              <a:t> </a:t>
            </a:r>
            <a:r>
              <a:rPr lang="en-ID" dirty="0" err="1"/>
              <a:t>membutuhkannya</a:t>
            </a:r>
            <a:r>
              <a:rPr lang="en-ID" dirty="0"/>
              <a:t>. </a:t>
            </a: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2100"/>
              </a:spcAft>
              <a:buSzPts val="2400"/>
              <a:buNone/>
            </a:pPr>
            <a:endParaRPr dirty="0"/>
          </a:p>
        </p:txBody>
      </p:sp>
      <p:sp>
        <p:nvSpPr>
          <p:cNvPr id="588" name="Google Shape;588;p43">
            <a:hlinkClick r:id="rId3" action="ppaction://hlinksldjump"/>
          </p:cNvPr>
          <p:cNvSpPr txBox="1"/>
          <p:nvPr/>
        </p:nvSpPr>
        <p:spPr>
          <a:xfrm rot="5400000">
            <a:off x="8625087" y="194618"/>
            <a:ext cx="768485" cy="3154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WELCOME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89" name="Google Shape;589;p43">
            <a:hlinkClick r:id="" action="ppaction://noaction"/>
          </p:cNvPr>
          <p:cNvSpPr txBox="1"/>
          <p:nvPr/>
        </p:nvSpPr>
        <p:spPr>
          <a:xfrm rot="5400000">
            <a:off x="8687429" y="927518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MATH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90" name="Google Shape;590;p43">
            <a:hlinkClick r:id="" action="ppaction://noaction"/>
          </p:cNvPr>
          <p:cNvSpPr txBox="1"/>
          <p:nvPr/>
        </p:nvSpPr>
        <p:spPr>
          <a:xfrm rot="5400000">
            <a:off x="8687429" y="1641260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SCIENCE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91" name="Google Shape;591;p43">
            <a:hlinkClick r:id="" action="ppaction://noaction"/>
          </p:cNvPr>
          <p:cNvSpPr txBox="1"/>
          <p:nvPr/>
        </p:nvSpPr>
        <p:spPr>
          <a:xfrm rot="5400000">
            <a:off x="8611198" y="2344407"/>
            <a:ext cx="796263" cy="2671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GEOGRAPHY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92" name="Google Shape;592;p43">
            <a:hlinkClick r:id="" action="ppaction://noaction"/>
          </p:cNvPr>
          <p:cNvSpPr txBox="1"/>
          <p:nvPr/>
        </p:nvSpPr>
        <p:spPr>
          <a:xfrm rot="5400000">
            <a:off x="8687429" y="3047482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ENGLISH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93" name="Google Shape;593;p43">
            <a:hlinkClick r:id="" action="ppaction://noaction"/>
          </p:cNvPr>
          <p:cNvSpPr txBox="1"/>
          <p:nvPr/>
        </p:nvSpPr>
        <p:spPr>
          <a:xfrm rot="5400000">
            <a:off x="8687429" y="3738184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HISTORY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94" name="Google Shape;594;p43">
            <a:hlinkClick r:id="" action="ppaction://noaction"/>
          </p:cNvPr>
          <p:cNvSpPr txBox="1"/>
          <p:nvPr/>
        </p:nvSpPr>
        <p:spPr>
          <a:xfrm rot="5400000">
            <a:off x="8687429" y="4435979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SOCIAL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95" name="Google Shape;595;p43">
            <a:hlinkClick r:id="rId4" action="ppaction://hlinksldjump"/>
          </p:cNvPr>
          <p:cNvSpPr txBox="1"/>
          <p:nvPr/>
        </p:nvSpPr>
        <p:spPr>
          <a:xfrm rot="5400000">
            <a:off x="8687429" y="5135550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NOTES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6" name="Google Shape;586;p43"/>
          <p:cNvSpPr txBox="1">
            <a:spLocks noGrp="1"/>
          </p:cNvSpPr>
          <p:nvPr>
            <p:ph type="title"/>
          </p:nvPr>
        </p:nvSpPr>
        <p:spPr>
          <a:xfrm>
            <a:off x="502000" y="342969"/>
            <a:ext cx="7621200" cy="38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75" tIns="121875" rIns="121875" bIns="121875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</a:pPr>
            <a:r>
              <a:rPr lang="en" dirty="0"/>
              <a:t>PENGERTIAN</a:t>
            </a:r>
            <a:endParaRPr dirty="0"/>
          </a:p>
        </p:txBody>
      </p:sp>
      <p:sp>
        <p:nvSpPr>
          <p:cNvPr id="587" name="Google Shape;587;p43"/>
          <p:cNvSpPr txBox="1">
            <a:spLocks noGrp="1"/>
          </p:cNvSpPr>
          <p:nvPr>
            <p:ph type="body" idx="1"/>
          </p:nvPr>
        </p:nvSpPr>
        <p:spPr>
          <a:xfrm>
            <a:off x="815167" y="966891"/>
            <a:ext cx="7621200" cy="439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75" tIns="121875" rIns="121875" bIns="121875" anchor="t" anchorCtr="0">
            <a:noAutofit/>
          </a:bodyPr>
          <a:lstStyle/>
          <a:p>
            <a:pPr marL="0" lvl="0" indent="0">
              <a:spcAft>
                <a:spcPts val="2100"/>
              </a:spcAft>
              <a:buNone/>
            </a:pPr>
            <a:r>
              <a:rPr lang="en-ID" dirty="0" err="1"/>
              <a:t>Menurut</a:t>
            </a:r>
            <a:r>
              <a:rPr lang="en-ID" dirty="0"/>
              <a:t> </a:t>
            </a:r>
            <a:r>
              <a:rPr lang="en-ID" dirty="0" err="1"/>
              <a:t>Melayu</a:t>
            </a:r>
            <a:r>
              <a:rPr lang="en-ID" dirty="0"/>
              <a:t> SP. </a:t>
            </a:r>
            <a:r>
              <a:rPr lang="en-ID" dirty="0" err="1"/>
              <a:t>Hasibuan</a:t>
            </a:r>
            <a:r>
              <a:rPr lang="en-ID" dirty="0"/>
              <a:t> : MSDM </a:t>
            </a:r>
            <a:r>
              <a:rPr lang="en-ID" dirty="0" err="1"/>
              <a:t>adalah</a:t>
            </a:r>
            <a:r>
              <a:rPr lang="en-ID" dirty="0"/>
              <a:t> </a:t>
            </a:r>
            <a:r>
              <a:rPr lang="en-ID" dirty="0" err="1"/>
              <a:t>ilmu</a:t>
            </a:r>
            <a:r>
              <a:rPr lang="en-ID" dirty="0"/>
              <a:t> dan </a:t>
            </a:r>
            <a:r>
              <a:rPr lang="en-ID" dirty="0" err="1"/>
              <a:t>seni</a:t>
            </a:r>
            <a:r>
              <a:rPr lang="en-ID" dirty="0"/>
              <a:t> </a:t>
            </a:r>
            <a:r>
              <a:rPr lang="en-ID" dirty="0" err="1"/>
              <a:t>mengatur</a:t>
            </a:r>
            <a:r>
              <a:rPr lang="en-ID" dirty="0"/>
              <a:t> </a:t>
            </a:r>
            <a:r>
              <a:rPr lang="en-ID" dirty="0" err="1"/>
              <a:t>hubungan</a:t>
            </a:r>
            <a:r>
              <a:rPr lang="en-ID" dirty="0"/>
              <a:t> dan </a:t>
            </a:r>
            <a:r>
              <a:rPr lang="en-ID" dirty="0" err="1"/>
              <a:t>peranan</a:t>
            </a:r>
            <a:r>
              <a:rPr lang="en-ID" dirty="0"/>
              <a:t> </a:t>
            </a:r>
            <a:r>
              <a:rPr lang="en-ID" dirty="0" err="1"/>
              <a:t>tenaga</a:t>
            </a:r>
            <a:r>
              <a:rPr lang="en-ID" dirty="0"/>
              <a:t> </a:t>
            </a:r>
            <a:r>
              <a:rPr lang="en-ID" dirty="0" err="1"/>
              <a:t>kerja</a:t>
            </a:r>
            <a:r>
              <a:rPr lang="en-ID" dirty="0"/>
              <a:t> agar </a:t>
            </a:r>
            <a:r>
              <a:rPr lang="en-ID" dirty="0" err="1"/>
              <a:t>efektif</a:t>
            </a:r>
            <a:r>
              <a:rPr lang="en-ID" dirty="0"/>
              <a:t> dan </a:t>
            </a:r>
            <a:r>
              <a:rPr lang="en-ID" dirty="0" err="1"/>
              <a:t>efisien</a:t>
            </a:r>
            <a:r>
              <a:rPr lang="en-ID" dirty="0"/>
              <a:t> </a:t>
            </a:r>
            <a:r>
              <a:rPr lang="en-ID" dirty="0" err="1"/>
              <a:t>membantu</a:t>
            </a:r>
            <a:r>
              <a:rPr lang="en-ID" dirty="0"/>
              <a:t> </a:t>
            </a:r>
            <a:r>
              <a:rPr lang="en-ID" dirty="0" err="1"/>
              <a:t>terwujudnya</a:t>
            </a:r>
            <a:r>
              <a:rPr lang="en-ID" dirty="0"/>
              <a:t> </a:t>
            </a:r>
            <a:r>
              <a:rPr lang="en-ID" dirty="0" err="1"/>
              <a:t>tujuan</a:t>
            </a:r>
            <a:r>
              <a:rPr lang="en-ID" dirty="0"/>
              <a:t> </a:t>
            </a:r>
            <a:r>
              <a:rPr lang="en-ID" dirty="0" err="1"/>
              <a:t>perusahaan</a:t>
            </a:r>
            <a:r>
              <a:rPr lang="en-ID" dirty="0"/>
              <a:t>, </a:t>
            </a:r>
            <a:r>
              <a:rPr lang="en-ID" dirty="0" err="1"/>
              <a:t>karyawan</a:t>
            </a:r>
            <a:r>
              <a:rPr lang="en-ID" dirty="0"/>
              <a:t> dan </a:t>
            </a:r>
            <a:r>
              <a:rPr lang="en-ID" dirty="0" err="1"/>
              <a:t>masyarakat</a:t>
            </a:r>
            <a:r>
              <a:rPr lang="en-ID" dirty="0"/>
              <a:t>. </a:t>
            </a:r>
          </a:p>
          <a:p>
            <a:pPr marL="0" lvl="0" indent="0">
              <a:spcAft>
                <a:spcPts val="2100"/>
              </a:spcAft>
              <a:buNone/>
            </a:pPr>
            <a:r>
              <a:rPr lang="en-ID" dirty="0" err="1"/>
              <a:t>Menurut</a:t>
            </a:r>
            <a:r>
              <a:rPr lang="en-ID" dirty="0"/>
              <a:t> Henry </a:t>
            </a:r>
            <a:r>
              <a:rPr lang="en-ID" dirty="0" err="1"/>
              <a:t>Simamora</a:t>
            </a:r>
            <a:r>
              <a:rPr lang="en-ID" dirty="0"/>
              <a:t>: MSDM </a:t>
            </a:r>
            <a:r>
              <a:rPr lang="en-ID" dirty="0" err="1"/>
              <a:t>adalah</a:t>
            </a:r>
            <a:r>
              <a:rPr lang="en-ID" dirty="0"/>
              <a:t> </a:t>
            </a:r>
            <a:r>
              <a:rPr lang="en-ID" dirty="0" err="1"/>
              <a:t>sebagai</a:t>
            </a:r>
            <a:r>
              <a:rPr lang="en-ID" dirty="0"/>
              <a:t> </a:t>
            </a:r>
            <a:r>
              <a:rPr lang="en-ID" dirty="0" err="1"/>
              <a:t>pendayagunaan</a:t>
            </a:r>
            <a:r>
              <a:rPr lang="en-ID" dirty="0"/>
              <a:t>, </a:t>
            </a:r>
            <a:r>
              <a:rPr lang="en-ID" dirty="0" err="1"/>
              <a:t>pengembangan</a:t>
            </a:r>
            <a:r>
              <a:rPr lang="en-ID" dirty="0"/>
              <a:t>, </a:t>
            </a:r>
            <a:r>
              <a:rPr lang="en-ID" dirty="0" err="1"/>
              <a:t>penilaian</a:t>
            </a:r>
            <a:r>
              <a:rPr lang="en-ID" dirty="0"/>
              <a:t>, </a:t>
            </a:r>
            <a:r>
              <a:rPr lang="en-ID" dirty="0" err="1"/>
              <a:t>pemberian</a:t>
            </a:r>
            <a:r>
              <a:rPr lang="en-ID" dirty="0"/>
              <a:t> </a:t>
            </a:r>
            <a:r>
              <a:rPr lang="en-ID" dirty="0" err="1"/>
              <a:t>balasan</a:t>
            </a:r>
            <a:r>
              <a:rPr lang="en-ID" dirty="0"/>
              <a:t> </a:t>
            </a:r>
            <a:r>
              <a:rPr lang="en-ID" dirty="0" err="1"/>
              <a:t>jasa</a:t>
            </a:r>
            <a:r>
              <a:rPr lang="en-ID" dirty="0"/>
              <a:t> dan </a:t>
            </a:r>
            <a:r>
              <a:rPr lang="en-ID" dirty="0" err="1"/>
              <a:t>pengelolaan</a:t>
            </a:r>
            <a:r>
              <a:rPr lang="en-ID" dirty="0"/>
              <a:t> </a:t>
            </a:r>
            <a:r>
              <a:rPr lang="en-ID" dirty="0" err="1"/>
              <a:t>terhadap</a:t>
            </a:r>
            <a:r>
              <a:rPr lang="en-ID" dirty="0"/>
              <a:t> </a:t>
            </a:r>
            <a:r>
              <a:rPr lang="en-ID" dirty="0" err="1"/>
              <a:t>individu</a:t>
            </a:r>
            <a:r>
              <a:rPr lang="en-ID" dirty="0"/>
              <a:t> </a:t>
            </a:r>
            <a:r>
              <a:rPr lang="en-ID" dirty="0" err="1"/>
              <a:t>anggota</a:t>
            </a:r>
            <a:r>
              <a:rPr lang="en-ID" dirty="0"/>
              <a:t> </a:t>
            </a:r>
            <a:r>
              <a:rPr lang="en-ID" dirty="0" err="1"/>
              <a:t>organisasi</a:t>
            </a:r>
            <a:r>
              <a:rPr lang="en-ID" dirty="0"/>
              <a:t> </a:t>
            </a:r>
            <a:r>
              <a:rPr lang="en-ID" dirty="0" err="1"/>
              <a:t>atau</a:t>
            </a:r>
            <a:r>
              <a:rPr lang="en-ID" dirty="0"/>
              <a:t> </a:t>
            </a:r>
            <a:r>
              <a:rPr lang="en-ID" dirty="0" err="1"/>
              <a:t>kelompok</a:t>
            </a:r>
            <a:r>
              <a:rPr lang="en-ID" dirty="0"/>
              <a:t> </a:t>
            </a:r>
            <a:r>
              <a:rPr lang="en-ID" dirty="0" err="1"/>
              <a:t>bekerja</a:t>
            </a:r>
            <a:r>
              <a:rPr lang="en-ID" dirty="0"/>
              <a:t>.</a:t>
            </a: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2100"/>
              </a:spcAft>
              <a:buSzPts val="2400"/>
              <a:buNone/>
            </a:pPr>
            <a:endParaRPr dirty="0"/>
          </a:p>
        </p:txBody>
      </p:sp>
      <p:sp>
        <p:nvSpPr>
          <p:cNvPr id="588" name="Google Shape;588;p43">
            <a:hlinkClick r:id="rId3" action="ppaction://hlinksldjump"/>
          </p:cNvPr>
          <p:cNvSpPr txBox="1"/>
          <p:nvPr/>
        </p:nvSpPr>
        <p:spPr>
          <a:xfrm rot="5400000">
            <a:off x="8625087" y="194618"/>
            <a:ext cx="768485" cy="3154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WELCOME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89" name="Google Shape;589;p43">
            <a:hlinkClick r:id="" action="ppaction://noaction"/>
          </p:cNvPr>
          <p:cNvSpPr txBox="1"/>
          <p:nvPr/>
        </p:nvSpPr>
        <p:spPr>
          <a:xfrm rot="5400000">
            <a:off x="8687429" y="927518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MATH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90" name="Google Shape;590;p43">
            <a:hlinkClick r:id="" action="ppaction://noaction"/>
          </p:cNvPr>
          <p:cNvSpPr txBox="1"/>
          <p:nvPr/>
        </p:nvSpPr>
        <p:spPr>
          <a:xfrm rot="5400000">
            <a:off x="8687429" y="1641260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SCIENCE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91" name="Google Shape;591;p43">
            <a:hlinkClick r:id="" action="ppaction://noaction"/>
          </p:cNvPr>
          <p:cNvSpPr txBox="1"/>
          <p:nvPr/>
        </p:nvSpPr>
        <p:spPr>
          <a:xfrm rot="5400000">
            <a:off x="8611198" y="2344407"/>
            <a:ext cx="796263" cy="2671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GEOGRAPHY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92" name="Google Shape;592;p43">
            <a:hlinkClick r:id="" action="ppaction://noaction"/>
          </p:cNvPr>
          <p:cNvSpPr txBox="1"/>
          <p:nvPr/>
        </p:nvSpPr>
        <p:spPr>
          <a:xfrm rot="5400000">
            <a:off x="8687429" y="3047482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ENGLISH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93" name="Google Shape;593;p43">
            <a:hlinkClick r:id="" action="ppaction://noaction"/>
          </p:cNvPr>
          <p:cNvSpPr txBox="1"/>
          <p:nvPr/>
        </p:nvSpPr>
        <p:spPr>
          <a:xfrm rot="5400000">
            <a:off x="8687429" y="3738184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HISTORY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94" name="Google Shape;594;p43">
            <a:hlinkClick r:id="" action="ppaction://noaction"/>
          </p:cNvPr>
          <p:cNvSpPr txBox="1"/>
          <p:nvPr/>
        </p:nvSpPr>
        <p:spPr>
          <a:xfrm rot="5400000">
            <a:off x="8687429" y="4435979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SOCIAL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95" name="Google Shape;595;p43">
            <a:hlinkClick r:id="rId4" action="ppaction://hlinksldjump"/>
          </p:cNvPr>
          <p:cNvSpPr txBox="1"/>
          <p:nvPr/>
        </p:nvSpPr>
        <p:spPr>
          <a:xfrm rot="5400000">
            <a:off x="8687429" y="5135550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NOTES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  <p:extLst>
      <p:ext uri="{BB962C8B-B14F-4D97-AF65-F5344CB8AC3E}">
        <p14:creationId xmlns:p14="http://schemas.microsoft.com/office/powerpoint/2010/main" val="31953112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F0CEC8-C0AF-467D-B2B3-80D6ECA3E6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FUNGSI</a:t>
            </a:r>
            <a:endParaRPr lang="en-ID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D856F86-191E-4CBB-B1DA-DE94A99934D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76200" indent="0">
              <a:buNone/>
            </a:pPr>
            <a:r>
              <a:rPr lang="en-ID" sz="2000" dirty="0" err="1"/>
              <a:t>Flippo</a:t>
            </a:r>
            <a:r>
              <a:rPr lang="en-ID" sz="2000" dirty="0"/>
              <a:t> (1984), </a:t>
            </a:r>
            <a:r>
              <a:rPr lang="en-ID" sz="2000" dirty="0" err="1"/>
              <a:t>terdiri</a:t>
            </a:r>
            <a:r>
              <a:rPr lang="en-ID" sz="2000" dirty="0"/>
              <a:t> </a:t>
            </a:r>
            <a:r>
              <a:rPr lang="en-ID" sz="2000" dirty="0" err="1"/>
              <a:t>dari</a:t>
            </a:r>
            <a:r>
              <a:rPr lang="en-ID" sz="2000" dirty="0"/>
              <a:t>: procurement, development, compensation, integration, maintenance, separation.</a:t>
            </a:r>
          </a:p>
          <a:p>
            <a:pPr marL="76200" indent="0">
              <a:buNone/>
            </a:pPr>
            <a:endParaRPr lang="en-ID" sz="2000" dirty="0"/>
          </a:p>
          <a:p>
            <a:pPr marL="76200" indent="0">
              <a:buNone/>
            </a:pPr>
            <a:r>
              <a:rPr lang="en-ID" sz="2000" dirty="0"/>
              <a:t>De </a:t>
            </a:r>
            <a:r>
              <a:rPr lang="en-ID" sz="2000" dirty="0" err="1"/>
              <a:t>Cenzo</a:t>
            </a:r>
            <a:r>
              <a:rPr lang="en-ID" sz="2000" dirty="0"/>
              <a:t> and Robbins, </a:t>
            </a:r>
            <a:r>
              <a:rPr lang="en-ID" sz="2000" dirty="0" err="1"/>
              <a:t>menyatakan</a:t>
            </a:r>
            <a:r>
              <a:rPr lang="en-ID" sz="2000" dirty="0"/>
              <a:t> </a:t>
            </a:r>
            <a:r>
              <a:rPr lang="en-ID" sz="2000" dirty="0" err="1"/>
              <a:t>bahwa</a:t>
            </a:r>
            <a:r>
              <a:rPr lang="en-ID" sz="2000" dirty="0"/>
              <a:t> </a:t>
            </a:r>
            <a:r>
              <a:rPr lang="en-ID" sz="2000" dirty="0" err="1"/>
              <a:t>fungsi</a:t>
            </a:r>
            <a:r>
              <a:rPr lang="en-ID" sz="2000" dirty="0"/>
              <a:t> </a:t>
            </a:r>
            <a:r>
              <a:rPr lang="en-ID" sz="2000" dirty="0" err="1"/>
              <a:t>manajemen</a:t>
            </a:r>
            <a:r>
              <a:rPr lang="en-ID" sz="2000" dirty="0"/>
              <a:t> </a:t>
            </a:r>
            <a:r>
              <a:rPr lang="en-ID" sz="2000" dirty="0" err="1"/>
              <a:t>sumber</a:t>
            </a:r>
            <a:r>
              <a:rPr lang="en-ID" sz="2000" dirty="0"/>
              <a:t> </a:t>
            </a:r>
            <a:r>
              <a:rPr lang="en-ID" sz="2000" dirty="0" err="1"/>
              <a:t>daya</a:t>
            </a:r>
            <a:r>
              <a:rPr lang="en-ID" sz="2000" dirty="0"/>
              <a:t> </a:t>
            </a:r>
            <a:r>
              <a:rPr lang="en-ID" sz="2000" dirty="0" err="1"/>
              <a:t>manusia</a:t>
            </a:r>
            <a:r>
              <a:rPr lang="en-ID" sz="2000" dirty="0"/>
              <a:t> </a:t>
            </a:r>
            <a:r>
              <a:rPr lang="en-ID" sz="2000" dirty="0" err="1"/>
              <a:t>terdiri</a:t>
            </a:r>
            <a:r>
              <a:rPr lang="en-ID" sz="2000" dirty="0"/>
              <a:t> </a:t>
            </a:r>
            <a:r>
              <a:rPr lang="en-ID" sz="2000" dirty="0" err="1"/>
              <a:t>dari</a:t>
            </a:r>
            <a:r>
              <a:rPr lang="en-ID" sz="2000" dirty="0"/>
              <a:t> :</a:t>
            </a:r>
          </a:p>
          <a:p>
            <a:r>
              <a:rPr lang="en-ID" sz="2000" dirty="0"/>
              <a:t>Staffing: strategic human resources, recruiting, and selection.</a:t>
            </a:r>
          </a:p>
          <a:p>
            <a:r>
              <a:rPr lang="en-ID" sz="2000" dirty="0"/>
              <a:t>Training and development: orientation, employee 	training, 	employee development and career development.</a:t>
            </a:r>
          </a:p>
          <a:p>
            <a:r>
              <a:rPr lang="en-ID" sz="2000" dirty="0"/>
              <a:t>Motivation: Motivation theories and the job design, performance appraisal, rewards and compensation, employee benefit.</a:t>
            </a:r>
          </a:p>
          <a:p>
            <a:r>
              <a:rPr lang="en-ID" sz="2000" dirty="0"/>
              <a:t>Maintenance: safety and health, communication, employee relation.</a:t>
            </a:r>
          </a:p>
          <a:p>
            <a:endParaRPr lang="en-ID" sz="2000" dirty="0"/>
          </a:p>
        </p:txBody>
      </p:sp>
    </p:spTree>
    <p:extLst>
      <p:ext uri="{BB962C8B-B14F-4D97-AF65-F5344CB8AC3E}">
        <p14:creationId xmlns:p14="http://schemas.microsoft.com/office/powerpoint/2010/main" val="33669901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" name="Google Shape;600;p44"/>
          <p:cNvSpPr txBox="1">
            <a:spLocks noGrp="1"/>
          </p:cNvSpPr>
          <p:nvPr>
            <p:ph type="title"/>
          </p:nvPr>
        </p:nvSpPr>
        <p:spPr>
          <a:xfrm>
            <a:off x="502000" y="342969"/>
            <a:ext cx="7621200" cy="38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75" tIns="121875" rIns="121875" bIns="121875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</a:pPr>
            <a:r>
              <a:rPr lang="en" dirty="0"/>
              <a:t>KEPUASAN KERJA</a:t>
            </a:r>
            <a:endParaRPr dirty="0"/>
          </a:p>
        </p:txBody>
      </p:sp>
      <p:sp>
        <p:nvSpPr>
          <p:cNvPr id="601" name="Google Shape;601;p44"/>
          <p:cNvSpPr txBox="1">
            <a:spLocks noGrp="1"/>
          </p:cNvSpPr>
          <p:nvPr>
            <p:ph type="body" idx="1"/>
          </p:nvPr>
        </p:nvSpPr>
        <p:spPr>
          <a:xfrm>
            <a:off x="815167" y="966891"/>
            <a:ext cx="7621200" cy="439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75" tIns="121875" rIns="121875" bIns="121875" anchor="t" anchorCtr="0">
            <a:noAutofit/>
          </a:bodyPr>
          <a:lstStyle/>
          <a:p>
            <a:pPr marL="0" lvl="0" indent="0">
              <a:spcAft>
                <a:spcPts val="2100"/>
              </a:spcAft>
              <a:buNone/>
            </a:pPr>
            <a:r>
              <a:rPr lang="en-ID" sz="3200" b="1" dirty="0" err="1"/>
              <a:t>Kepuasan</a:t>
            </a:r>
            <a:r>
              <a:rPr lang="en-ID" sz="3200" b="1" dirty="0"/>
              <a:t> </a:t>
            </a:r>
            <a:r>
              <a:rPr lang="en-ID" sz="3200" b="1" dirty="0" err="1"/>
              <a:t>kerja</a:t>
            </a:r>
            <a:r>
              <a:rPr lang="en-ID" sz="3200" b="1" dirty="0"/>
              <a:t> </a:t>
            </a:r>
            <a:r>
              <a:rPr lang="en-ID" sz="3200" b="1" dirty="0" err="1"/>
              <a:t>adalah</a:t>
            </a:r>
            <a:r>
              <a:rPr lang="en-ID" sz="3200" b="1" dirty="0"/>
              <a:t> </a:t>
            </a:r>
          </a:p>
          <a:p>
            <a:pPr marL="0" lvl="0" indent="0">
              <a:spcAft>
                <a:spcPts val="2100"/>
              </a:spcAft>
              <a:buNone/>
            </a:pPr>
            <a:r>
              <a:rPr lang="en-ID" sz="3200" b="1" dirty="0"/>
              <a:t>	</a:t>
            </a:r>
            <a:r>
              <a:rPr lang="en-ID" sz="3200" b="1" dirty="0" err="1"/>
              <a:t>Bagaimana</a:t>
            </a:r>
            <a:r>
              <a:rPr lang="en-ID" sz="3200" b="1" dirty="0"/>
              <a:t> orang yang </a:t>
            </a:r>
            <a:r>
              <a:rPr lang="en-ID" sz="3200" b="1" dirty="0" err="1"/>
              <a:t>bekerja</a:t>
            </a:r>
            <a:r>
              <a:rPr lang="en-ID" sz="3200" b="1" dirty="0"/>
              <a:t> </a:t>
            </a:r>
            <a:r>
              <a:rPr lang="en-ID" sz="3200" b="1" dirty="0" err="1"/>
              <a:t>dapat</a:t>
            </a:r>
            <a:r>
              <a:rPr lang="en-ID" sz="3200" b="1" dirty="0"/>
              <a:t> 	</a:t>
            </a:r>
            <a:r>
              <a:rPr lang="en-ID" sz="3200" b="1" dirty="0" err="1"/>
              <a:t>menyukai</a:t>
            </a:r>
            <a:r>
              <a:rPr lang="en-ID" sz="3200" b="1" dirty="0"/>
              <a:t> dan </a:t>
            </a:r>
            <a:r>
              <a:rPr lang="en-ID" sz="3200" b="1" dirty="0" err="1"/>
              <a:t>mencintai</a:t>
            </a:r>
            <a:r>
              <a:rPr lang="en-ID" sz="3200" b="1" dirty="0"/>
              <a:t> </a:t>
            </a:r>
            <a:r>
              <a:rPr lang="en-ID" sz="3200" b="1" dirty="0" err="1"/>
              <a:t>pekerjaan</a:t>
            </a:r>
            <a:r>
              <a:rPr lang="en-ID" sz="3200" b="1" dirty="0"/>
              <a:t> yang 	</a:t>
            </a:r>
            <a:r>
              <a:rPr lang="en-ID" sz="3200" b="1" dirty="0" err="1"/>
              <a:t>dilakukan</a:t>
            </a:r>
            <a:endParaRPr sz="3200" b="1" dirty="0"/>
          </a:p>
        </p:txBody>
      </p:sp>
      <p:sp>
        <p:nvSpPr>
          <p:cNvPr id="602" name="Google Shape;602;p44">
            <a:hlinkClick r:id="rId3" action="ppaction://hlinksldjump"/>
          </p:cNvPr>
          <p:cNvSpPr txBox="1"/>
          <p:nvPr/>
        </p:nvSpPr>
        <p:spPr>
          <a:xfrm rot="5400000">
            <a:off x="8625087" y="194618"/>
            <a:ext cx="768485" cy="3154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WELCOME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603" name="Google Shape;603;p44">
            <a:hlinkClick r:id="" action="ppaction://noaction"/>
          </p:cNvPr>
          <p:cNvSpPr txBox="1"/>
          <p:nvPr/>
        </p:nvSpPr>
        <p:spPr>
          <a:xfrm rot="5400000">
            <a:off x="8687429" y="927518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MATH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604" name="Google Shape;604;p44">
            <a:hlinkClick r:id="" action="ppaction://noaction"/>
          </p:cNvPr>
          <p:cNvSpPr txBox="1"/>
          <p:nvPr/>
        </p:nvSpPr>
        <p:spPr>
          <a:xfrm rot="5400000">
            <a:off x="8687429" y="1641260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SCIENCE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605" name="Google Shape;605;p44">
            <a:hlinkClick r:id="" action="ppaction://noaction"/>
          </p:cNvPr>
          <p:cNvSpPr txBox="1"/>
          <p:nvPr/>
        </p:nvSpPr>
        <p:spPr>
          <a:xfrm rot="5400000">
            <a:off x="8611198" y="2344407"/>
            <a:ext cx="796263" cy="2671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GEOGRAPHY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606" name="Google Shape;606;p44">
            <a:hlinkClick r:id="" action="ppaction://noaction"/>
          </p:cNvPr>
          <p:cNvSpPr txBox="1"/>
          <p:nvPr/>
        </p:nvSpPr>
        <p:spPr>
          <a:xfrm rot="5400000">
            <a:off x="8687429" y="3047482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ENGLISH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607" name="Google Shape;607;p44">
            <a:hlinkClick r:id="" action="ppaction://noaction"/>
          </p:cNvPr>
          <p:cNvSpPr txBox="1"/>
          <p:nvPr/>
        </p:nvSpPr>
        <p:spPr>
          <a:xfrm rot="5400000">
            <a:off x="8687429" y="3738184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HISTORY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608" name="Google Shape;608;p44">
            <a:hlinkClick r:id="" action="ppaction://noaction"/>
          </p:cNvPr>
          <p:cNvSpPr txBox="1"/>
          <p:nvPr/>
        </p:nvSpPr>
        <p:spPr>
          <a:xfrm rot="5400000">
            <a:off x="8687429" y="4435979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SOCIAL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609" name="Google Shape;609;p44">
            <a:hlinkClick r:id="rId4" action="ppaction://hlinksldjump"/>
          </p:cNvPr>
          <p:cNvSpPr txBox="1"/>
          <p:nvPr/>
        </p:nvSpPr>
        <p:spPr>
          <a:xfrm rot="5400000">
            <a:off x="8687429" y="5135550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NOTES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EF4B72-C320-443D-B08A-701AA98A6E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KARAKTERISTIK INDIVIDU</a:t>
            </a:r>
            <a:endParaRPr lang="en-ID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AB051C-2D2C-4D20-ACE4-885092D34B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8178" y="726669"/>
            <a:ext cx="7943822" cy="4391700"/>
          </a:xfrm>
        </p:spPr>
        <p:txBody>
          <a:bodyPr/>
          <a:lstStyle/>
          <a:p>
            <a:pPr marL="533400" indent="-457200">
              <a:buFont typeface="+mj-lt"/>
              <a:buAutoNum type="arabicPeriod"/>
            </a:pPr>
            <a:r>
              <a:rPr lang="en-ID" sz="2300" dirty="0" err="1"/>
              <a:t>Kemampuan</a:t>
            </a:r>
            <a:r>
              <a:rPr lang="en-ID" sz="2300" dirty="0"/>
              <a:t> </a:t>
            </a:r>
            <a:r>
              <a:rPr lang="en-ID" sz="2300" dirty="0" err="1"/>
              <a:t>mempersepsi</a:t>
            </a:r>
            <a:r>
              <a:rPr lang="en-ID" sz="2300" dirty="0"/>
              <a:t> orang dan </a:t>
            </a:r>
            <a:r>
              <a:rPr lang="en-ID" sz="2300" dirty="0" err="1"/>
              <a:t>kejadian-kejadian</a:t>
            </a:r>
            <a:r>
              <a:rPr lang="en-ID" sz="2300" dirty="0"/>
              <a:t> </a:t>
            </a:r>
            <a:r>
              <a:rPr lang="en-ID" sz="2300" dirty="0" err="1"/>
              <a:t>dengan</a:t>
            </a:r>
            <a:r>
              <a:rPr lang="en-ID" sz="2300" dirty="0"/>
              <a:t> </a:t>
            </a:r>
            <a:r>
              <a:rPr lang="en-ID" sz="2300" dirty="0" err="1"/>
              <a:t>akurat</a:t>
            </a:r>
            <a:r>
              <a:rPr lang="en-ID" sz="2300" dirty="0"/>
              <a:t>.</a:t>
            </a:r>
          </a:p>
          <a:p>
            <a:pPr marL="533400" indent="-457200">
              <a:buFont typeface="+mj-lt"/>
              <a:buAutoNum type="arabicPeriod"/>
            </a:pPr>
            <a:r>
              <a:rPr lang="en-ID" sz="2300" dirty="0" err="1"/>
              <a:t>Kemampuan</a:t>
            </a:r>
            <a:r>
              <a:rPr lang="en-ID" sz="2300" dirty="0"/>
              <a:t> </a:t>
            </a:r>
            <a:r>
              <a:rPr lang="en-ID" sz="2300" dirty="0" err="1"/>
              <a:t>melepaskan</a:t>
            </a:r>
            <a:r>
              <a:rPr lang="en-ID" sz="2300" dirty="0"/>
              <a:t> </a:t>
            </a:r>
            <a:r>
              <a:rPr lang="en-ID" sz="2300" dirty="0" err="1"/>
              <a:t>diri</a:t>
            </a:r>
            <a:r>
              <a:rPr lang="en-ID" sz="2300" dirty="0"/>
              <a:t> </a:t>
            </a:r>
            <a:r>
              <a:rPr lang="en-ID" sz="2300" dirty="0" err="1"/>
              <a:t>sendiri</a:t>
            </a:r>
            <a:r>
              <a:rPr lang="en-ID" sz="2300" dirty="0"/>
              <a:t> </a:t>
            </a:r>
            <a:r>
              <a:rPr lang="en-ID" sz="2300" dirty="0" err="1"/>
              <a:t>dari</a:t>
            </a:r>
            <a:r>
              <a:rPr lang="en-ID" sz="2300" dirty="0"/>
              <a:t> </a:t>
            </a:r>
            <a:r>
              <a:rPr lang="en-ID" sz="2300" dirty="0" err="1"/>
              <a:t>kekalutan</a:t>
            </a:r>
            <a:r>
              <a:rPr lang="en-ID" sz="2300" dirty="0"/>
              <a:t> </a:t>
            </a:r>
            <a:r>
              <a:rPr lang="en-ID" sz="2300" dirty="0" err="1"/>
              <a:t>kehidupan</a:t>
            </a:r>
            <a:r>
              <a:rPr lang="en-ID" sz="2300" dirty="0"/>
              <a:t>.</a:t>
            </a:r>
          </a:p>
          <a:p>
            <a:pPr marL="533400" indent="-457200">
              <a:buFont typeface="+mj-lt"/>
              <a:buAutoNum type="arabicPeriod"/>
            </a:pPr>
            <a:r>
              <a:rPr lang="en-ID" sz="2300" dirty="0" err="1"/>
              <a:t>Orientasi</a:t>
            </a:r>
            <a:r>
              <a:rPr lang="en-ID" sz="2300" dirty="0"/>
              <a:t> </a:t>
            </a:r>
            <a:r>
              <a:rPr lang="en-ID" sz="2300" dirty="0" err="1"/>
              <a:t>masalah</a:t>
            </a:r>
            <a:r>
              <a:rPr lang="en-ID" sz="2300" dirty="0"/>
              <a:t> </a:t>
            </a:r>
            <a:r>
              <a:rPr lang="en-ID" sz="2300" dirty="0" err="1"/>
              <a:t>tugas</a:t>
            </a:r>
            <a:r>
              <a:rPr lang="en-ID" sz="2300" dirty="0"/>
              <a:t>.</a:t>
            </a:r>
          </a:p>
          <a:p>
            <a:pPr marL="533400" indent="-457200">
              <a:buFont typeface="+mj-lt"/>
              <a:buAutoNum type="arabicPeriod"/>
            </a:pPr>
            <a:r>
              <a:rPr lang="en-ID" sz="2300" dirty="0" err="1"/>
              <a:t>Kemampuan</a:t>
            </a:r>
            <a:r>
              <a:rPr lang="en-ID" sz="2300" dirty="0"/>
              <a:t> </a:t>
            </a:r>
            <a:r>
              <a:rPr lang="en-ID" sz="2300" dirty="0" err="1"/>
              <a:t>untuk</a:t>
            </a:r>
            <a:r>
              <a:rPr lang="en-ID" sz="2300" dirty="0"/>
              <a:t> </a:t>
            </a:r>
            <a:r>
              <a:rPr lang="en-ID" sz="2300" dirty="0" err="1"/>
              <a:t>memperoleh</a:t>
            </a:r>
            <a:r>
              <a:rPr lang="en-ID" sz="2300" dirty="0"/>
              <a:t> </a:t>
            </a:r>
            <a:r>
              <a:rPr lang="en-ID" sz="2300" dirty="0" err="1"/>
              <a:t>kepuasan</a:t>
            </a:r>
            <a:r>
              <a:rPr lang="en-ID" sz="2300" dirty="0"/>
              <a:t> </a:t>
            </a:r>
            <a:r>
              <a:rPr lang="en-ID" sz="2300" dirty="0" err="1"/>
              <a:t>pribadi</a:t>
            </a:r>
            <a:r>
              <a:rPr lang="en-ID" sz="2300" dirty="0"/>
              <a:t> </a:t>
            </a:r>
            <a:r>
              <a:rPr lang="en-ID" sz="2300" dirty="0" err="1"/>
              <a:t>dari</a:t>
            </a:r>
            <a:r>
              <a:rPr lang="en-ID" sz="2300" dirty="0"/>
              <a:t> </a:t>
            </a:r>
            <a:r>
              <a:rPr lang="en-ID" sz="2300" dirty="0" err="1"/>
              <a:t>pengembangan</a:t>
            </a:r>
            <a:r>
              <a:rPr lang="en-ID" sz="2300" dirty="0"/>
              <a:t> </a:t>
            </a:r>
            <a:r>
              <a:rPr lang="en-ID" sz="2300" dirty="0" err="1"/>
              <a:t>pribadi</a:t>
            </a:r>
            <a:r>
              <a:rPr lang="en-ID" sz="2300" dirty="0"/>
              <a:t> </a:t>
            </a:r>
            <a:r>
              <a:rPr lang="en-ID" sz="2300" dirty="0" err="1"/>
              <a:t>dalam</a:t>
            </a:r>
            <a:r>
              <a:rPr lang="en-ID" sz="2300" dirty="0"/>
              <a:t> </a:t>
            </a:r>
            <a:r>
              <a:rPr lang="en-ID" sz="2300" dirty="0" err="1"/>
              <a:t>melakukan</a:t>
            </a:r>
            <a:r>
              <a:rPr lang="en-ID" sz="2300" dirty="0"/>
              <a:t> </a:t>
            </a:r>
            <a:r>
              <a:rPr lang="en-ID" sz="2300" dirty="0" err="1"/>
              <a:t>suatu</a:t>
            </a:r>
            <a:r>
              <a:rPr lang="en-ID" sz="2300" dirty="0"/>
              <a:t> </a:t>
            </a:r>
            <a:r>
              <a:rPr lang="en-ID" sz="2300" dirty="0" err="1"/>
              <a:t>hal</a:t>
            </a:r>
            <a:r>
              <a:rPr lang="en-ID" sz="2300" dirty="0"/>
              <a:t> yang </a:t>
            </a:r>
            <a:r>
              <a:rPr lang="en-ID" sz="2300" dirty="0" err="1"/>
              <a:t>berharga</a:t>
            </a:r>
            <a:r>
              <a:rPr lang="en-ID" sz="2300" dirty="0"/>
              <a:t>.</a:t>
            </a:r>
          </a:p>
          <a:p>
            <a:pPr marL="533400" indent="-457200">
              <a:buFont typeface="+mj-lt"/>
              <a:buAutoNum type="arabicPeriod"/>
            </a:pPr>
            <a:r>
              <a:rPr lang="en-ID" sz="2300" dirty="0" err="1"/>
              <a:t>Kapasitas</a:t>
            </a:r>
            <a:r>
              <a:rPr lang="en-ID" sz="2300" dirty="0"/>
              <a:t> </a:t>
            </a:r>
            <a:r>
              <a:rPr lang="en-ID" sz="2300" dirty="0" err="1"/>
              <a:t>untuk</a:t>
            </a:r>
            <a:r>
              <a:rPr lang="en-ID" sz="2300" dirty="0"/>
              <a:t> </a:t>
            </a:r>
            <a:r>
              <a:rPr lang="en-ID" sz="2300" dirty="0" err="1"/>
              <a:t>mencintai</a:t>
            </a:r>
            <a:r>
              <a:rPr lang="en-ID" sz="2300" dirty="0"/>
              <a:t> dan </a:t>
            </a:r>
            <a:r>
              <a:rPr lang="en-ID" sz="2300" dirty="0" err="1"/>
              <a:t>mengalami</a:t>
            </a:r>
            <a:r>
              <a:rPr lang="en-ID" sz="2300" dirty="0"/>
              <a:t> </a:t>
            </a:r>
            <a:r>
              <a:rPr lang="en-ID" sz="2300" dirty="0" err="1"/>
              <a:t>kehidupan</a:t>
            </a:r>
            <a:r>
              <a:rPr lang="en-ID" sz="2300" dirty="0"/>
              <a:t> </a:t>
            </a:r>
            <a:r>
              <a:rPr lang="en-ID" sz="2300" dirty="0" err="1"/>
              <a:t>dengan</a:t>
            </a:r>
            <a:r>
              <a:rPr lang="en-ID" sz="2300" dirty="0"/>
              <a:t> </a:t>
            </a:r>
            <a:r>
              <a:rPr lang="en-ID" sz="2300" dirty="0" err="1"/>
              <a:t>cara</a:t>
            </a:r>
            <a:r>
              <a:rPr lang="en-ID" sz="2300" dirty="0"/>
              <a:t> yang </a:t>
            </a:r>
            <a:r>
              <a:rPr lang="en-ID" sz="2300" dirty="0" err="1"/>
              <a:t>sangat</a:t>
            </a:r>
            <a:r>
              <a:rPr lang="en-ID" sz="2300" dirty="0"/>
              <a:t> </a:t>
            </a:r>
            <a:r>
              <a:rPr lang="en-ID" sz="2300" dirty="0" err="1"/>
              <a:t>mendalam</a:t>
            </a:r>
            <a:r>
              <a:rPr lang="en-ID" sz="2300" dirty="0"/>
              <a:t>.</a:t>
            </a:r>
          </a:p>
          <a:p>
            <a:pPr marL="533400" indent="-457200">
              <a:buFont typeface="+mj-lt"/>
              <a:buAutoNum type="arabicPeriod"/>
            </a:pPr>
            <a:r>
              <a:rPr lang="en-ID" sz="2300" dirty="0" err="1"/>
              <a:t>Ketertarikan</a:t>
            </a:r>
            <a:r>
              <a:rPr lang="en-ID" sz="2300" dirty="0"/>
              <a:t> pada </a:t>
            </a:r>
            <a:r>
              <a:rPr lang="en-ID" sz="2300" dirty="0" err="1"/>
              <a:t>tujuan</a:t>
            </a:r>
            <a:r>
              <a:rPr lang="en-ID" sz="2300" dirty="0"/>
              <a:t> </a:t>
            </a:r>
            <a:r>
              <a:rPr lang="en-ID" sz="2300" dirty="0" err="1"/>
              <a:t>apa</a:t>
            </a:r>
            <a:r>
              <a:rPr lang="en-ID" sz="2300" dirty="0"/>
              <a:t> yang </a:t>
            </a:r>
            <a:r>
              <a:rPr lang="en-ID" sz="2300" dirty="0" err="1"/>
              <a:t>mereka</a:t>
            </a:r>
            <a:r>
              <a:rPr lang="en-ID" sz="2300" dirty="0"/>
              <a:t> </a:t>
            </a:r>
            <a:r>
              <a:rPr lang="en-ID" sz="2300" dirty="0" err="1"/>
              <a:t>sedang</a:t>
            </a:r>
            <a:r>
              <a:rPr lang="en-ID" sz="2300" dirty="0"/>
              <a:t> </a:t>
            </a:r>
            <a:r>
              <a:rPr lang="en-ID" sz="2300" dirty="0" err="1"/>
              <a:t>kerjakan</a:t>
            </a:r>
            <a:r>
              <a:rPr lang="en-ID" sz="2300" dirty="0"/>
              <a:t>.</a:t>
            </a:r>
          </a:p>
          <a:p>
            <a:pPr marL="533400" indent="-457200">
              <a:buFont typeface="+mj-lt"/>
              <a:buAutoNum type="arabicPeriod"/>
            </a:pPr>
            <a:r>
              <a:rPr lang="en-ID" sz="2300" dirty="0" err="1"/>
              <a:t>Kreativitas</a:t>
            </a:r>
            <a:r>
              <a:rPr lang="en-ID" sz="2300" dirty="0"/>
              <a:t> yang </a:t>
            </a:r>
            <a:r>
              <a:rPr lang="en-ID" sz="2300" dirty="0" err="1"/>
              <a:t>tinggi</a:t>
            </a:r>
            <a:r>
              <a:rPr lang="en-ID" sz="2300" dirty="0"/>
              <a:t> </a:t>
            </a:r>
            <a:r>
              <a:rPr lang="en-ID" sz="2300" dirty="0" err="1"/>
              <a:t>dalam</a:t>
            </a:r>
            <a:r>
              <a:rPr lang="en-ID" sz="2300" dirty="0"/>
              <a:t> </a:t>
            </a:r>
            <a:r>
              <a:rPr lang="en-ID" sz="2300" dirty="0" err="1"/>
              <a:t>bekerja</a:t>
            </a:r>
            <a:r>
              <a:rPr lang="en-ID" sz="2300" dirty="0"/>
              <a:t>. </a:t>
            </a:r>
            <a:r>
              <a:rPr lang="en-ID" sz="2300" dirty="0" err="1"/>
              <a:t>Keberhasilan</a:t>
            </a:r>
            <a:r>
              <a:rPr lang="en-ID" sz="2300" dirty="0"/>
              <a:t>.</a:t>
            </a:r>
          </a:p>
          <a:p>
            <a:pPr marL="76200" indent="0">
              <a:buNone/>
            </a:pPr>
            <a:endParaRPr lang="en-ID" sz="2300" dirty="0"/>
          </a:p>
        </p:txBody>
      </p:sp>
    </p:spTree>
    <p:extLst>
      <p:ext uri="{BB962C8B-B14F-4D97-AF65-F5344CB8AC3E}">
        <p14:creationId xmlns:p14="http://schemas.microsoft.com/office/powerpoint/2010/main" val="7032776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90281F-C666-4D25-A547-D0F5B45AEA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PRESTASI</a:t>
            </a:r>
            <a:endParaRPr lang="en-ID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EC1CC32-4784-4382-B1D0-1DDBDF4A46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53114" y="726669"/>
            <a:ext cx="7988885" cy="4391700"/>
          </a:xfrm>
        </p:spPr>
        <p:txBody>
          <a:bodyPr/>
          <a:lstStyle/>
          <a:p>
            <a:pPr marL="76200" indent="0">
              <a:buNone/>
            </a:pPr>
            <a:r>
              <a:rPr lang="en-ID" sz="2000" dirty="0" err="1"/>
              <a:t>Menurut</a:t>
            </a:r>
            <a:r>
              <a:rPr lang="en-ID" sz="2000" dirty="0"/>
              <a:t> Mathis dan Jackson </a:t>
            </a:r>
            <a:r>
              <a:rPr lang="en-ID" sz="2000" dirty="0" err="1"/>
              <a:t>dalam</a:t>
            </a:r>
            <a:r>
              <a:rPr lang="en-ID" sz="2000" dirty="0"/>
              <a:t> (</a:t>
            </a:r>
            <a:r>
              <a:rPr lang="en-ID" sz="2000" dirty="0" err="1"/>
              <a:t>Adamy</a:t>
            </a:r>
            <a:r>
              <a:rPr lang="en-ID" sz="2000" dirty="0"/>
              <a:t>, 2016) </a:t>
            </a:r>
            <a:r>
              <a:rPr lang="en-ID" sz="2000" dirty="0" err="1"/>
              <a:t>ada</a:t>
            </a:r>
            <a:r>
              <a:rPr lang="en-ID" sz="2000" dirty="0"/>
              <a:t> </a:t>
            </a:r>
            <a:r>
              <a:rPr lang="en-ID" sz="2000" dirty="0" err="1"/>
              <a:t>empat</a:t>
            </a:r>
            <a:r>
              <a:rPr lang="en-ID" sz="2000" dirty="0"/>
              <a:t> </a:t>
            </a:r>
            <a:r>
              <a:rPr lang="en-ID" sz="2000" dirty="0" err="1"/>
              <a:t>karakteristik</a:t>
            </a:r>
            <a:r>
              <a:rPr lang="en-ID" sz="2000" dirty="0"/>
              <a:t> </a:t>
            </a:r>
            <a:r>
              <a:rPr lang="en-ID" sz="2000" dirty="0" err="1"/>
              <a:t>Individu</a:t>
            </a:r>
            <a:r>
              <a:rPr lang="en-ID" sz="2000" dirty="0"/>
              <a:t> yang </a:t>
            </a:r>
            <a:r>
              <a:rPr lang="en-ID" sz="2000" dirty="0" err="1"/>
              <a:t>mempengaruhi</a:t>
            </a:r>
            <a:r>
              <a:rPr lang="en-ID" sz="2000" dirty="0"/>
              <a:t> </a:t>
            </a:r>
            <a:r>
              <a:rPr lang="en-ID" sz="2000" dirty="0" err="1"/>
              <a:t>bagaimana</a:t>
            </a:r>
            <a:r>
              <a:rPr lang="en-ID" sz="2000" dirty="0"/>
              <a:t> orang - orang </a:t>
            </a:r>
            <a:r>
              <a:rPr lang="en-ID" sz="2000" dirty="0" err="1"/>
              <a:t>dapat</a:t>
            </a:r>
            <a:r>
              <a:rPr lang="en-ID" sz="2000" dirty="0"/>
              <a:t> </a:t>
            </a:r>
            <a:r>
              <a:rPr lang="en-ID" sz="2000" dirty="0" err="1"/>
              <a:t>berprestasi</a:t>
            </a:r>
            <a:r>
              <a:rPr lang="en-ID" sz="2000" dirty="0"/>
              <a:t> </a:t>
            </a:r>
            <a:r>
              <a:rPr lang="en-ID" sz="2000" dirty="0" err="1"/>
              <a:t>yaitu</a:t>
            </a:r>
            <a:r>
              <a:rPr lang="en-ID" sz="2000" dirty="0"/>
              <a:t> :</a:t>
            </a:r>
          </a:p>
          <a:p>
            <a:pPr marL="533400" indent="-457200">
              <a:buFont typeface="+mj-lt"/>
              <a:buAutoNum type="arabicPeriod"/>
            </a:pPr>
            <a:r>
              <a:rPr lang="en-ID" sz="2000" dirty="0" err="1"/>
              <a:t>Minat</a:t>
            </a:r>
            <a:r>
              <a:rPr lang="en-ID" sz="2000" dirty="0"/>
              <a:t>, orang </a:t>
            </a:r>
            <a:r>
              <a:rPr lang="en-ID" sz="2000" dirty="0" err="1"/>
              <a:t>cenderung</a:t>
            </a:r>
            <a:r>
              <a:rPr lang="en-ID" sz="2000" dirty="0"/>
              <a:t> </a:t>
            </a:r>
            <a:r>
              <a:rPr lang="en-ID" sz="2000" dirty="0" err="1"/>
              <a:t>mengejar</a:t>
            </a:r>
            <a:r>
              <a:rPr lang="en-ID" sz="2000" dirty="0"/>
              <a:t> </a:t>
            </a:r>
            <a:r>
              <a:rPr lang="en-ID" sz="2000" dirty="0" err="1"/>
              <a:t>karir</a:t>
            </a:r>
            <a:r>
              <a:rPr lang="en-ID" sz="2000" dirty="0"/>
              <a:t> yang </a:t>
            </a:r>
            <a:r>
              <a:rPr lang="en-ID" sz="2000" dirty="0" err="1"/>
              <a:t>mereka</a:t>
            </a:r>
            <a:r>
              <a:rPr lang="en-ID" sz="2000" dirty="0"/>
              <a:t> </a:t>
            </a:r>
            <a:r>
              <a:rPr lang="en-ID" sz="2000" dirty="0" err="1"/>
              <a:t>yakini</a:t>
            </a:r>
            <a:r>
              <a:rPr lang="en-ID" sz="2000" dirty="0"/>
              <a:t> </a:t>
            </a:r>
            <a:r>
              <a:rPr lang="en-ID" sz="2000" dirty="0" err="1"/>
              <a:t>cocok</a:t>
            </a:r>
            <a:r>
              <a:rPr lang="en-ID" sz="2000" dirty="0"/>
              <a:t> </a:t>
            </a:r>
            <a:r>
              <a:rPr lang="en-ID" sz="2000" dirty="0" err="1"/>
              <a:t>dengan</a:t>
            </a:r>
            <a:r>
              <a:rPr lang="en-ID" sz="2000" dirty="0"/>
              <a:t> </a:t>
            </a:r>
            <a:r>
              <a:rPr lang="en-ID" sz="2000" dirty="0" err="1"/>
              <a:t>minat</a:t>
            </a:r>
            <a:r>
              <a:rPr lang="en-ID" sz="2000" dirty="0"/>
              <a:t> </a:t>
            </a:r>
            <a:r>
              <a:rPr lang="en-ID" sz="2000" dirty="0" err="1"/>
              <a:t>mereka</a:t>
            </a:r>
            <a:r>
              <a:rPr lang="en-ID" sz="2000" dirty="0"/>
              <a:t>.</a:t>
            </a:r>
          </a:p>
          <a:p>
            <a:pPr marL="533400" indent="-457200">
              <a:buFont typeface="+mj-lt"/>
              <a:buAutoNum type="arabicPeriod"/>
            </a:pPr>
            <a:r>
              <a:rPr lang="en-ID" sz="2000" dirty="0" err="1"/>
              <a:t>Jati</a:t>
            </a:r>
            <a:r>
              <a:rPr lang="en-ID" sz="2000" dirty="0"/>
              <a:t> </a:t>
            </a:r>
            <a:r>
              <a:rPr lang="en-ID" sz="2000" dirty="0" err="1"/>
              <a:t>diri</a:t>
            </a:r>
            <a:r>
              <a:rPr lang="en-ID" sz="2000" dirty="0"/>
              <a:t>, </a:t>
            </a:r>
            <a:r>
              <a:rPr lang="en-ID" sz="2000" dirty="0" err="1"/>
              <a:t>karir</a:t>
            </a:r>
            <a:r>
              <a:rPr lang="en-ID" sz="2000" dirty="0"/>
              <a:t> </a:t>
            </a:r>
            <a:r>
              <a:rPr lang="en-ID" sz="2000" dirty="0" err="1"/>
              <a:t>merupakan</a:t>
            </a:r>
            <a:r>
              <a:rPr lang="en-ID" sz="2000" dirty="0"/>
              <a:t> </a:t>
            </a:r>
            <a:r>
              <a:rPr lang="en-ID" sz="2000" dirty="0" err="1"/>
              <a:t>perpanjangan</a:t>
            </a:r>
            <a:r>
              <a:rPr lang="en-ID" sz="2000" dirty="0"/>
              <a:t> </a:t>
            </a:r>
            <a:r>
              <a:rPr lang="en-ID" sz="2000" dirty="0" err="1"/>
              <a:t>dari</a:t>
            </a:r>
            <a:r>
              <a:rPr lang="en-ID" sz="2000" dirty="0"/>
              <a:t> </a:t>
            </a:r>
            <a:r>
              <a:rPr lang="en-ID" sz="2000" dirty="0" err="1"/>
              <a:t>jati</a:t>
            </a:r>
            <a:r>
              <a:rPr lang="en-ID" sz="2000" dirty="0"/>
              <a:t> </a:t>
            </a:r>
            <a:r>
              <a:rPr lang="en-ID" sz="2000" dirty="0" err="1"/>
              <a:t>diri</a:t>
            </a:r>
            <a:r>
              <a:rPr lang="en-ID" sz="2000" dirty="0"/>
              <a:t> </a:t>
            </a:r>
            <a:r>
              <a:rPr lang="en-ID" sz="2000" dirty="0" err="1"/>
              <a:t>seseorang</a:t>
            </a:r>
            <a:r>
              <a:rPr lang="en-ID" sz="2000" dirty="0"/>
              <a:t> juga </a:t>
            </a:r>
            <a:r>
              <a:rPr lang="en-ID" sz="2000" dirty="0" err="1"/>
              <a:t>hal</a:t>
            </a:r>
            <a:r>
              <a:rPr lang="en-ID" sz="2000" dirty="0"/>
              <a:t> yang </a:t>
            </a:r>
            <a:r>
              <a:rPr lang="en-ID" sz="2000" dirty="0" err="1"/>
              <a:t>membentuk</a:t>
            </a:r>
            <a:r>
              <a:rPr lang="en-ID" sz="2000" dirty="0"/>
              <a:t> </a:t>
            </a:r>
            <a:r>
              <a:rPr lang="en-ID" sz="2000" dirty="0" err="1"/>
              <a:t>jati</a:t>
            </a:r>
            <a:r>
              <a:rPr lang="en-ID" sz="2000" dirty="0"/>
              <a:t> </a:t>
            </a:r>
            <a:r>
              <a:rPr lang="en-ID" sz="2000" dirty="0" err="1"/>
              <a:t>diri</a:t>
            </a:r>
            <a:r>
              <a:rPr lang="en-ID" sz="2000" dirty="0"/>
              <a:t>.</a:t>
            </a:r>
          </a:p>
          <a:p>
            <a:pPr marL="533400" indent="-457200">
              <a:buFont typeface="+mj-lt"/>
              <a:buAutoNum type="arabicPeriod"/>
            </a:pPr>
            <a:r>
              <a:rPr lang="en-ID" sz="2000" dirty="0" err="1"/>
              <a:t>Kepribadian</a:t>
            </a:r>
            <a:r>
              <a:rPr lang="en-ID" sz="2000" dirty="0"/>
              <a:t>, </a:t>
            </a:r>
            <a:r>
              <a:rPr lang="en-ID" sz="2000" dirty="0" err="1"/>
              <a:t>faktor</a:t>
            </a:r>
            <a:r>
              <a:rPr lang="en-ID" sz="2000" dirty="0"/>
              <a:t> </a:t>
            </a:r>
            <a:r>
              <a:rPr lang="en-ID" sz="2000" dirty="0" err="1"/>
              <a:t>ini</a:t>
            </a:r>
            <a:r>
              <a:rPr lang="en-ID" sz="2000" dirty="0"/>
              <a:t> </a:t>
            </a:r>
            <a:r>
              <a:rPr lang="en-ID" sz="2000" dirty="0" err="1"/>
              <a:t>mencakup</a:t>
            </a:r>
            <a:r>
              <a:rPr lang="en-ID" sz="2000" dirty="0"/>
              <a:t> </a:t>
            </a:r>
            <a:r>
              <a:rPr lang="en-ID" sz="2000" dirty="0" err="1"/>
              <a:t>orientasi</a:t>
            </a:r>
            <a:r>
              <a:rPr lang="en-ID" sz="2000" dirty="0"/>
              <a:t> </a:t>
            </a:r>
            <a:r>
              <a:rPr lang="en-ID" sz="2000" dirty="0" err="1"/>
              <a:t>pribadi</a:t>
            </a:r>
            <a:r>
              <a:rPr lang="en-ID" sz="2000" dirty="0"/>
              <a:t> </a:t>
            </a:r>
            <a:r>
              <a:rPr lang="en-ID" sz="2000" dirty="0" err="1"/>
              <a:t>karyawan</a:t>
            </a:r>
            <a:r>
              <a:rPr lang="en-ID" sz="2000" dirty="0"/>
              <a:t> (</a:t>
            </a:r>
            <a:r>
              <a:rPr lang="en-ID" sz="2000" dirty="0" err="1"/>
              <a:t>sebagai</a:t>
            </a:r>
            <a:r>
              <a:rPr lang="en-ID" sz="2000" dirty="0"/>
              <a:t> </a:t>
            </a:r>
            <a:r>
              <a:rPr lang="en-ID" sz="2000" dirty="0" err="1"/>
              <a:t>contoh</a:t>
            </a:r>
            <a:r>
              <a:rPr lang="en-ID" sz="2000" dirty="0"/>
              <a:t> </a:t>
            </a:r>
            <a:r>
              <a:rPr lang="en-ID" sz="2000" dirty="0" err="1"/>
              <a:t>karyawan</a:t>
            </a:r>
            <a:r>
              <a:rPr lang="en-ID" sz="2000" dirty="0"/>
              <a:t> </a:t>
            </a:r>
            <a:r>
              <a:rPr lang="en-ID" sz="2000" dirty="0" err="1"/>
              <a:t>bersifat</a:t>
            </a:r>
            <a:r>
              <a:rPr lang="en-ID" sz="2000" dirty="0"/>
              <a:t> </a:t>
            </a:r>
            <a:r>
              <a:rPr lang="en-ID" sz="2000" dirty="0" err="1"/>
              <a:t>realistis</a:t>
            </a:r>
            <a:r>
              <a:rPr lang="en-ID" sz="2000" dirty="0"/>
              <a:t>, </a:t>
            </a:r>
            <a:r>
              <a:rPr lang="en-ID" sz="2000" dirty="0" err="1"/>
              <a:t>menyenangkan</a:t>
            </a:r>
            <a:r>
              <a:rPr lang="en-ID" sz="2000" dirty="0"/>
              <a:t> dan </a:t>
            </a:r>
            <a:r>
              <a:rPr lang="en-ID" sz="2000" dirty="0" err="1"/>
              <a:t>artistik</a:t>
            </a:r>
            <a:r>
              <a:rPr lang="en-ID" sz="2000" dirty="0"/>
              <a:t>) dan </a:t>
            </a:r>
            <a:r>
              <a:rPr lang="en-ID" sz="2000" dirty="0" err="1"/>
              <a:t>kebutuhan</a:t>
            </a:r>
            <a:r>
              <a:rPr lang="en-ID" sz="2000" dirty="0"/>
              <a:t> individual, </a:t>
            </a:r>
            <a:r>
              <a:rPr lang="en-ID" sz="2000" dirty="0" err="1"/>
              <a:t>latihan</a:t>
            </a:r>
            <a:r>
              <a:rPr lang="en-ID" sz="2000" dirty="0"/>
              <a:t>, </a:t>
            </a:r>
            <a:r>
              <a:rPr lang="en-ID" sz="2000" dirty="0" err="1"/>
              <a:t>kekuasaan</a:t>
            </a:r>
            <a:r>
              <a:rPr lang="en-ID" sz="2000" dirty="0"/>
              <a:t> dan </a:t>
            </a:r>
            <a:r>
              <a:rPr lang="en-ID" sz="2000" dirty="0" err="1"/>
              <a:t>kebutuhan</a:t>
            </a:r>
            <a:r>
              <a:rPr lang="en-ID" sz="2000" dirty="0"/>
              <a:t> </a:t>
            </a:r>
            <a:r>
              <a:rPr lang="en-ID" sz="2000" dirty="0" err="1"/>
              <a:t>prestis</a:t>
            </a:r>
            <a:r>
              <a:rPr lang="en-ID" sz="2000" dirty="0"/>
              <a:t>.</a:t>
            </a:r>
          </a:p>
          <a:p>
            <a:pPr marL="533400" indent="-457200">
              <a:buFont typeface="+mj-lt"/>
              <a:buAutoNum type="arabicPeriod"/>
            </a:pPr>
            <a:r>
              <a:rPr lang="en-ID" sz="2000" dirty="0" err="1"/>
              <a:t>Latar</a:t>
            </a:r>
            <a:r>
              <a:rPr lang="en-ID" sz="2000" dirty="0"/>
              <a:t> </a:t>
            </a:r>
            <a:r>
              <a:rPr lang="en-ID" sz="2000" dirty="0" err="1"/>
              <a:t>belakang</a:t>
            </a:r>
            <a:r>
              <a:rPr lang="en-ID" sz="2000" dirty="0"/>
              <a:t> </a:t>
            </a:r>
            <a:r>
              <a:rPr lang="en-ID" sz="2000" dirty="0" err="1"/>
              <a:t>sosial</a:t>
            </a:r>
            <a:r>
              <a:rPr lang="en-ID" sz="2000" dirty="0"/>
              <a:t>, status </a:t>
            </a:r>
            <a:r>
              <a:rPr lang="en-ID" sz="2000" dirty="0" err="1"/>
              <a:t>sosial</a:t>
            </a:r>
            <a:r>
              <a:rPr lang="en-ID" sz="2000" dirty="0"/>
              <a:t> </a:t>
            </a:r>
            <a:r>
              <a:rPr lang="en-ID" sz="2000" dirty="0" err="1"/>
              <a:t>ekonomi</a:t>
            </a:r>
            <a:r>
              <a:rPr lang="en-ID" sz="2000" dirty="0"/>
              <a:t> dan </a:t>
            </a:r>
            <a:r>
              <a:rPr lang="en-ID" sz="2000" dirty="0" err="1"/>
              <a:t>tujuan</a:t>
            </a:r>
            <a:r>
              <a:rPr lang="en-ID" sz="2000" dirty="0"/>
              <a:t> </a:t>
            </a:r>
            <a:r>
              <a:rPr lang="en-ID" sz="2000" dirty="0" err="1"/>
              <a:t>pendidikan</a:t>
            </a:r>
            <a:r>
              <a:rPr lang="en-ID" sz="2000" dirty="0"/>
              <a:t> </a:t>
            </a:r>
            <a:r>
              <a:rPr lang="en-ID" sz="2000" dirty="0" err="1"/>
              <a:t>pekerjaan</a:t>
            </a:r>
            <a:r>
              <a:rPr lang="en-ID" sz="2000" dirty="0"/>
              <a:t> orang </a:t>
            </a:r>
            <a:r>
              <a:rPr lang="en-ID" sz="2000" dirty="0" err="1"/>
              <a:t>tua</a:t>
            </a:r>
            <a:r>
              <a:rPr lang="en-ID" sz="2000" dirty="0"/>
              <a:t> </a:t>
            </a:r>
            <a:r>
              <a:rPr lang="en-ID" sz="2000" dirty="0" err="1"/>
              <a:t>karyawan</a:t>
            </a:r>
            <a:r>
              <a:rPr lang="en-ID" sz="2000" dirty="0"/>
              <a:t> </a:t>
            </a:r>
            <a:r>
              <a:rPr lang="en-ID" sz="2000" dirty="0" err="1"/>
              <a:t>merupakan</a:t>
            </a:r>
            <a:r>
              <a:rPr lang="en-ID" sz="2000" dirty="0"/>
              <a:t> </a:t>
            </a:r>
            <a:r>
              <a:rPr lang="en-ID" sz="2000" dirty="0" err="1"/>
              <a:t>faktor</a:t>
            </a:r>
            <a:r>
              <a:rPr lang="en-ID" sz="2000" dirty="0"/>
              <a:t> yang </a:t>
            </a:r>
            <a:r>
              <a:rPr lang="en-ID" sz="2000" dirty="0" err="1"/>
              <a:t>berfungsi</a:t>
            </a:r>
            <a:r>
              <a:rPr lang="en-ID" sz="2000" dirty="0"/>
              <a:t> </a:t>
            </a:r>
            <a:r>
              <a:rPr lang="en-ID" sz="2000" dirty="0" err="1"/>
              <a:t>dalam</a:t>
            </a:r>
            <a:r>
              <a:rPr lang="en-ID" sz="2000" dirty="0"/>
              <a:t> </a:t>
            </a:r>
            <a:r>
              <a:rPr lang="en-ID" sz="2000" dirty="0" err="1"/>
              <a:t>kategori</a:t>
            </a:r>
            <a:r>
              <a:rPr lang="en-ID" sz="2000" dirty="0"/>
              <a:t>.</a:t>
            </a:r>
          </a:p>
          <a:p>
            <a:pPr marL="76200" indent="0">
              <a:buNone/>
            </a:pPr>
            <a:endParaRPr lang="en-ID" sz="2000" dirty="0"/>
          </a:p>
        </p:txBody>
      </p:sp>
    </p:spTree>
    <p:extLst>
      <p:ext uri="{BB962C8B-B14F-4D97-AF65-F5344CB8AC3E}">
        <p14:creationId xmlns:p14="http://schemas.microsoft.com/office/powerpoint/2010/main" val="26584945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57CC94-8087-4A83-9D18-F4118C3700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5747" y="342969"/>
            <a:ext cx="7621200" cy="383700"/>
          </a:xfrm>
        </p:spPr>
        <p:txBody>
          <a:bodyPr/>
          <a:lstStyle/>
          <a:p>
            <a:r>
              <a:rPr lang="en-US" dirty="0"/>
              <a:t>TEORI KEBUTUHAN</a:t>
            </a:r>
            <a:endParaRPr lang="en-ID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96506A-D0EB-49A7-9E57-4C52CA41EF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9398" y="988629"/>
            <a:ext cx="6148938" cy="4383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68283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92485B-39DF-461F-9B2B-7F8F71626B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TUGAS</a:t>
            </a:r>
            <a:endParaRPr lang="en-ID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5499AB-AA78-4466-B8AD-775A1B530F2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76200" indent="0">
              <a:buNone/>
            </a:pPr>
            <a:r>
              <a:rPr lang="en-US" dirty="0"/>
              <a:t>APA YANG MEMOTIVASI ORANG UNTUK BERPRESTASI ?</a:t>
            </a:r>
          </a:p>
          <a:p>
            <a:pPr marL="76200" indent="0">
              <a:buNone/>
            </a:pPr>
            <a:endParaRPr lang="en-US" dirty="0"/>
          </a:p>
          <a:p>
            <a:pPr marL="76200" indent="0">
              <a:buNone/>
            </a:pPr>
            <a:r>
              <a:rPr lang="en-US" dirty="0"/>
              <a:t>APA INDIKATOR MENILAI KEBERHASILAN KARYAWAN ?</a:t>
            </a:r>
          </a:p>
          <a:p>
            <a:pPr marL="76200" indent="0">
              <a:buNone/>
            </a:pPr>
            <a:endParaRPr lang="en-US" dirty="0"/>
          </a:p>
          <a:p>
            <a:pPr marL="76200" indent="0">
              <a:buNone/>
            </a:pPr>
            <a:r>
              <a:rPr lang="en-US" dirty="0"/>
              <a:t>BAGAIMANA MENCIPTAKAN LINGKUNGAN KERJA YANG NYAMAN UNTUK BEKERJA ?</a:t>
            </a:r>
          </a:p>
          <a:p>
            <a:pPr marL="76200" indent="0">
              <a:buNone/>
            </a:pP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953172897"/>
      </p:ext>
    </p:extLst>
  </p:cSld>
  <p:clrMapOvr>
    <a:masterClrMapping/>
  </p:clrMapOvr>
</p:sld>
</file>

<file path=ppt/theme/theme1.xml><?xml version="1.0" encoding="utf-8"?>
<a:theme xmlns:a="http://schemas.openxmlformats.org/drawingml/2006/main" name="SlidesMania · Digital Notebook with Sections">
  <a:themeElements>
    <a:clrScheme name="Simple Light">
      <a:dk1>
        <a:srgbClr val="000000"/>
      </a:dk1>
      <a:lt1>
        <a:srgbClr val="FFFFFF"/>
      </a:lt1>
      <a:dk2>
        <a:srgbClr val="303030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973</TotalTime>
  <Words>470</Words>
  <Application>Microsoft Office PowerPoint</Application>
  <PresentationFormat>On-screen Show (16:10)</PresentationFormat>
  <Paragraphs>72</Paragraphs>
  <Slides>10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Handlee</vt:lpstr>
      <vt:lpstr>Roboto Condensed</vt:lpstr>
      <vt:lpstr>Arial</vt:lpstr>
      <vt:lpstr>Arial Narrow</vt:lpstr>
      <vt:lpstr>Barlow Condensed</vt:lpstr>
      <vt:lpstr>SlidesMania · Digital Notebook with Sections</vt:lpstr>
      <vt:lpstr>BAB 8 MENGELOLAH SDM</vt:lpstr>
      <vt:lpstr>PENGERTIAN</vt:lpstr>
      <vt:lpstr>PENGERTIAN</vt:lpstr>
      <vt:lpstr>FUNGSI</vt:lpstr>
      <vt:lpstr>KEPUASAN KERJA</vt:lpstr>
      <vt:lpstr>KARAKTERISTIK INDIVIDU</vt:lpstr>
      <vt:lpstr>PRESTASI</vt:lpstr>
      <vt:lpstr>TEORI KEBUTUHAN</vt:lpstr>
      <vt:lpstr>TUGAS</vt:lpstr>
      <vt:lpstr>TERIMA KASIH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KEWIRAUSAHAAN BAB1.PENGERTIAN</dc:title>
  <dc:creator>hp</dc:creator>
  <cp:lastModifiedBy>TIRTA MULYADI</cp:lastModifiedBy>
  <cp:revision>43</cp:revision>
  <dcterms:modified xsi:type="dcterms:W3CDTF">2022-06-24T08:01:35Z</dcterms:modified>
</cp:coreProperties>
</file>