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5" r:id="rId1"/>
  </p:sldMasterIdLst>
  <p:notesMasterIdLst>
    <p:notesMasterId r:id="rId14"/>
  </p:notesMasterIdLst>
  <p:sldIdLst>
    <p:sldId id="259" r:id="rId2"/>
    <p:sldId id="261" r:id="rId3"/>
    <p:sldId id="262" r:id="rId4"/>
    <p:sldId id="283" r:id="rId5"/>
    <p:sldId id="263" r:id="rId6"/>
    <p:sldId id="284" r:id="rId7"/>
    <p:sldId id="285" r:id="rId8"/>
    <p:sldId id="286" r:id="rId9"/>
    <p:sldId id="287" r:id="rId10"/>
    <p:sldId id="288" r:id="rId11"/>
    <p:sldId id="289" r:id="rId12"/>
    <p:sldId id="291" r:id="rId13"/>
  </p:sldIdLst>
  <p:sldSz cx="9144000" cy="5715000" type="screen16x10"/>
  <p:notesSz cx="6858000" cy="9144000"/>
  <p:embeddedFontLst>
    <p:embeddedFont>
      <p:font typeface="Arial Narrow" panose="020B0606020202030204" pitchFamily="34" charset="0"/>
      <p:regular r:id="rId15"/>
      <p:bold r:id="rId16"/>
      <p:italic r:id="rId17"/>
      <p:boldItalic r:id="rId18"/>
    </p:embeddedFont>
    <p:embeddedFont>
      <p:font typeface="Barlow Condensed" panose="020B0604020202020204" charset="0"/>
      <p:regular r:id="rId19"/>
      <p:bold r:id="rId20"/>
      <p:italic r:id="rId21"/>
      <p:boldItalic r:id="rId22"/>
    </p:embeddedFont>
    <p:embeddedFont>
      <p:font typeface="Handlee" panose="020B0604020202020204" charset="0"/>
      <p:regular r:id="rId23"/>
    </p:embeddedFont>
    <p:embeddedFont>
      <p:font typeface="Roboto Condensed" panose="020B0604020202020204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5C8169-CBDB-4A18-B570-00E97826F82E}">
  <a:tblStyle styleId="{CB5C8169-CBDB-4A18-B570-00E97826F82E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116" y="7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686012" y="685800"/>
            <a:ext cx="54867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0" name="Google Shape;29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0" name="Google Shape;320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8" name="Google Shape;33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8" name="Google Shape;33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82459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2" name="Google Shape;35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11" Type="http://schemas.openxmlformats.org/officeDocument/2006/relationships/image" Target="../media/image10.png"/><Relationship Id="rId5" Type="http://schemas.openxmlformats.org/officeDocument/2006/relationships/image" Target="../media/image5.jpg"/><Relationship Id="rId10" Type="http://schemas.openxmlformats.org/officeDocument/2006/relationships/image" Target="../media/image9.png"/><Relationship Id="rId4" Type="http://schemas.openxmlformats.org/officeDocument/2006/relationships/image" Target="../media/image4.jpg"/><Relationship Id="rId9" Type="http://schemas.openxmlformats.org/officeDocument/2006/relationships/image" Target="../media/image1.jp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Relationship Id="rId9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olet">
  <p:cSld name="CUSTOM_2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oogle Shape;42;p4" descr="A picture containing court, player, standing, pers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92081" t="87411" b="66"/>
          <a:stretch/>
        </p:blipFill>
        <p:spPr>
          <a:xfrm>
            <a:off x="8817195" y="4930159"/>
            <a:ext cx="305503" cy="784841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3" name="Google Shape;43;p4" descr="A picture containing grass, court, standing, pers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92081" t="75441" b="12037"/>
          <a:stretch/>
        </p:blipFill>
        <p:spPr>
          <a:xfrm>
            <a:off x="8817195" y="4226061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4" name="Google Shape;44;p4" descr="A picture containing person, standing, walking, bir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92081" t="62868" b="24609"/>
          <a:stretch/>
        </p:blipFill>
        <p:spPr>
          <a:xfrm>
            <a:off x="8817195" y="3521962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5" name="Google Shape;45;p4" descr="A close up of a beach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l="92081" t="50294" b="37183"/>
          <a:stretch/>
        </p:blipFill>
        <p:spPr>
          <a:xfrm>
            <a:off x="8817195" y="28178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6" name="Google Shape;46;p4" descr="A picture containing racket, court, holding, ball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 l="92081" t="37721" b="49756"/>
          <a:stretch/>
        </p:blipFill>
        <p:spPr>
          <a:xfrm>
            <a:off x="8817195" y="21137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7" name="Google Shape;47;p4" descr="A close up of a purple background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 l="92081" t="25145" b="62331"/>
          <a:stretch/>
        </p:blipFill>
        <p:spPr>
          <a:xfrm>
            <a:off x="8817195" y="1409664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8" name="Google Shape;48;p4" descr="A picture containing person, holding, player, court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 l="92081" t="12572" b="74905"/>
          <a:stretch/>
        </p:blipFill>
        <p:spPr>
          <a:xfrm>
            <a:off x="8817195" y="705565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9" name="Google Shape;49;p4" descr="A picture containing person, standing, holding, water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 l="92081" b="87542"/>
          <a:stretch/>
        </p:blipFill>
        <p:spPr>
          <a:xfrm>
            <a:off x="8833181" y="0"/>
            <a:ext cx="305503" cy="710306"/>
          </a:xfrm>
          <a:custGeom>
            <a:avLst/>
            <a:gdLst/>
            <a:ahLst/>
            <a:cxnLst/>
            <a:rect l="l" t="t" r="r" b="b"/>
            <a:pathLst>
              <a:path w="543117" h="1144991" extrusionOk="0">
                <a:moveTo>
                  <a:pt x="90516" y="0"/>
                </a:moveTo>
                <a:lnTo>
                  <a:pt x="452601" y="0"/>
                </a:lnTo>
                <a:lnTo>
                  <a:pt x="487831" y="7113"/>
                </a:lnTo>
                <a:cubicBezTo>
                  <a:pt x="520320" y="20855"/>
                  <a:pt x="543117" y="53025"/>
                  <a:pt x="543117" y="90520"/>
                </a:cubicBezTo>
                <a:lnTo>
                  <a:pt x="543117" y="1054470"/>
                </a:lnTo>
                <a:cubicBezTo>
                  <a:pt x="543117" y="1104463"/>
                  <a:pt x="502589" y="1144991"/>
                  <a:pt x="452596" y="1144991"/>
                </a:cubicBezTo>
                <a:lnTo>
                  <a:pt x="90521" y="1144991"/>
                </a:lnTo>
                <a:cubicBezTo>
                  <a:pt x="40528" y="1144991"/>
                  <a:pt x="0" y="1104463"/>
                  <a:pt x="0" y="1054470"/>
                </a:cubicBezTo>
                <a:lnTo>
                  <a:pt x="0" y="90520"/>
                </a:lnTo>
                <a:cubicBezTo>
                  <a:pt x="0" y="53025"/>
                  <a:pt x="22797" y="20855"/>
                  <a:pt x="55287" y="7113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0" name="Google Shape;50;p4" descr="A picture containing player, ball, holding, swinging&#10;&#10;Description automatically generated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-15948" y="-15949"/>
            <a:ext cx="9213506" cy="578411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4"/>
          <p:cNvSpPr/>
          <p:nvPr/>
        </p:nvSpPr>
        <p:spPr>
          <a:xfrm>
            <a:off x="0" y="3449203"/>
            <a:ext cx="8596800" cy="1961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4"/>
          <p:cNvSpPr txBox="1">
            <a:spLocks noGrp="1"/>
          </p:cNvSpPr>
          <p:nvPr>
            <p:ph type="title"/>
          </p:nvPr>
        </p:nvSpPr>
        <p:spPr>
          <a:xfrm>
            <a:off x="806267" y="3590047"/>
            <a:ext cx="7629900" cy="16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FAE"/>
              </a:buClr>
              <a:buSzPts val="5000"/>
              <a:buNone/>
              <a:defRPr sz="5000" b="1">
                <a:solidFill>
                  <a:srgbClr val="645FA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29BC0"/>
              </a:buClr>
              <a:buSzPts val="5000"/>
              <a:buNone/>
              <a:defRPr sz="5000" b="1">
                <a:solidFill>
                  <a:srgbClr val="729BC0"/>
                </a:solidFill>
              </a:defRPr>
            </a:lvl9pPr>
          </a:lstStyle>
          <a:p>
            <a:endParaRPr/>
          </a:p>
        </p:txBody>
      </p:sp>
      <p:pic>
        <p:nvPicPr>
          <p:cNvPr id="53" name="Google Shape;53;p4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1575" y="0"/>
            <a:ext cx="126875" cy="5774149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4"/>
          <p:cNvSpPr txBox="1"/>
          <p:nvPr/>
        </p:nvSpPr>
        <p:spPr>
          <a:xfrm rot="5400000">
            <a:off x="-592013" y="591913"/>
            <a:ext cx="1409100" cy="22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900" b="0" i="0" u="none" strike="noStrike" cap="none">
              <a:solidFill>
                <a:srgbClr val="FFFFFF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olet sheet">
  <p:cSld name="CUSTOM_3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5" descr="A picture containing court, player, standing, pers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92081" t="87411" b="66"/>
          <a:stretch/>
        </p:blipFill>
        <p:spPr>
          <a:xfrm>
            <a:off x="8817195" y="4930159"/>
            <a:ext cx="305503" cy="784841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7" name="Google Shape;57;p5" descr="A picture containing grass, court, standing, pers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92081" t="75441" b="12037"/>
          <a:stretch/>
        </p:blipFill>
        <p:spPr>
          <a:xfrm>
            <a:off x="8817195" y="4226061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8" name="Google Shape;58;p5" descr="A picture containing person, standing, walking, bir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92081" t="62868" b="24609"/>
          <a:stretch/>
        </p:blipFill>
        <p:spPr>
          <a:xfrm>
            <a:off x="8817195" y="3521962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9" name="Google Shape;59;p5" descr="A close up of a beach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l="92081" t="50294" b="37183"/>
          <a:stretch/>
        </p:blipFill>
        <p:spPr>
          <a:xfrm>
            <a:off x="8817195" y="28178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0" name="Google Shape;60;p5" descr="A picture containing racket, court, holding, ball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 l="92081" t="37721" b="49756"/>
          <a:stretch/>
        </p:blipFill>
        <p:spPr>
          <a:xfrm>
            <a:off x="8817195" y="2113763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1" name="Google Shape;61;p5" descr="A close up of a purple background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 l="92081" t="25145" b="62331"/>
          <a:stretch/>
        </p:blipFill>
        <p:spPr>
          <a:xfrm>
            <a:off x="8817195" y="1409664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2" name="Google Shape;62;p5" descr="A picture containing person, holding, player, court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 l="92081" t="12572" b="74905"/>
          <a:stretch/>
        </p:blipFill>
        <p:spPr>
          <a:xfrm>
            <a:off x="8817195" y="705565"/>
            <a:ext cx="305503" cy="709895"/>
          </a:xfrm>
          <a:custGeom>
            <a:avLst/>
            <a:gdLst/>
            <a:ahLst/>
            <a:cxnLst/>
            <a:rect l="l" t="t" r="r" b="b"/>
            <a:pathLst>
              <a:path w="543117" h="1144992" extrusionOk="0">
                <a:moveTo>
                  <a:pt x="90521" y="0"/>
                </a:moveTo>
                <a:lnTo>
                  <a:pt x="452596" y="0"/>
                </a:lnTo>
                <a:cubicBezTo>
                  <a:pt x="502589" y="0"/>
                  <a:pt x="543117" y="40528"/>
                  <a:pt x="543117" y="90521"/>
                </a:cubicBezTo>
                <a:lnTo>
                  <a:pt x="543117" y="1054471"/>
                </a:lnTo>
                <a:cubicBezTo>
                  <a:pt x="543117" y="1104464"/>
                  <a:pt x="502589" y="1144992"/>
                  <a:pt x="452596" y="1144992"/>
                </a:cubicBezTo>
                <a:lnTo>
                  <a:pt x="90521" y="1144992"/>
                </a:lnTo>
                <a:cubicBezTo>
                  <a:pt x="40528" y="1144992"/>
                  <a:pt x="0" y="1104464"/>
                  <a:pt x="0" y="1054471"/>
                </a:cubicBezTo>
                <a:lnTo>
                  <a:pt x="0" y="90521"/>
                </a:lnTo>
                <a:cubicBezTo>
                  <a:pt x="0" y="40528"/>
                  <a:pt x="40528" y="0"/>
                  <a:pt x="90521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3" name="Google Shape;63;p5" descr="A picture containing person, standing, holding, water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 l="92081" b="87542"/>
          <a:stretch/>
        </p:blipFill>
        <p:spPr>
          <a:xfrm>
            <a:off x="8833181" y="0"/>
            <a:ext cx="305503" cy="710306"/>
          </a:xfrm>
          <a:custGeom>
            <a:avLst/>
            <a:gdLst/>
            <a:ahLst/>
            <a:cxnLst/>
            <a:rect l="l" t="t" r="r" b="b"/>
            <a:pathLst>
              <a:path w="543117" h="1144991" extrusionOk="0">
                <a:moveTo>
                  <a:pt x="90516" y="0"/>
                </a:moveTo>
                <a:lnTo>
                  <a:pt x="452601" y="0"/>
                </a:lnTo>
                <a:lnTo>
                  <a:pt x="487831" y="7113"/>
                </a:lnTo>
                <a:cubicBezTo>
                  <a:pt x="520320" y="20855"/>
                  <a:pt x="543117" y="53025"/>
                  <a:pt x="543117" y="90520"/>
                </a:cubicBezTo>
                <a:lnTo>
                  <a:pt x="543117" y="1054470"/>
                </a:lnTo>
                <a:cubicBezTo>
                  <a:pt x="543117" y="1104463"/>
                  <a:pt x="502589" y="1144991"/>
                  <a:pt x="452596" y="1144991"/>
                </a:cubicBezTo>
                <a:lnTo>
                  <a:pt x="90521" y="1144991"/>
                </a:lnTo>
                <a:cubicBezTo>
                  <a:pt x="40528" y="1144991"/>
                  <a:pt x="0" y="1104463"/>
                  <a:pt x="0" y="1054470"/>
                </a:cubicBezTo>
                <a:lnTo>
                  <a:pt x="0" y="90520"/>
                </a:lnTo>
                <a:cubicBezTo>
                  <a:pt x="0" y="53025"/>
                  <a:pt x="22797" y="20855"/>
                  <a:pt x="55287" y="7113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4" name="Google Shape;64;p5"/>
          <p:cNvSpPr/>
          <p:nvPr/>
        </p:nvSpPr>
        <p:spPr>
          <a:xfrm>
            <a:off x="-1" y="0"/>
            <a:ext cx="8825023" cy="5715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EFEFEF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65" name="Google Shape;65;p5"/>
          <p:cNvGraphicFramePr/>
          <p:nvPr/>
        </p:nvGraphicFramePr>
        <p:xfrm>
          <a:off x="156233" y="134203"/>
          <a:ext cx="8334575" cy="5214000"/>
        </p:xfrm>
        <a:graphic>
          <a:graphicData uri="http://schemas.openxmlformats.org/drawingml/2006/table">
            <a:tbl>
              <a:tblPr>
                <a:noFill/>
                <a:tableStyleId>{CB5C8169-CBDB-4A18-B570-00E97826F82E}</a:tableStyleId>
              </a:tblPr>
              <a:tblGrid>
                <a:gridCol w="59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41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1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1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1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3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121900" marR="121900" marT="57150" marB="57150">
                    <a:lnL w="28575" cap="flat" cmpd="sng">
                      <a:solidFill>
                        <a:srgbClr val="645FA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66" name="Google Shape;66;p5"/>
          <p:cNvSpPr/>
          <p:nvPr/>
        </p:nvSpPr>
        <p:spPr>
          <a:xfrm>
            <a:off x="301" y="265815"/>
            <a:ext cx="8490300" cy="540599"/>
          </a:xfrm>
          <a:prstGeom prst="rect">
            <a:avLst/>
          </a:prstGeom>
          <a:solidFill>
            <a:srgbClr val="645FA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5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00"/>
              <a:buNone/>
              <a:defRPr b="1">
                <a:solidFill>
                  <a:srgbClr val="FFFFFF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5"/>
          <p:cNvSpPr txBox="1">
            <a:spLocks noGrp="1"/>
          </p:cNvSpPr>
          <p:nvPr>
            <p:ph type="body" idx="1"/>
          </p:nvPr>
        </p:nvSpPr>
        <p:spPr>
          <a:xfrm>
            <a:off x="815167" y="966891"/>
            <a:ext cx="7621200" cy="43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lvl1pPr marL="457200" lvl="0" indent="-381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5"/>
          <p:cNvSpPr txBox="1"/>
          <p:nvPr/>
        </p:nvSpPr>
        <p:spPr>
          <a:xfrm rot="5400000">
            <a:off x="-592013" y="1474417"/>
            <a:ext cx="1409100" cy="22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rgbClr val="645FAE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900" b="0" i="0" u="none" strike="noStrike" cap="none">
              <a:solidFill>
                <a:srgbClr val="645FAE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311700" y="494472"/>
            <a:ext cx="8520900" cy="6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Roboto Condensed"/>
              <a:buNone/>
              <a:defRPr sz="3700" b="1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311700" y="1280528"/>
            <a:ext cx="8520900" cy="37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lvl1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Handlee"/>
              <a:buChar char="●"/>
              <a:defRPr sz="24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○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■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●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○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■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●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Handlee"/>
              <a:buChar char="○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Handlee"/>
              <a:buChar char="■"/>
              <a:defRPr sz="1900" b="0" i="0" u="none" strike="noStrike" cap="none">
                <a:solidFill>
                  <a:schemeClr val="dk2"/>
                </a:solidFill>
                <a:latin typeface="Handlee"/>
                <a:ea typeface="Handlee"/>
                <a:cs typeface="Handlee"/>
                <a:sym typeface="Handlee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" name="Google Shape;10;p1"/>
          <p:cNvSpPr txBox="1"/>
          <p:nvPr/>
        </p:nvSpPr>
        <p:spPr>
          <a:xfrm rot="5400000">
            <a:off x="-592013" y="591913"/>
            <a:ext cx="1409100" cy="22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sz="900" b="0" i="0" u="none" strike="noStrike" cap="none">
              <a:solidFill>
                <a:srgbClr val="FFFFFF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22">
            <a:hlinkClick r:id="" action="ppaction://hlinkshowjump?jump=nextslide"/>
          </p:cNvPr>
          <p:cNvSpPr txBox="1">
            <a:spLocks noGrp="1"/>
          </p:cNvSpPr>
          <p:nvPr>
            <p:ph type="title"/>
          </p:nvPr>
        </p:nvSpPr>
        <p:spPr>
          <a:xfrm>
            <a:off x="661888" y="3256829"/>
            <a:ext cx="7629900" cy="16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</a:pPr>
            <a:br>
              <a:rPr lang="en-ID" sz="5400" dirty="0"/>
            </a:br>
            <a:r>
              <a:rPr lang="en-ID" sz="5400" dirty="0"/>
              <a:t>BAB 2 JIWA &amp; KARAKTER</a:t>
            </a:r>
            <a:br>
              <a:rPr lang="en-ID" sz="5400" dirty="0"/>
            </a:br>
            <a:r>
              <a:rPr lang="en-ID" sz="5400" dirty="0"/>
              <a:t>WIRAUSAHAWAN </a:t>
            </a:r>
            <a:endParaRPr sz="5400" dirty="0"/>
          </a:p>
        </p:txBody>
      </p:sp>
      <p:sp>
        <p:nvSpPr>
          <p:cNvPr id="293" name="Google Shape;293;p22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94" name="Google Shape;294;p22">
            <a:hlinkClick r:id="rId4" action="ppaction://hlinksldjump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95" name="Google Shape;295;p22">
            <a:hlinkClick r:id="" action="ppaction://noaction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96" name="Google Shape;296;p22">
            <a:hlinkClick r:id="" action="ppaction://noaction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97" name="Google Shape;297;p22">
            <a:hlinkClick r:id="" action="ppaction://noaction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98" name="Google Shape;298;p22">
            <a:hlinkClick r:id="" action="ppaction://noaction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99" name="Google Shape;299;p22">
            <a:hlinkClick r:id="" action="ppaction://noaction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00" name="Google Shape;300;p22">
            <a:hlinkClick r:id="" action="ppaction://noaction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E8D05-83A9-4C51-A999-E51AAB188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POLA PIKIR</a:t>
            </a:r>
            <a:endParaRPr lang="en-ID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0B965B-A9ED-4FFD-A0D6-E2FCFA7CC7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953" y="111014"/>
            <a:ext cx="8004742" cy="549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7716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609D0B-3500-4178-8C05-0669E5C6B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POLA PIKIR</a:t>
            </a:r>
            <a:endParaRPr lang="en-ID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B59629-E7FC-4403-BB2E-509EAF114A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213" y="202462"/>
            <a:ext cx="7718205" cy="531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6152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72854-356C-467C-B22C-0EF565CED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TERIMA KASIH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130057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24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</a:pPr>
            <a:r>
              <a:rPr lang="en-ID" sz="3200" dirty="0"/>
              <a:t>PENGERTIAN MENTAL WIRAUSAHAWAN</a:t>
            </a:r>
            <a:endParaRPr sz="3200" dirty="0"/>
          </a:p>
        </p:txBody>
      </p:sp>
      <p:sp>
        <p:nvSpPr>
          <p:cNvPr id="323" name="Google Shape;323;p24"/>
          <p:cNvSpPr txBox="1">
            <a:spLocks noGrp="1"/>
          </p:cNvSpPr>
          <p:nvPr>
            <p:ph type="body" idx="4294967295"/>
          </p:nvPr>
        </p:nvSpPr>
        <p:spPr>
          <a:xfrm>
            <a:off x="1334396" y="1528857"/>
            <a:ext cx="7621200" cy="2357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0" indent="0">
              <a:spcAft>
                <a:spcPts val="2100"/>
              </a:spcAft>
              <a:buNone/>
            </a:pPr>
            <a:r>
              <a:rPr lang="en-ID" dirty="0" err="1"/>
              <a:t>Mentalitas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wirausahawan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cara</a:t>
            </a:r>
            <a:r>
              <a:rPr lang="en-ID" dirty="0"/>
              <a:t> </a:t>
            </a:r>
            <a:r>
              <a:rPr lang="en-ID" dirty="0" err="1"/>
              <a:t>berfikir</a:t>
            </a:r>
            <a:r>
              <a:rPr lang="en-ID" dirty="0"/>
              <a:t> </a:t>
            </a:r>
            <a:r>
              <a:rPr lang="en-ID" dirty="0" err="1"/>
              <a:t>seorang</a:t>
            </a:r>
            <a:r>
              <a:rPr lang="en-ID" dirty="0"/>
              <a:t> </a:t>
            </a:r>
            <a:r>
              <a:rPr lang="en-ID" dirty="0" err="1"/>
              <a:t>pengusaha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berperilaku</a:t>
            </a:r>
            <a:r>
              <a:rPr lang="en-ID" dirty="0"/>
              <a:t>. </a:t>
            </a:r>
            <a:r>
              <a:rPr lang="en-ID" dirty="0" err="1"/>
              <a:t>Menjadi</a:t>
            </a:r>
            <a:r>
              <a:rPr lang="en-ID" dirty="0"/>
              <a:t> </a:t>
            </a:r>
            <a:r>
              <a:rPr lang="en-ID" dirty="0" err="1"/>
              <a:t>seorang</a:t>
            </a:r>
            <a:r>
              <a:rPr lang="en-ID" dirty="0"/>
              <a:t> </a:t>
            </a:r>
            <a:r>
              <a:rPr lang="en-ID" dirty="0" err="1"/>
              <a:t>wirausaha</a:t>
            </a:r>
            <a:r>
              <a:rPr lang="en-ID" dirty="0"/>
              <a:t> </a:t>
            </a:r>
            <a:r>
              <a:rPr lang="en-ID" dirty="0" err="1"/>
              <a:t>memiliki</a:t>
            </a:r>
            <a:r>
              <a:rPr lang="en-ID" dirty="0"/>
              <a:t> </a:t>
            </a:r>
            <a:r>
              <a:rPr lang="en-ID" dirty="0" err="1"/>
              <a:t>tanggung</a:t>
            </a:r>
            <a:r>
              <a:rPr lang="en-ID" dirty="0"/>
              <a:t> </a:t>
            </a:r>
            <a:r>
              <a:rPr lang="en-ID" dirty="0" err="1"/>
              <a:t>jawab</a:t>
            </a:r>
            <a:r>
              <a:rPr lang="en-ID" dirty="0"/>
              <a:t> yang </a:t>
            </a:r>
            <a:r>
              <a:rPr lang="en-ID" dirty="0" err="1"/>
              <a:t>jauh</a:t>
            </a:r>
            <a:r>
              <a:rPr lang="en-ID" dirty="0"/>
              <a:t> </a:t>
            </a:r>
            <a:r>
              <a:rPr lang="en-ID" dirty="0" err="1"/>
              <a:t>lebih</a:t>
            </a:r>
            <a:r>
              <a:rPr lang="en-ID" dirty="0"/>
              <a:t> </a:t>
            </a:r>
            <a:r>
              <a:rPr lang="en-ID" dirty="0" err="1"/>
              <a:t>besar</a:t>
            </a:r>
            <a:r>
              <a:rPr lang="en-ID" dirty="0"/>
              <a:t> </a:t>
            </a:r>
            <a:r>
              <a:rPr lang="en-ID" dirty="0" err="1"/>
              <a:t>daripada</a:t>
            </a:r>
            <a:r>
              <a:rPr lang="en-ID" dirty="0"/>
              <a:t> </a:t>
            </a:r>
            <a:r>
              <a:rPr lang="en-ID" dirty="0" err="1"/>
              <a:t>pekerja</a:t>
            </a:r>
            <a:r>
              <a:rPr lang="en-ID" dirty="0"/>
              <a:t> </a:t>
            </a:r>
            <a:r>
              <a:rPr lang="en-ID" dirty="0" err="1"/>
              <a:t>biasa</a:t>
            </a:r>
            <a:r>
              <a:rPr lang="en-ID" dirty="0"/>
              <a:t>.</a:t>
            </a:r>
          </a:p>
          <a:p>
            <a:pPr marL="0" indent="0">
              <a:spcAft>
                <a:spcPts val="2100"/>
              </a:spcAft>
              <a:buNone/>
            </a:pPr>
            <a:endParaRPr dirty="0"/>
          </a:p>
        </p:txBody>
      </p:sp>
      <p:sp>
        <p:nvSpPr>
          <p:cNvPr id="324" name="Google Shape;324;p24"/>
          <p:cNvSpPr/>
          <p:nvPr/>
        </p:nvSpPr>
        <p:spPr>
          <a:xfrm rot="-435739">
            <a:off x="-3138067" y="67762"/>
            <a:ext cx="2520000" cy="2520000"/>
          </a:xfrm>
          <a:prstGeom prst="foldedCorner">
            <a:avLst>
              <a:gd name="adj" fmla="val 16667"/>
            </a:avLst>
          </a:prstGeom>
          <a:solidFill>
            <a:srgbClr val="D9D2E9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en" sz="6000" b="1" i="0" u="none" strike="noStrike" cap="none">
                <a:solidFill>
                  <a:srgbClr val="000000"/>
                </a:solidFill>
                <a:latin typeface="Handlee"/>
                <a:ea typeface="Handlee"/>
                <a:cs typeface="Handlee"/>
                <a:sym typeface="Handlee"/>
              </a:rPr>
              <a:t>Hello There!</a:t>
            </a:r>
            <a:endParaRPr sz="6000" b="1" i="0" u="none" strike="noStrike" cap="none">
              <a:solidFill>
                <a:srgbClr val="000000"/>
              </a:solidFill>
              <a:latin typeface="Handlee"/>
              <a:ea typeface="Handlee"/>
              <a:cs typeface="Handlee"/>
              <a:sym typeface="Handlee"/>
            </a:endParaRPr>
          </a:p>
        </p:txBody>
      </p:sp>
      <p:sp>
        <p:nvSpPr>
          <p:cNvPr id="325" name="Google Shape;325;p24"/>
          <p:cNvSpPr/>
          <p:nvPr/>
        </p:nvSpPr>
        <p:spPr>
          <a:xfrm rot="278">
            <a:off x="-2960306" y="3121200"/>
            <a:ext cx="2520000" cy="2520000"/>
          </a:xfrm>
          <a:prstGeom prst="foldedCorner">
            <a:avLst>
              <a:gd name="adj" fmla="val 16667"/>
            </a:avLst>
          </a:prstGeom>
          <a:solidFill>
            <a:srgbClr val="FFF2CC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1" i="0" u="none" strike="noStrike" cap="none">
              <a:solidFill>
                <a:srgbClr val="000000"/>
              </a:solidFill>
              <a:latin typeface="Handlee"/>
              <a:ea typeface="Handlee"/>
              <a:cs typeface="Handlee"/>
              <a:sym typeface="Handlee"/>
            </a:endParaRPr>
          </a:p>
        </p:txBody>
      </p:sp>
      <p:sp>
        <p:nvSpPr>
          <p:cNvPr id="326" name="Google Shape;326;p24"/>
          <p:cNvSpPr/>
          <p:nvPr/>
        </p:nvSpPr>
        <p:spPr>
          <a:xfrm rot="278">
            <a:off x="9414226" y="-266523"/>
            <a:ext cx="2520000" cy="2520000"/>
          </a:xfrm>
          <a:prstGeom prst="foldedCorner">
            <a:avLst>
              <a:gd name="adj" fmla="val 16667"/>
            </a:avLst>
          </a:prstGeom>
          <a:solidFill>
            <a:srgbClr val="EAD1DC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1" i="0" u="none" strike="noStrike" cap="none">
              <a:solidFill>
                <a:srgbClr val="000000"/>
              </a:solidFill>
              <a:latin typeface="Handlee"/>
              <a:ea typeface="Handlee"/>
              <a:cs typeface="Handlee"/>
              <a:sym typeface="Handlee"/>
            </a:endParaRPr>
          </a:p>
        </p:txBody>
      </p:sp>
      <p:sp>
        <p:nvSpPr>
          <p:cNvPr id="327" name="Google Shape;327;p24"/>
          <p:cNvSpPr/>
          <p:nvPr/>
        </p:nvSpPr>
        <p:spPr>
          <a:xfrm rot="589042">
            <a:off x="9545468" y="3262634"/>
            <a:ext cx="2520000" cy="2520000"/>
          </a:xfrm>
          <a:prstGeom prst="foldedCorner">
            <a:avLst>
              <a:gd name="adj" fmla="val 16667"/>
            </a:avLst>
          </a:prstGeom>
          <a:solidFill>
            <a:srgbClr val="D9EAD3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1" i="0" u="none" strike="noStrike" cap="none">
              <a:solidFill>
                <a:srgbClr val="000000"/>
              </a:solidFill>
              <a:latin typeface="Handlee"/>
              <a:ea typeface="Handlee"/>
              <a:cs typeface="Handlee"/>
              <a:sym typeface="Handlee"/>
            </a:endParaRPr>
          </a:p>
        </p:txBody>
      </p:sp>
      <p:sp>
        <p:nvSpPr>
          <p:cNvPr id="328" name="Google Shape;328;p24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29" name="Google Shape;329;p24">
            <a:hlinkClick r:id="rId4" action="ppaction://hlinksldjump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30" name="Google Shape;330;p24">
            <a:hlinkClick r:id="" action="ppaction://noaction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31" name="Google Shape;331;p24">
            <a:hlinkClick r:id="" action="ppaction://noaction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32" name="Google Shape;332;p24">
            <a:hlinkClick r:id="" action="ppaction://noaction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33" name="Google Shape;333;p24">
            <a:hlinkClick r:id="" action="ppaction://noaction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34" name="Google Shape;334;p24">
            <a:hlinkClick r:id="" action="ppaction://noaction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35" name="Google Shape;335;p24">
            <a:hlinkClick r:id="" action="ppaction://noaction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25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</a:pPr>
            <a:r>
              <a:rPr lang="en" dirty="0"/>
              <a:t>12 SIKAP MENTAL</a:t>
            </a:r>
            <a:endParaRPr dirty="0"/>
          </a:p>
        </p:txBody>
      </p:sp>
      <p:sp>
        <p:nvSpPr>
          <p:cNvPr id="341" name="Google Shape;341;p25"/>
          <p:cNvSpPr txBox="1">
            <a:spLocks noGrp="1"/>
          </p:cNvSpPr>
          <p:nvPr>
            <p:ph type="body" idx="4294967295"/>
          </p:nvPr>
        </p:nvSpPr>
        <p:spPr>
          <a:xfrm>
            <a:off x="761400" y="842099"/>
            <a:ext cx="7621200" cy="4529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lvl="0" indent="-457200">
              <a:lnSpc>
                <a:spcPct val="100000"/>
              </a:lnSpc>
              <a:spcAft>
                <a:spcPts val="2100"/>
              </a:spcAft>
              <a:buFont typeface="+mj-lt"/>
              <a:buAutoNum type="arabicPeriod"/>
            </a:pPr>
            <a:r>
              <a:rPr lang="en-ID" sz="2000" dirty="0" err="1"/>
              <a:t>Memiliki</a:t>
            </a:r>
            <a:r>
              <a:rPr lang="en-ID" sz="2000" dirty="0"/>
              <a:t> </a:t>
            </a:r>
            <a:r>
              <a:rPr lang="en-ID" sz="2000" dirty="0" err="1"/>
              <a:t>gairah</a:t>
            </a:r>
            <a:r>
              <a:rPr lang="en-ID" sz="2000" dirty="0"/>
              <a:t> </a:t>
            </a:r>
            <a:r>
              <a:rPr lang="en-ID" sz="2000" dirty="0" err="1"/>
              <a:t>untuk</a:t>
            </a:r>
            <a:r>
              <a:rPr lang="en-ID" sz="2000" dirty="0"/>
              <a:t> </a:t>
            </a:r>
            <a:r>
              <a:rPr lang="en-ID" sz="2000" dirty="0" err="1"/>
              <a:t>bisnis</a:t>
            </a:r>
            <a:r>
              <a:rPr lang="en-ID" sz="2000" dirty="0"/>
              <a:t> </a:t>
            </a:r>
          </a:p>
          <a:p>
            <a:pPr lvl="0" indent="-457200">
              <a:lnSpc>
                <a:spcPct val="100000"/>
              </a:lnSpc>
              <a:spcAft>
                <a:spcPts val="2100"/>
              </a:spcAft>
              <a:buFont typeface="+mj-lt"/>
              <a:buAutoNum type="arabicPeriod"/>
            </a:pPr>
            <a:r>
              <a:rPr lang="en-ID" sz="2000" dirty="0" err="1"/>
              <a:t>Menjadi</a:t>
            </a:r>
            <a:r>
              <a:rPr lang="en-ID" sz="2000" dirty="0"/>
              <a:t> orang yang </a:t>
            </a:r>
            <a:r>
              <a:rPr lang="en-ID" sz="2000" dirty="0" err="1"/>
              <a:t>dapat</a:t>
            </a:r>
            <a:r>
              <a:rPr lang="en-ID" sz="2000" dirty="0"/>
              <a:t> </a:t>
            </a:r>
            <a:r>
              <a:rPr lang="en-ID" sz="2000" dirty="0" err="1"/>
              <a:t>dipercaya</a:t>
            </a:r>
            <a:r>
              <a:rPr lang="en-ID" sz="2000" dirty="0"/>
              <a:t> </a:t>
            </a:r>
          </a:p>
          <a:p>
            <a:pPr lvl="0" indent="-457200">
              <a:lnSpc>
                <a:spcPct val="100000"/>
              </a:lnSpc>
              <a:spcAft>
                <a:spcPts val="2100"/>
              </a:spcAft>
              <a:buFont typeface="+mj-lt"/>
              <a:buAutoNum type="arabicPeriod"/>
            </a:pPr>
            <a:r>
              <a:rPr lang="en-ID" sz="2000" dirty="0" err="1"/>
              <a:t>Menjadi</a:t>
            </a:r>
            <a:r>
              <a:rPr lang="en-ID" sz="2000" dirty="0"/>
              <a:t> </a:t>
            </a:r>
            <a:r>
              <a:rPr lang="en-ID" sz="2000" dirty="0" err="1"/>
              <a:t>fleksibel</a:t>
            </a:r>
            <a:r>
              <a:rPr lang="en-ID" sz="2000" dirty="0"/>
              <a:t> </a:t>
            </a:r>
            <a:r>
              <a:rPr lang="en-ID" sz="2000" dirty="0" err="1"/>
              <a:t>tetapi</a:t>
            </a:r>
            <a:r>
              <a:rPr lang="en-ID" sz="2000" dirty="0"/>
              <a:t> </a:t>
            </a:r>
            <a:r>
              <a:rPr lang="en-ID" sz="2000" dirty="0" err="1"/>
              <a:t>konsisten</a:t>
            </a:r>
            <a:r>
              <a:rPr lang="en-ID" sz="2000" dirty="0"/>
              <a:t> </a:t>
            </a:r>
            <a:r>
              <a:rPr lang="en-ID" sz="2000" dirty="0" err="1"/>
              <a:t>kepada</a:t>
            </a:r>
            <a:r>
              <a:rPr lang="en-ID" sz="2000" dirty="0"/>
              <a:t> </a:t>
            </a:r>
            <a:r>
              <a:rPr lang="en-ID" sz="2000" dirty="0" err="1"/>
              <a:t>nilai</a:t>
            </a:r>
            <a:r>
              <a:rPr lang="en-ID" sz="2000" dirty="0"/>
              <a:t> </a:t>
            </a:r>
            <a:r>
              <a:rPr lang="en-ID" sz="2000" dirty="0" err="1"/>
              <a:t>nilai</a:t>
            </a:r>
            <a:r>
              <a:rPr lang="en-ID" sz="2000" dirty="0"/>
              <a:t> yang </a:t>
            </a:r>
            <a:r>
              <a:rPr lang="en-ID" sz="2000" dirty="0" err="1"/>
              <a:t>prinsip</a:t>
            </a:r>
            <a:endParaRPr lang="en-ID" sz="2000" dirty="0"/>
          </a:p>
          <a:p>
            <a:pPr lvl="0" indent="-457200">
              <a:lnSpc>
                <a:spcPct val="100000"/>
              </a:lnSpc>
              <a:spcAft>
                <a:spcPts val="2100"/>
              </a:spcAft>
              <a:buFont typeface="+mj-lt"/>
              <a:buAutoNum type="arabicPeriod"/>
            </a:pPr>
            <a:r>
              <a:rPr lang="fi-FI" sz="2000" dirty="0"/>
              <a:t>Jangan membiarkan rasa takut mengalahkan anda</a:t>
            </a:r>
          </a:p>
          <a:p>
            <a:pPr lvl="0" indent="-457200">
              <a:lnSpc>
                <a:spcPct val="100000"/>
              </a:lnSpc>
              <a:spcAft>
                <a:spcPts val="2100"/>
              </a:spcAft>
              <a:buFont typeface="+mj-lt"/>
              <a:buAutoNum type="arabicPeriod"/>
            </a:pPr>
            <a:r>
              <a:rPr lang="en-US" sz="2000" dirty="0" err="1"/>
              <a:t>Membuat</a:t>
            </a:r>
            <a:r>
              <a:rPr lang="en-US" sz="2000" dirty="0"/>
              <a:t> </a:t>
            </a:r>
            <a:r>
              <a:rPr lang="en-US" sz="2000" dirty="0" err="1"/>
              <a:t>keputusan</a:t>
            </a:r>
            <a:r>
              <a:rPr lang="en-US" sz="2000" dirty="0"/>
              <a:t> yang </a:t>
            </a:r>
            <a:r>
              <a:rPr lang="en-US" sz="2000" dirty="0" err="1"/>
              <a:t>cepat</a:t>
            </a:r>
            <a:r>
              <a:rPr lang="en-US" sz="2000" dirty="0"/>
              <a:t> dan </a:t>
            </a:r>
            <a:r>
              <a:rPr lang="en-US" sz="2000" dirty="0" err="1"/>
              <a:t>tepat</a:t>
            </a:r>
            <a:endParaRPr lang="en-US" sz="2000" dirty="0"/>
          </a:p>
          <a:p>
            <a:pPr lvl="0" indent="-457200">
              <a:lnSpc>
                <a:spcPct val="100000"/>
              </a:lnSpc>
              <a:spcAft>
                <a:spcPts val="2100"/>
              </a:spcAft>
              <a:buFont typeface="+mj-lt"/>
              <a:buAutoNum type="arabicPeriod"/>
            </a:pPr>
            <a:r>
              <a:rPr lang="en-ID" sz="2000" dirty="0" err="1"/>
              <a:t>Aset</a:t>
            </a:r>
            <a:r>
              <a:rPr lang="en-ID" sz="2000" dirty="0"/>
              <a:t> </a:t>
            </a:r>
            <a:r>
              <a:rPr lang="en-ID" sz="2000" dirty="0" err="1"/>
              <a:t>terbesar</a:t>
            </a:r>
            <a:r>
              <a:rPr lang="en-ID" sz="2000" dirty="0"/>
              <a:t> </a:t>
            </a:r>
            <a:r>
              <a:rPr lang="en-ID" sz="2000" dirty="0" err="1"/>
              <a:t>dari</a:t>
            </a:r>
            <a:r>
              <a:rPr lang="en-ID" sz="2000" dirty="0"/>
              <a:t> </a:t>
            </a:r>
            <a:r>
              <a:rPr lang="en-ID" sz="2000" dirty="0" err="1"/>
              <a:t>perusahaan</a:t>
            </a:r>
            <a:r>
              <a:rPr lang="en-ID" sz="2000" dirty="0"/>
              <a:t> </a:t>
            </a:r>
            <a:r>
              <a:rPr lang="en-ID" sz="2000" dirty="0" err="1"/>
              <a:t>adalah</a:t>
            </a:r>
            <a:r>
              <a:rPr lang="en-ID" sz="2000" dirty="0"/>
              <a:t> </a:t>
            </a:r>
            <a:r>
              <a:rPr lang="en-ID" sz="2000" dirty="0" err="1"/>
              <a:t>diri</a:t>
            </a:r>
            <a:r>
              <a:rPr lang="en-ID" sz="2000" dirty="0"/>
              <a:t> </a:t>
            </a:r>
            <a:r>
              <a:rPr lang="en-ID" sz="2000" dirty="0" err="1"/>
              <a:t>anda</a:t>
            </a:r>
            <a:r>
              <a:rPr lang="en-ID" sz="2000" dirty="0"/>
              <a:t> </a:t>
            </a:r>
            <a:r>
              <a:rPr lang="en-ID" sz="2000" dirty="0" err="1"/>
              <a:t>sendiri</a:t>
            </a:r>
            <a:endParaRPr lang="en-ID" sz="2000" dirty="0"/>
          </a:p>
          <a:p>
            <a:pPr lvl="0" indent="-457200">
              <a:lnSpc>
                <a:spcPct val="100000"/>
              </a:lnSpc>
              <a:spcAft>
                <a:spcPts val="2100"/>
              </a:spcAft>
              <a:buFont typeface="+mj-lt"/>
              <a:buAutoNum type="arabicPeriod"/>
            </a:pPr>
            <a:r>
              <a:rPr lang="en-ID" sz="2000" dirty="0" err="1"/>
              <a:t>Kendalikan</a:t>
            </a:r>
            <a:r>
              <a:rPr lang="en-ID" sz="2000" dirty="0"/>
              <a:t> ego </a:t>
            </a:r>
            <a:r>
              <a:rPr lang="en-ID" sz="2000" dirty="0" err="1"/>
              <a:t>anda</a:t>
            </a:r>
            <a:r>
              <a:rPr lang="en-ID" sz="2000" dirty="0"/>
              <a:t> </a:t>
            </a:r>
          </a:p>
          <a:p>
            <a:pPr lvl="0" indent="-457200">
              <a:lnSpc>
                <a:spcPct val="100000"/>
              </a:lnSpc>
              <a:spcAft>
                <a:spcPts val="2100"/>
              </a:spcAft>
              <a:buFont typeface="+mj-lt"/>
              <a:buAutoNum type="arabicPeriod"/>
            </a:pPr>
            <a:r>
              <a:rPr lang="en-ID" sz="2000" dirty="0" err="1"/>
              <a:t>Percaya</a:t>
            </a:r>
            <a:r>
              <a:rPr lang="en-ID" sz="2000" dirty="0"/>
              <a:t> </a:t>
            </a:r>
            <a:r>
              <a:rPr lang="en-ID" sz="2000" dirty="0" err="1"/>
              <a:t>diri</a:t>
            </a:r>
            <a:endParaRPr lang="en-ID" sz="2000" dirty="0"/>
          </a:p>
        </p:txBody>
      </p:sp>
      <p:sp>
        <p:nvSpPr>
          <p:cNvPr id="342" name="Google Shape;342;p25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3" name="Google Shape;343;p25">
            <a:hlinkClick r:id="rId4" action="ppaction://hlinksldjump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4" name="Google Shape;344;p25">
            <a:hlinkClick r:id="" action="ppaction://noaction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5" name="Google Shape;345;p25">
            <a:hlinkClick r:id="" action="ppaction://noaction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6" name="Google Shape;346;p25">
            <a:hlinkClick r:id="" action="ppaction://noaction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7" name="Google Shape;347;p25">
            <a:hlinkClick r:id="" action="ppaction://noaction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8" name="Google Shape;348;p25">
            <a:hlinkClick r:id="" action="ppaction://noaction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9" name="Google Shape;349;p25">
            <a:hlinkClick r:id="" action="ppaction://noaction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25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</a:pPr>
            <a:r>
              <a:rPr lang="en" dirty="0"/>
              <a:t>12 SIKAP MENTAL</a:t>
            </a:r>
            <a:endParaRPr dirty="0"/>
          </a:p>
        </p:txBody>
      </p:sp>
      <p:sp>
        <p:nvSpPr>
          <p:cNvPr id="341" name="Google Shape;341;p25"/>
          <p:cNvSpPr txBox="1">
            <a:spLocks noGrp="1"/>
          </p:cNvSpPr>
          <p:nvPr>
            <p:ph type="body" idx="4294967295"/>
          </p:nvPr>
        </p:nvSpPr>
        <p:spPr>
          <a:xfrm>
            <a:off x="761400" y="842099"/>
            <a:ext cx="7621200" cy="4529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0" lvl="0" indent="0">
              <a:lnSpc>
                <a:spcPct val="100000"/>
              </a:lnSpc>
              <a:spcAft>
                <a:spcPts val="2100"/>
              </a:spcAft>
              <a:buNone/>
            </a:pPr>
            <a:r>
              <a:rPr lang="en-ID" sz="2000" dirty="0"/>
              <a:t>9.    </a:t>
            </a:r>
            <a:r>
              <a:rPr lang="en-ID" sz="2000" dirty="0" err="1"/>
              <a:t>Menerima</a:t>
            </a:r>
            <a:r>
              <a:rPr lang="en-ID" sz="2000" dirty="0"/>
              <a:t> </a:t>
            </a:r>
            <a:r>
              <a:rPr lang="en-ID" sz="2000" dirty="0" err="1"/>
              <a:t>kritik</a:t>
            </a:r>
            <a:r>
              <a:rPr lang="en-ID" sz="2000" dirty="0"/>
              <a:t> dan saran orang lain</a:t>
            </a:r>
          </a:p>
          <a:p>
            <a:pPr marL="0" lvl="0" indent="0">
              <a:lnSpc>
                <a:spcPct val="100000"/>
              </a:lnSpc>
              <a:spcAft>
                <a:spcPts val="2100"/>
              </a:spcAft>
              <a:buNone/>
            </a:pPr>
            <a:r>
              <a:rPr lang="en-ID" sz="2000" dirty="0"/>
              <a:t>10.  </a:t>
            </a:r>
            <a:r>
              <a:rPr lang="en-ID" sz="2000" dirty="0" err="1"/>
              <a:t>Mempunyai</a:t>
            </a:r>
            <a:r>
              <a:rPr lang="en-ID" sz="2000" dirty="0"/>
              <a:t> </a:t>
            </a:r>
            <a:r>
              <a:rPr lang="en-ID" sz="2000" dirty="0" err="1"/>
              <a:t>etos</a:t>
            </a:r>
            <a:r>
              <a:rPr lang="en-ID" sz="2000" dirty="0"/>
              <a:t> </a:t>
            </a:r>
            <a:r>
              <a:rPr lang="en-ID" sz="2000" dirty="0" err="1"/>
              <a:t>kerja</a:t>
            </a:r>
            <a:r>
              <a:rPr lang="en-ID" sz="2000" dirty="0"/>
              <a:t> yang </a:t>
            </a:r>
            <a:r>
              <a:rPr lang="en-ID" sz="2000" dirty="0" err="1"/>
              <a:t>kuat</a:t>
            </a:r>
            <a:endParaRPr lang="en-ID" sz="2000" dirty="0"/>
          </a:p>
          <a:p>
            <a:pPr lvl="0" indent="-457200">
              <a:lnSpc>
                <a:spcPct val="100000"/>
              </a:lnSpc>
              <a:spcAft>
                <a:spcPts val="2100"/>
              </a:spcAft>
              <a:buAutoNum type="arabicPeriod" startAt="11"/>
            </a:pPr>
            <a:r>
              <a:rPr lang="en-ID" sz="2000" dirty="0" err="1"/>
              <a:t>Berkeinginan</a:t>
            </a:r>
            <a:r>
              <a:rPr lang="en-ID" sz="2000" dirty="0"/>
              <a:t> </a:t>
            </a:r>
            <a:r>
              <a:rPr lang="en-ID" sz="2000" dirty="0" err="1"/>
              <a:t>untuk</a:t>
            </a:r>
            <a:r>
              <a:rPr lang="en-ID" sz="2000" dirty="0"/>
              <a:t> </a:t>
            </a:r>
            <a:r>
              <a:rPr lang="en-ID" sz="2000" dirty="0" err="1"/>
              <a:t>maju</a:t>
            </a:r>
            <a:r>
              <a:rPr lang="en-ID" sz="2000" dirty="0"/>
              <a:t> dan </a:t>
            </a:r>
            <a:r>
              <a:rPr lang="en-ID" sz="2000" dirty="0" err="1"/>
              <a:t>berkembang</a:t>
            </a:r>
            <a:endParaRPr lang="en-ID" sz="2000" dirty="0"/>
          </a:p>
          <a:p>
            <a:pPr lvl="0" indent="-457200">
              <a:lnSpc>
                <a:spcPct val="100000"/>
              </a:lnSpc>
              <a:spcAft>
                <a:spcPts val="2100"/>
              </a:spcAft>
              <a:buAutoNum type="arabicPeriod" startAt="11"/>
            </a:pPr>
            <a:r>
              <a:rPr lang="en-ID" sz="2000" dirty="0" err="1"/>
              <a:t>Selalu</a:t>
            </a:r>
            <a:r>
              <a:rPr lang="en-ID" sz="2000" dirty="0"/>
              <a:t> </a:t>
            </a:r>
            <a:r>
              <a:rPr lang="en-ID" sz="2000" dirty="0" err="1"/>
              <a:t>tumbuh</a:t>
            </a:r>
            <a:r>
              <a:rPr lang="en-ID" sz="2000" dirty="0"/>
              <a:t> dan </a:t>
            </a:r>
            <a:r>
              <a:rPr lang="en-ID" sz="2000" dirty="0" err="1"/>
              <a:t>keluar</a:t>
            </a:r>
            <a:r>
              <a:rPr lang="en-ID" sz="2000" dirty="0"/>
              <a:t> </a:t>
            </a:r>
            <a:r>
              <a:rPr lang="en-ID" sz="2000" dirty="0" err="1"/>
              <a:t>dari</a:t>
            </a:r>
            <a:r>
              <a:rPr lang="en-ID" sz="2000" dirty="0"/>
              <a:t> zona </a:t>
            </a:r>
            <a:r>
              <a:rPr lang="en-ID" sz="2000" dirty="0" err="1"/>
              <a:t>nyaman</a:t>
            </a:r>
            <a:endParaRPr lang="en-ID" sz="2000" dirty="0"/>
          </a:p>
        </p:txBody>
      </p:sp>
      <p:sp>
        <p:nvSpPr>
          <p:cNvPr id="342" name="Google Shape;342;p25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3" name="Google Shape;343;p25">
            <a:hlinkClick r:id="rId4" action="ppaction://hlinksldjump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4" name="Google Shape;344;p25">
            <a:hlinkClick r:id="" action="ppaction://noaction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5" name="Google Shape;345;p25">
            <a:hlinkClick r:id="" action="ppaction://noaction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6" name="Google Shape;346;p25">
            <a:hlinkClick r:id="" action="ppaction://noaction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7" name="Google Shape;347;p25">
            <a:hlinkClick r:id="" action="ppaction://noaction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8" name="Google Shape;348;p25">
            <a:hlinkClick r:id="" action="ppaction://noaction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9" name="Google Shape;349;p25">
            <a:hlinkClick r:id="" action="ppaction://noaction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936969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6"/>
          <p:cNvSpPr txBox="1">
            <a:spLocks noGrp="1"/>
          </p:cNvSpPr>
          <p:nvPr>
            <p:ph type="title"/>
          </p:nvPr>
        </p:nvSpPr>
        <p:spPr>
          <a:xfrm>
            <a:off x="502000" y="342969"/>
            <a:ext cx="7621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</a:pPr>
            <a:r>
              <a:rPr lang="en-ID" dirty="0"/>
              <a:t>PENGERTIAN KARAKTER </a:t>
            </a:r>
            <a:endParaRPr dirty="0"/>
          </a:p>
        </p:txBody>
      </p:sp>
      <p:sp>
        <p:nvSpPr>
          <p:cNvPr id="355" name="Google Shape;355;p26"/>
          <p:cNvSpPr txBox="1">
            <a:spLocks noGrp="1"/>
          </p:cNvSpPr>
          <p:nvPr>
            <p:ph type="body" idx="4294967295"/>
          </p:nvPr>
        </p:nvSpPr>
        <p:spPr>
          <a:xfrm>
            <a:off x="815167" y="966891"/>
            <a:ext cx="7621200" cy="43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342900" indent="-342900">
              <a:spcAft>
                <a:spcPts val="2100"/>
              </a:spcAft>
            </a:pPr>
            <a:r>
              <a:rPr lang="en-ID" dirty="0" err="1"/>
              <a:t>Karakter</a:t>
            </a:r>
            <a:r>
              <a:rPr lang="en-ID" dirty="0"/>
              <a:t> </a:t>
            </a:r>
            <a:r>
              <a:rPr lang="en-ID" dirty="0" err="1"/>
              <a:t>berasal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serta</a:t>
            </a:r>
            <a:r>
              <a:rPr lang="en-ID" dirty="0"/>
              <a:t> </a:t>
            </a:r>
            <a:r>
              <a:rPr lang="en-ID" dirty="0" err="1"/>
              <a:t>merupakan</a:t>
            </a:r>
            <a:r>
              <a:rPr lang="en-ID" dirty="0"/>
              <a:t> </a:t>
            </a:r>
            <a:r>
              <a:rPr lang="en-ID" dirty="0" err="1"/>
              <a:t>aktualisasi</a:t>
            </a:r>
            <a:r>
              <a:rPr lang="en-ID" dirty="0"/>
              <a:t> </a:t>
            </a:r>
            <a:r>
              <a:rPr lang="en-ID" dirty="0" err="1"/>
              <a:t>potensi</a:t>
            </a:r>
            <a:r>
              <a:rPr lang="en-ID" dirty="0"/>
              <a:t> dan </a:t>
            </a:r>
            <a:r>
              <a:rPr lang="en-ID" dirty="0" err="1"/>
              <a:t>internalisasi</a:t>
            </a:r>
            <a:r>
              <a:rPr lang="en-ID" dirty="0"/>
              <a:t> </a:t>
            </a:r>
            <a:r>
              <a:rPr lang="en-ID" dirty="0" err="1"/>
              <a:t>nilai-nilai</a:t>
            </a:r>
            <a:r>
              <a:rPr lang="en-ID" dirty="0"/>
              <a:t> moral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luar</a:t>
            </a:r>
            <a:r>
              <a:rPr lang="en-ID" dirty="0"/>
              <a:t> yang </a:t>
            </a:r>
            <a:r>
              <a:rPr lang="en-ID" dirty="0" err="1"/>
              <a:t>menjadi</a:t>
            </a:r>
            <a:r>
              <a:rPr lang="en-ID" dirty="0"/>
              <a:t> </a:t>
            </a:r>
            <a:r>
              <a:rPr lang="en-ID" dirty="0" err="1"/>
              <a:t>bagian</a:t>
            </a:r>
            <a:r>
              <a:rPr lang="en-ID" dirty="0"/>
              <a:t> </a:t>
            </a:r>
            <a:r>
              <a:rPr lang="en-ID" dirty="0" err="1"/>
              <a:t>kepribadiannya</a:t>
            </a:r>
            <a:endParaRPr lang="en-ID" dirty="0"/>
          </a:p>
          <a:p>
            <a:pPr marL="342900" indent="-342900">
              <a:spcAft>
                <a:spcPts val="2100"/>
              </a:spcAft>
            </a:pPr>
            <a:r>
              <a:rPr lang="en-ID" dirty="0" err="1"/>
              <a:t>Karakter</a:t>
            </a:r>
            <a:r>
              <a:rPr lang="en-ID" dirty="0"/>
              <a:t> </a:t>
            </a:r>
            <a:r>
              <a:rPr lang="en-ID" dirty="0" err="1"/>
              <a:t>merupakan</a:t>
            </a:r>
            <a:r>
              <a:rPr lang="en-ID" dirty="0"/>
              <a:t> </a:t>
            </a:r>
            <a:r>
              <a:rPr lang="en-ID" dirty="0" err="1"/>
              <a:t>nilai-nilai</a:t>
            </a:r>
            <a:r>
              <a:rPr lang="en-ID" dirty="0"/>
              <a:t> moral yang </a:t>
            </a:r>
            <a:r>
              <a:rPr lang="en-ID" dirty="0" err="1"/>
              <a:t>terpatri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diri</a:t>
            </a:r>
            <a:r>
              <a:rPr lang="en-ID" dirty="0"/>
              <a:t> </a:t>
            </a:r>
            <a:r>
              <a:rPr lang="en-ID" dirty="0" err="1"/>
              <a:t>kita</a:t>
            </a:r>
            <a:r>
              <a:rPr lang="en-ID" dirty="0"/>
              <a:t>, </a:t>
            </a:r>
            <a:r>
              <a:rPr lang="en-ID" dirty="0" err="1"/>
              <a:t>melalui</a:t>
            </a:r>
            <a:r>
              <a:rPr lang="en-ID" dirty="0"/>
              <a:t> </a:t>
            </a:r>
            <a:r>
              <a:rPr lang="en-ID" dirty="0" err="1"/>
              <a:t>pengalaman</a:t>
            </a:r>
            <a:r>
              <a:rPr lang="en-ID" dirty="0"/>
              <a:t>, </a:t>
            </a:r>
            <a:r>
              <a:rPr lang="en-ID" dirty="0" err="1"/>
              <a:t>percobaan</a:t>
            </a:r>
            <a:r>
              <a:rPr lang="en-ID" dirty="0"/>
              <a:t>, </a:t>
            </a:r>
            <a:r>
              <a:rPr lang="en-ID" dirty="0" err="1"/>
              <a:t>pengorbanan</a:t>
            </a:r>
            <a:r>
              <a:rPr lang="en-ID" dirty="0"/>
              <a:t>, dan </a:t>
            </a:r>
            <a:r>
              <a:rPr lang="en-ID" dirty="0" err="1"/>
              <a:t>pengaruh</a:t>
            </a:r>
            <a:r>
              <a:rPr lang="en-ID" dirty="0"/>
              <a:t> </a:t>
            </a:r>
            <a:r>
              <a:rPr lang="en-ID" dirty="0" err="1"/>
              <a:t>lingkungan</a:t>
            </a:r>
            <a:r>
              <a:rPr lang="en-ID" dirty="0"/>
              <a:t>, </a:t>
            </a:r>
            <a:r>
              <a:rPr lang="en-ID" dirty="0" err="1"/>
              <a:t>menjadi</a:t>
            </a:r>
            <a:r>
              <a:rPr lang="en-ID" dirty="0"/>
              <a:t> </a:t>
            </a:r>
            <a:r>
              <a:rPr lang="en-ID" dirty="0" err="1"/>
              <a:t>nilai</a:t>
            </a:r>
            <a:r>
              <a:rPr lang="en-ID" dirty="0"/>
              <a:t> </a:t>
            </a:r>
            <a:r>
              <a:rPr lang="en-ID" dirty="0" err="1"/>
              <a:t>intrinsik</a:t>
            </a:r>
            <a:r>
              <a:rPr lang="en-ID" dirty="0"/>
              <a:t> yang </a:t>
            </a:r>
            <a:r>
              <a:rPr lang="en-ID" dirty="0" err="1"/>
              <a:t>mewujud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sistem</a:t>
            </a:r>
            <a:r>
              <a:rPr lang="en-ID" dirty="0"/>
              <a:t> </a:t>
            </a:r>
            <a:r>
              <a:rPr lang="en-ID" dirty="0" err="1"/>
              <a:t>daya</a:t>
            </a:r>
            <a:r>
              <a:rPr lang="en-ID" dirty="0"/>
              <a:t> </a:t>
            </a:r>
            <a:r>
              <a:rPr lang="en-ID" dirty="0" err="1"/>
              <a:t>dorong</a:t>
            </a:r>
            <a:r>
              <a:rPr lang="en-ID" dirty="0"/>
              <a:t> </a:t>
            </a:r>
            <a:r>
              <a:rPr lang="en-ID" dirty="0" err="1"/>
              <a:t>juang</a:t>
            </a:r>
            <a:r>
              <a:rPr lang="en-ID" dirty="0"/>
              <a:t>, yang </a:t>
            </a:r>
            <a:r>
              <a:rPr lang="en-ID" dirty="0" err="1"/>
              <a:t>melandasi</a:t>
            </a:r>
            <a:r>
              <a:rPr lang="en-ID" dirty="0"/>
              <a:t> </a:t>
            </a:r>
            <a:r>
              <a:rPr lang="en-ID" dirty="0" err="1"/>
              <a:t>pemikiran</a:t>
            </a:r>
            <a:r>
              <a:rPr lang="en-ID" dirty="0"/>
              <a:t>, </a:t>
            </a:r>
            <a:r>
              <a:rPr lang="en-ID" dirty="0" err="1"/>
              <a:t>sikap</a:t>
            </a:r>
            <a:r>
              <a:rPr lang="en-ID" dirty="0"/>
              <a:t> dan </a:t>
            </a:r>
            <a:r>
              <a:rPr lang="en-ID" dirty="0" err="1"/>
              <a:t>perilaku</a:t>
            </a:r>
            <a:r>
              <a:rPr lang="en-ID" dirty="0"/>
              <a:t>.</a:t>
            </a:r>
            <a:endParaRPr dirty="0"/>
          </a:p>
        </p:txBody>
      </p:sp>
      <p:sp>
        <p:nvSpPr>
          <p:cNvPr id="356" name="Google Shape;356;p26">
            <a:hlinkClick r:id="rId3" action="ppaction://hlinksldjump"/>
          </p:cNvPr>
          <p:cNvSpPr txBox="1"/>
          <p:nvPr/>
        </p:nvSpPr>
        <p:spPr>
          <a:xfrm rot="5400000">
            <a:off x="8625087" y="194618"/>
            <a:ext cx="768485" cy="315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WELCOME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57" name="Google Shape;357;p26">
            <a:hlinkClick r:id="rId4" action="ppaction://hlinksldjump"/>
          </p:cNvPr>
          <p:cNvSpPr txBox="1"/>
          <p:nvPr/>
        </p:nvSpPr>
        <p:spPr>
          <a:xfrm rot="5400000">
            <a:off x="8687429" y="927518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MATH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58" name="Google Shape;358;p26">
            <a:hlinkClick r:id="" action="ppaction://noaction"/>
          </p:cNvPr>
          <p:cNvSpPr txBox="1"/>
          <p:nvPr/>
        </p:nvSpPr>
        <p:spPr>
          <a:xfrm rot="5400000">
            <a:off x="8687429" y="164126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SCIENCE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59" name="Google Shape;359;p26">
            <a:hlinkClick r:id="" action="ppaction://noaction"/>
          </p:cNvPr>
          <p:cNvSpPr txBox="1"/>
          <p:nvPr/>
        </p:nvSpPr>
        <p:spPr>
          <a:xfrm rot="5400000">
            <a:off x="8611198" y="2344407"/>
            <a:ext cx="796263" cy="26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GEOGRAPHY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60" name="Google Shape;360;p26">
            <a:hlinkClick r:id="" action="ppaction://noaction"/>
          </p:cNvPr>
          <p:cNvSpPr txBox="1"/>
          <p:nvPr/>
        </p:nvSpPr>
        <p:spPr>
          <a:xfrm rot="5400000">
            <a:off x="8687429" y="3047482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ENGLISH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61" name="Google Shape;361;p26">
            <a:hlinkClick r:id="" action="ppaction://noaction"/>
          </p:cNvPr>
          <p:cNvSpPr txBox="1"/>
          <p:nvPr/>
        </p:nvSpPr>
        <p:spPr>
          <a:xfrm rot="5400000">
            <a:off x="8687429" y="3738184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HISTORY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62" name="Google Shape;362;p26">
            <a:hlinkClick r:id="" action="ppaction://noaction"/>
          </p:cNvPr>
          <p:cNvSpPr txBox="1"/>
          <p:nvPr/>
        </p:nvSpPr>
        <p:spPr>
          <a:xfrm rot="5400000">
            <a:off x="8687429" y="4435979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SOCIAL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63" name="Google Shape;363;p26">
            <a:hlinkClick r:id="" action="ppaction://noaction"/>
          </p:cNvPr>
          <p:cNvSpPr txBox="1"/>
          <p:nvPr/>
        </p:nvSpPr>
        <p:spPr>
          <a:xfrm rot="5400000">
            <a:off x="8687429" y="5135550"/>
            <a:ext cx="643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NOTES</a:t>
            </a:r>
            <a:endParaRPr sz="9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DD7AA-5A23-4F4E-839A-4C6B68578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KARAKTERISTIK WIRAUSAHAWAN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223196-7BFC-44FA-AE14-0C273EDADB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1400" y="661650"/>
            <a:ext cx="7621200" cy="4391700"/>
          </a:xfrm>
        </p:spPr>
        <p:txBody>
          <a:bodyPr/>
          <a:lstStyle/>
          <a:p>
            <a:r>
              <a:rPr lang="en-ID" sz="2000" b="1" dirty="0" err="1"/>
              <a:t>Percaya</a:t>
            </a:r>
            <a:r>
              <a:rPr lang="en-ID" sz="2000" b="1" dirty="0"/>
              <a:t> </a:t>
            </a:r>
            <a:r>
              <a:rPr lang="en-ID" sz="2000" b="1" dirty="0" err="1"/>
              <a:t>diri</a:t>
            </a:r>
            <a:r>
              <a:rPr lang="en-ID" sz="2000" b="1" dirty="0"/>
              <a:t> </a:t>
            </a:r>
            <a:r>
              <a:rPr lang="en-ID" sz="2000" dirty="0"/>
              <a:t>: </a:t>
            </a:r>
            <a:r>
              <a:rPr lang="en-ID" sz="2000" dirty="0" err="1"/>
              <a:t>Kepercayaan</a:t>
            </a:r>
            <a:r>
              <a:rPr lang="en-ID" sz="2000" dirty="0"/>
              <a:t> (</a:t>
            </a:r>
            <a:r>
              <a:rPr lang="en-ID" sz="2000" dirty="0" err="1"/>
              <a:t>keteguhan</a:t>
            </a:r>
            <a:r>
              <a:rPr lang="en-ID" sz="2000" dirty="0"/>
              <a:t>),</a:t>
            </a:r>
            <a:r>
              <a:rPr lang="en-ID" sz="2000" dirty="0" err="1"/>
              <a:t>Ketidaktergantungan</a:t>
            </a:r>
            <a:r>
              <a:rPr lang="en-ID" sz="2000" dirty="0"/>
              <a:t>, </a:t>
            </a:r>
            <a:r>
              <a:rPr lang="en-ID" sz="2000" dirty="0" err="1"/>
              <a:t>kepribadian</a:t>
            </a:r>
            <a:r>
              <a:rPr lang="en-ID" sz="2000" dirty="0"/>
              <a:t> </a:t>
            </a:r>
            <a:r>
              <a:rPr lang="en-ID" sz="2000" dirty="0" err="1"/>
              <a:t>mantap</a:t>
            </a:r>
            <a:r>
              <a:rPr lang="en-ID" sz="2000" dirty="0"/>
              <a:t> dan </a:t>
            </a:r>
            <a:r>
              <a:rPr lang="en-ID" sz="2000" dirty="0" err="1"/>
              <a:t>Optimisme</a:t>
            </a:r>
            <a:endParaRPr lang="en-ID" sz="2000" dirty="0"/>
          </a:p>
          <a:p>
            <a:r>
              <a:rPr lang="en-ID" sz="2000" b="1" dirty="0" err="1"/>
              <a:t>Berorientasikan</a:t>
            </a:r>
            <a:r>
              <a:rPr lang="en-ID" sz="2000" b="1" dirty="0"/>
              <a:t> </a:t>
            </a:r>
            <a:r>
              <a:rPr lang="en-ID" sz="2000" b="1" dirty="0" err="1"/>
              <a:t>tugas</a:t>
            </a:r>
            <a:r>
              <a:rPr lang="en-ID" sz="2000" b="1" dirty="0"/>
              <a:t> dan </a:t>
            </a:r>
            <a:r>
              <a:rPr lang="en-ID" sz="2000" b="1" dirty="0" err="1"/>
              <a:t>hasil</a:t>
            </a:r>
            <a:r>
              <a:rPr lang="en-ID" sz="2000" b="1" dirty="0"/>
              <a:t> </a:t>
            </a:r>
            <a:r>
              <a:rPr lang="en-ID" sz="2000" dirty="0"/>
              <a:t>: </a:t>
            </a:r>
            <a:r>
              <a:rPr lang="en-ID" sz="2000" dirty="0" err="1"/>
              <a:t>Kebutuhan</a:t>
            </a:r>
            <a:r>
              <a:rPr lang="en-ID" sz="2000" dirty="0"/>
              <a:t> </a:t>
            </a:r>
            <a:r>
              <a:rPr lang="en-ID" sz="2000" dirty="0" err="1"/>
              <a:t>atau</a:t>
            </a:r>
            <a:r>
              <a:rPr lang="en-ID" sz="2000" dirty="0"/>
              <a:t> </a:t>
            </a:r>
            <a:r>
              <a:rPr lang="en-ID" sz="2000" dirty="0" err="1"/>
              <a:t>haus</a:t>
            </a:r>
            <a:r>
              <a:rPr lang="en-ID" sz="2000" dirty="0"/>
              <a:t> </a:t>
            </a:r>
            <a:r>
              <a:rPr lang="en-ID" sz="2000" dirty="0" err="1"/>
              <a:t>akan</a:t>
            </a:r>
            <a:r>
              <a:rPr lang="en-ID" sz="2000" dirty="0"/>
              <a:t> </a:t>
            </a:r>
            <a:r>
              <a:rPr lang="en-ID" sz="2000" dirty="0" err="1"/>
              <a:t>prestasi</a:t>
            </a:r>
            <a:r>
              <a:rPr lang="en-ID" sz="2000" dirty="0"/>
              <a:t>, </a:t>
            </a:r>
            <a:r>
              <a:rPr lang="en-ID" sz="2000" dirty="0" err="1"/>
              <a:t>Berorientasi</a:t>
            </a:r>
            <a:r>
              <a:rPr lang="en-ID" sz="2000" dirty="0"/>
              <a:t> </a:t>
            </a:r>
            <a:r>
              <a:rPr lang="en-ID" sz="2000" dirty="0" err="1"/>
              <a:t>laba</a:t>
            </a:r>
            <a:r>
              <a:rPr lang="en-ID" sz="2000" dirty="0"/>
              <a:t> </a:t>
            </a:r>
            <a:r>
              <a:rPr lang="en-ID" sz="2000" dirty="0" err="1"/>
              <a:t>atau</a:t>
            </a:r>
            <a:r>
              <a:rPr lang="en-ID" sz="2000" dirty="0"/>
              <a:t> </a:t>
            </a:r>
            <a:r>
              <a:rPr lang="en-ID" sz="2000" dirty="0" err="1"/>
              <a:t>hasil</a:t>
            </a:r>
            <a:r>
              <a:rPr lang="en-ID" sz="2000" dirty="0"/>
              <a:t>, </a:t>
            </a:r>
            <a:r>
              <a:rPr lang="en-ID" sz="2000" dirty="0" err="1"/>
              <a:t>Tekun</a:t>
            </a:r>
            <a:r>
              <a:rPr lang="en-ID" sz="2000" dirty="0"/>
              <a:t> dan </a:t>
            </a:r>
            <a:r>
              <a:rPr lang="en-ID" sz="2000" dirty="0" err="1"/>
              <a:t>tabah</a:t>
            </a:r>
            <a:r>
              <a:rPr lang="en-ID" sz="2000" dirty="0"/>
              <a:t>, </a:t>
            </a:r>
            <a:r>
              <a:rPr lang="en-ID" sz="2000" dirty="0" err="1"/>
              <a:t>Tekad</a:t>
            </a:r>
            <a:r>
              <a:rPr lang="en-ID" sz="2000" dirty="0"/>
              <a:t>, </a:t>
            </a:r>
            <a:r>
              <a:rPr lang="en-ID" sz="2000" dirty="0" err="1"/>
              <a:t>kerja</a:t>
            </a:r>
            <a:r>
              <a:rPr lang="en-ID" sz="2000" dirty="0"/>
              <a:t> </a:t>
            </a:r>
            <a:r>
              <a:rPr lang="en-ID" sz="2000" dirty="0" err="1"/>
              <a:t>keras</a:t>
            </a:r>
            <a:r>
              <a:rPr lang="en-ID" sz="2000" dirty="0"/>
              <a:t>, </a:t>
            </a:r>
            <a:r>
              <a:rPr lang="en-ID" sz="2000" dirty="0" err="1"/>
              <a:t>motivasi</a:t>
            </a:r>
            <a:r>
              <a:rPr lang="en-ID" sz="2000" dirty="0"/>
              <a:t>, </a:t>
            </a:r>
            <a:r>
              <a:rPr lang="en-ID" sz="2000" dirty="0" err="1"/>
              <a:t>Energik</a:t>
            </a:r>
            <a:r>
              <a:rPr lang="en-ID" sz="2000" dirty="0"/>
              <a:t>, </a:t>
            </a:r>
            <a:r>
              <a:rPr lang="en-ID" sz="2000" dirty="0" err="1"/>
              <a:t>Penuh</a:t>
            </a:r>
            <a:r>
              <a:rPr lang="en-ID" sz="2000" dirty="0"/>
              <a:t> </a:t>
            </a:r>
            <a:r>
              <a:rPr lang="en-ID" sz="2000" dirty="0" err="1"/>
              <a:t>inisiatif</a:t>
            </a:r>
            <a:endParaRPr lang="en-ID" sz="2000" dirty="0"/>
          </a:p>
          <a:p>
            <a:r>
              <a:rPr lang="en-ID" sz="2000" b="1" dirty="0" err="1"/>
              <a:t>Pengambil</a:t>
            </a:r>
            <a:r>
              <a:rPr lang="en-ID" sz="2000" b="1" dirty="0"/>
              <a:t> </a:t>
            </a:r>
            <a:r>
              <a:rPr lang="en-ID" sz="2000" b="1" dirty="0" err="1"/>
              <a:t>resiko</a:t>
            </a:r>
            <a:r>
              <a:rPr lang="en-ID" sz="2000" b="1" dirty="0"/>
              <a:t> </a:t>
            </a:r>
            <a:r>
              <a:rPr lang="en-ID" sz="2000" dirty="0"/>
              <a:t>: </a:t>
            </a:r>
            <a:r>
              <a:rPr lang="en-ID" sz="2000" dirty="0" err="1"/>
              <a:t>Mampu</a:t>
            </a:r>
            <a:r>
              <a:rPr lang="en-ID" sz="2000" dirty="0"/>
              <a:t> </a:t>
            </a:r>
            <a:r>
              <a:rPr lang="en-ID" sz="2000" dirty="0" err="1"/>
              <a:t>mengambil</a:t>
            </a:r>
            <a:r>
              <a:rPr lang="en-ID" sz="2000" dirty="0"/>
              <a:t> dan </a:t>
            </a:r>
            <a:r>
              <a:rPr lang="en-ID" sz="2000" dirty="0" err="1"/>
              <a:t>mengelola</a:t>
            </a:r>
            <a:r>
              <a:rPr lang="en-ID" sz="2000" dirty="0"/>
              <a:t> </a:t>
            </a:r>
            <a:r>
              <a:rPr lang="en-ID" sz="2000" dirty="0" err="1"/>
              <a:t>resiko</a:t>
            </a:r>
            <a:r>
              <a:rPr lang="en-ID" sz="2000" dirty="0"/>
              <a:t>, </a:t>
            </a:r>
            <a:r>
              <a:rPr lang="en-ID" sz="2000" dirty="0" err="1"/>
              <a:t>Suka</a:t>
            </a:r>
            <a:r>
              <a:rPr lang="en-ID" sz="2000" dirty="0"/>
              <a:t> pada </a:t>
            </a:r>
            <a:r>
              <a:rPr lang="en-ID" sz="2000" dirty="0" err="1"/>
              <a:t>tantangan</a:t>
            </a:r>
            <a:r>
              <a:rPr lang="en-ID" sz="2000" dirty="0"/>
              <a:t>, 	</a:t>
            </a:r>
          </a:p>
          <a:p>
            <a:r>
              <a:rPr lang="en-ID" sz="2000" b="1" dirty="0" err="1"/>
              <a:t>Kepemimpinan</a:t>
            </a:r>
            <a:r>
              <a:rPr lang="en-ID" sz="2000" dirty="0"/>
              <a:t> : </a:t>
            </a:r>
            <a:r>
              <a:rPr lang="en-ID" sz="2000" dirty="0" err="1"/>
              <a:t>Mampu</a:t>
            </a:r>
            <a:r>
              <a:rPr lang="en-ID" sz="2000" dirty="0"/>
              <a:t> </a:t>
            </a:r>
            <a:r>
              <a:rPr lang="en-ID" sz="2000" dirty="0" err="1"/>
              <a:t>memimpin</a:t>
            </a:r>
            <a:r>
              <a:rPr lang="en-ID" sz="2000" dirty="0"/>
              <a:t>, </a:t>
            </a:r>
            <a:r>
              <a:rPr lang="en-ID" sz="2000" dirty="0" err="1"/>
              <a:t>Dapat</a:t>
            </a:r>
            <a:r>
              <a:rPr lang="en-ID" sz="2000" dirty="0"/>
              <a:t> </a:t>
            </a:r>
            <a:r>
              <a:rPr lang="en-ID" sz="2000" dirty="0" err="1"/>
              <a:t>bergaul</a:t>
            </a:r>
            <a:r>
              <a:rPr lang="en-ID" sz="2000" dirty="0"/>
              <a:t> </a:t>
            </a:r>
            <a:r>
              <a:rPr lang="en-ID" sz="2000" dirty="0" err="1"/>
              <a:t>dengan</a:t>
            </a:r>
            <a:r>
              <a:rPr lang="en-ID" sz="2000" dirty="0"/>
              <a:t> orang lain</a:t>
            </a:r>
          </a:p>
          <a:p>
            <a:r>
              <a:rPr lang="en-ID" sz="2000" b="1" dirty="0" err="1"/>
              <a:t>Keorisinilan</a:t>
            </a:r>
            <a:r>
              <a:rPr lang="en-ID" sz="2000" dirty="0"/>
              <a:t> : </a:t>
            </a:r>
            <a:r>
              <a:rPr lang="en-ID" sz="2000" dirty="0" err="1"/>
              <a:t>Menanggapi</a:t>
            </a:r>
            <a:r>
              <a:rPr lang="en-ID" sz="2000" dirty="0"/>
              <a:t> saran dan </a:t>
            </a:r>
            <a:r>
              <a:rPr lang="en-ID" sz="2000" dirty="0" err="1"/>
              <a:t>kritik</a:t>
            </a:r>
            <a:r>
              <a:rPr lang="en-ID" sz="2000" dirty="0"/>
              <a:t>, </a:t>
            </a:r>
            <a:r>
              <a:rPr lang="en-ID" sz="2000" dirty="0" err="1"/>
              <a:t>Inovatif</a:t>
            </a:r>
            <a:r>
              <a:rPr lang="en-ID" sz="2000" dirty="0"/>
              <a:t> (</a:t>
            </a:r>
            <a:r>
              <a:rPr lang="en-ID" sz="2000" dirty="0" err="1"/>
              <a:t>pembaharu</a:t>
            </a:r>
            <a:r>
              <a:rPr lang="en-ID" sz="2000" dirty="0"/>
              <a:t>), </a:t>
            </a:r>
            <a:r>
              <a:rPr lang="en-ID" sz="2000" dirty="0" err="1"/>
              <a:t>Kreatif</a:t>
            </a:r>
            <a:r>
              <a:rPr lang="en-ID" sz="2000" dirty="0"/>
              <a:t>, </a:t>
            </a:r>
            <a:r>
              <a:rPr lang="en-ID" sz="2000" dirty="0" err="1"/>
              <a:t>Fleksibel</a:t>
            </a:r>
            <a:r>
              <a:rPr lang="en-ID" sz="2000" dirty="0"/>
              <a:t>, Banyak </a:t>
            </a:r>
            <a:r>
              <a:rPr lang="en-ID" sz="2000" dirty="0" err="1"/>
              <a:t>sumber</a:t>
            </a:r>
            <a:r>
              <a:rPr lang="en-ID" sz="2000" dirty="0"/>
              <a:t>, </a:t>
            </a:r>
            <a:r>
              <a:rPr lang="en-ID" sz="2000" dirty="0" err="1"/>
              <a:t>Serba</a:t>
            </a:r>
            <a:r>
              <a:rPr lang="en-ID" sz="2000" dirty="0"/>
              <a:t> </a:t>
            </a:r>
            <a:r>
              <a:rPr lang="en-ID" sz="2000" dirty="0" err="1"/>
              <a:t>bisa</a:t>
            </a:r>
            <a:endParaRPr lang="en-ID" sz="2000" dirty="0"/>
          </a:p>
          <a:p>
            <a:r>
              <a:rPr lang="en-ID" sz="2000" b="1" dirty="0" err="1"/>
              <a:t>Berorientasi</a:t>
            </a:r>
            <a:r>
              <a:rPr lang="en-ID" sz="2000" b="1" dirty="0"/>
              <a:t> </a:t>
            </a:r>
            <a:r>
              <a:rPr lang="en-ID" sz="2000" b="1" dirty="0" err="1"/>
              <a:t>ke</a:t>
            </a:r>
            <a:r>
              <a:rPr lang="en-ID" sz="2000" b="1" dirty="0"/>
              <a:t> masa </a:t>
            </a:r>
            <a:r>
              <a:rPr lang="en-ID" sz="2000" b="1" dirty="0" err="1"/>
              <a:t>depan</a:t>
            </a:r>
            <a:r>
              <a:rPr lang="en-ID" sz="2000" dirty="0"/>
              <a:t>: </a:t>
            </a:r>
            <a:r>
              <a:rPr lang="en-ID" sz="2000" dirty="0" err="1"/>
              <a:t>Mengetahui</a:t>
            </a:r>
            <a:r>
              <a:rPr lang="en-ID" sz="2000" dirty="0"/>
              <a:t> </a:t>
            </a:r>
            <a:r>
              <a:rPr lang="en-ID" sz="2000" dirty="0" err="1"/>
              <a:t>banyak</a:t>
            </a:r>
            <a:r>
              <a:rPr lang="en-ID" sz="2000" dirty="0"/>
              <a:t>,  </a:t>
            </a:r>
            <a:r>
              <a:rPr lang="en-ID" sz="2000" dirty="0" err="1"/>
              <a:t>Pandangan</a:t>
            </a:r>
            <a:r>
              <a:rPr lang="en-ID" sz="2000" dirty="0"/>
              <a:t> </a:t>
            </a:r>
            <a:r>
              <a:rPr lang="en-ID" sz="2000" dirty="0" err="1"/>
              <a:t>kedepan</a:t>
            </a:r>
            <a:r>
              <a:rPr lang="en-ID" sz="2000" dirty="0"/>
              <a:t>, dan </a:t>
            </a:r>
            <a:r>
              <a:rPr lang="en-ID" sz="2000" dirty="0" err="1"/>
              <a:t>perseptif</a:t>
            </a:r>
            <a:endParaRPr lang="en-ID" sz="2000" dirty="0"/>
          </a:p>
          <a:p>
            <a:pPr marL="76200" indent="0">
              <a:buNone/>
            </a:pPr>
            <a:r>
              <a:rPr lang="en-ID" sz="2000" dirty="0"/>
              <a:t>		(</a:t>
            </a:r>
            <a:r>
              <a:rPr lang="en-ID" sz="2000" dirty="0" err="1"/>
              <a:t>Bukhori</a:t>
            </a:r>
            <a:r>
              <a:rPr lang="en-ID" sz="2000" dirty="0"/>
              <a:t> Alma, 1999: 25-30)</a:t>
            </a:r>
          </a:p>
          <a:p>
            <a:endParaRPr lang="en-ID" sz="2000" dirty="0"/>
          </a:p>
        </p:txBody>
      </p:sp>
    </p:spTree>
    <p:extLst>
      <p:ext uri="{BB962C8B-B14F-4D97-AF65-F5344CB8AC3E}">
        <p14:creationId xmlns:p14="http://schemas.microsoft.com/office/powerpoint/2010/main" val="18595720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3EF93-7B86-41AB-86F4-35CE5C1B8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KEBIASAAN SEORANG WIRAUSAHAWAN</a:t>
            </a:r>
            <a:endParaRPr lang="en-ID" sz="3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495794-BEAF-4DF8-A68F-EA91DD7593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08462" y="1231586"/>
            <a:ext cx="7621200" cy="3484793"/>
          </a:xfrm>
        </p:spPr>
        <p:txBody>
          <a:bodyPr/>
          <a:lstStyle/>
          <a:p>
            <a:pPr marL="533400" indent="-457200">
              <a:buAutoNum type="arabicPeriod"/>
            </a:pPr>
            <a:r>
              <a:rPr lang="en-ID" dirty="0" err="1"/>
              <a:t>Melakukan</a:t>
            </a:r>
            <a:r>
              <a:rPr lang="en-ID" dirty="0"/>
              <a:t> </a:t>
            </a:r>
            <a:r>
              <a:rPr lang="en-ID" dirty="0" err="1"/>
              <a:t>Rutinitas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konsisten</a:t>
            </a:r>
            <a:endParaRPr lang="en-ID" dirty="0"/>
          </a:p>
          <a:p>
            <a:pPr marL="533400" indent="-457200">
              <a:buAutoNum type="arabicPeriod"/>
            </a:pPr>
            <a:r>
              <a:rPr lang="en-ID" dirty="0" err="1"/>
              <a:t>Usahakan</a:t>
            </a:r>
            <a:r>
              <a:rPr lang="en-ID" dirty="0"/>
              <a:t> </a:t>
            </a:r>
            <a:r>
              <a:rPr lang="en-ID" dirty="0" err="1"/>
              <a:t>waktu</a:t>
            </a:r>
            <a:r>
              <a:rPr lang="en-ID" dirty="0"/>
              <a:t> </a:t>
            </a:r>
            <a:r>
              <a:rPr lang="en-ID" dirty="0" err="1"/>
              <a:t>hening</a:t>
            </a:r>
            <a:r>
              <a:rPr lang="en-ID" dirty="0"/>
              <a:t> </a:t>
            </a:r>
          </a:p>
          <a:p>
            <a:pPr marL="533400" indent="-457200">
              <a:buAutoNum type="arabicPeriod"/>
            </a:pPr>
            <a:r>
              <a:rPr lang="en-ID" dirty="0" err="1"/>
              <a:t>Membuat</a:t>
            </a:r>
            <a:r>
              <a:rPr lang="en-ID" dirty="0"/>
              <a:t> </a:t>
            </a:r>
            <a:r>
              <a:rPr lang="en-ID" dirty="0" err="1"/>
              <a:t>perencanaan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esok</a:t>
            </a:r>
            <a:r>
              <a:rPr lang="en-ID" dirty="0"/>
              <a:t> </a:t>
            </a:r>
            <a:r>
              <a:rPr lang="en-ID" dirty="0" err="1"/>
              <a:t>hari</a:t>
            </a:r>
            <a:endParaRPr lang="en-ID" dirty="0"/>
          </a:p>
          <a:p>
            <a:pPr marL="533400" indent="-457200">
              <a:buAutoNum type="arabicPeriod"/>
            </a:pPr>
            <a:r>
              <a:rPr lang="en-ID" dirty="0" err="1"/>
              <a:t>Melakukan</a:t>
            </a:r>
            <a:r>
              <a:rPr lang="en-ID" dirty="0"/>
              <a:t> Skala </a:t>
            </a:r>
            <a:r>
              <a:rPr lang="en-ID" dirty="0" err="1"/>
              <a:t>Prioritas</a:t>
            </a:r>
            <a:endParaRPr lang="en-ID" dirty="0"/>
          </a:p>
          <a:p>
            <a:pPr marL="533400" indent="-457200">
              <a:buAutoNum type="arabicPeriod"/>
            </a:pPr>
            <a:r>
              <a:rPr lang="en-ID" dirty="0" err="1"/>
              <a:t>Melacak</a:t>
            </a:r>
            <a:r>
              <a:rPr lang="en-ID" dirty="0"/>
              <a:t> </a:t>
            </a:r>
            <a:r>
              <a:rPr lang="en-ID" dirty="0" err="1"/>
              <a:t>kemajuan</a:t>
            </a:r>
            <a:r>
              <a:rPr lang="en-ID" dirty="0"/>
              <a:t> </a:t>
            </a:r>
            <a:r>
              <a:rPr lang="en-ID" dirty="0" err="1"/>
              <a:t>anda</a:t>
            </a:r>
            <a:endParaRPr lang="en-ID" dirty="0"/>
          </a:p>
          <a:p>
            <a:pPr marL="533400" indent="-457200">
              <a:buAutoNum type="arabicPeriod"/>
            </a:pPr>
            <a:r>
              <a:rPr lang="en-ID" dirty="0" err="1"/>
              <a:t>Relaksasi</a:t>
            </a:r>
            <a:r>
              <a:rPr lang="en-ID" dirty="0"/>
              <a:t> – </a:t>
            </a:r>
            <a:r>
              <a:rPr lang="en-ID" dirty="0" err="1"/>
              <a:t>Meluangkan</a:t>
            </a:r>
            <a:r>
              <a:rPr lang="en-ID" dirty="0"/>
              <a:t> Waktu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Komunitas</a:t>
            </a:r>
            <a:endParaRPr lang="en-ID" dirty="0"/>
          </a:p>
          <a:p>
            <a:pPr marL="533400" indent="-457200">
              <a:buAutoNum type="arabicPeriod"/>
            </a:pPr>
            <a:r>
              <a:rPr lang="en-ID" dirty="0"/>
              <a:t> </a:t>
            </a:r>
            <a:r>
              <a:rPr lang="en-ID" dirty="0" err="1"/>
              <a:t>Menjadwalkan</a:t>
            </a:r>
            <a:r>
              <a:rPr lang="en-ID" dirty="0"/>
              <a:t> </a:t>
            </a:r>
            <a:r>
              <a:rPr lang="en-ID" dirty="0" err="1"/>
              <a:t>waktu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belajar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97452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DD8A5-065C-4579-901E-55FD90920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MINDSET WIRAUSAHAWAN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3B6FBC-B9A3-48E0-B007-CA1E6D76EC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04715" y="1532375"/>
            <a:ext cx="7621200" cy="2835088"/>
          </a:xfrm>
        </p:spPr>
        <p:txBody>
          <a:bodyPr/>
          <a:lstStyle/>
          <a:p>
            <a:pPr marL="533400" indent="-457200">
              <a:buFont typeface="+mj-lt"/>
              <a:buAutoNum type="arabicPeriod"/>
            </a:pPr>
            <a:r>
              <a:rPr lang="en-ID" dirty="0" err="1"/>
              <a:t>Percaya</a:t>
            </a:r>
            <a:r>
              <a:rPr lang="en-ID" dirty="0"/>
              <a:t> </a:t>
            </a:r>
            <a:r>
              <a:rPr lang="en-ID" dirty="0" err="1"/>
              <a:t>Diri</a:t>
            </a:r>
            <a:r>
              <a:rPr lang="en-ID" dirty="0"/>
              <a:t> (self confidence)</a:t>
            </a:r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Berorientasi</a:t>
            </a:r>
            <a:r>
              <a:rPr lang="en-ID" dirty="0"/>
              <a:t> pada </a:t>
            </a:r>
            <a:r>
              <a:rPr lang="en-ID" dirty="0" err="1"/>
              <a:t>prestasi</a:t>
            </a:r>
            <a:endParaRPr lang="en-ID" dirty="0"/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Berani</a:t>
            </a:r>
            <a:r>
              <a:rPr lang="en-ID" dirty="0"/>
              <a:t> </a:t>
            </a:r>
            <a:r>
              <a:rPr lang="en-ID" dirty="0" err="1"/>
              <a:t>mengambil</a:t>
            </a:r>
            <a:r>
              <a:rPr lang="en-ID" dirty="0"/>
              <a:t> </a:t>
            </a:r>
            <a:r>
              <a:rPr lang="en-ID" dirty="0" err="1"/>
              <a:t>resiko</a:t>
            </a:r>
            <a:endParaRPr lang="en-ID" dirty="0"/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Berjiwa</a:t>
            </a:r>
            <a:r>
              <a:rPr lang="en-ID" dirty="0"/>
              <a:t> </a:t>
            </a:r>
            <a:r>
              <a:rPr lang="en-ID" dirty="0" err="1"/>
              <a:t>independen</a:t>
            </a:r>
            <a:endParaRPr lang="en-ID" dirty="0"/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Kreatif</a:t>
            </a:r>
            <a:r>
              <a:rPr lang="en-ID" dirty="0"/>
              <a:t> dan </a:t>
            </a:r>
            <a:r>
              <a:rPr lang="en-ID" dirty="0" err="1"/>
              <a:t>Inovatif</a:t>
            </a:r>
            <a:endParaRPr lang="en-ID" dirty="0"/>
          </a:p>
          <a:p>
            <a:pPr marL="533400" indent="-457200">
              <a:buFont typeface="+mj-lt"/>
              <a:buAutoNum type="arabicPeriod"/>
            </a:pPr>
            <a:r>
              <a:rPr lang="en-ID" dirty="0" err="1"/>
              <a:t>Ulet</a:t>
            </a:r>
            <a:r>
              <a:rPr lang="en-ID" dirty="0"/>
              <a:t> dan </a:t>
            </a:r>
            <a:r>
              <a:rPr lang="en-ID" dirty="0" err="1"/>
              <a:t>Tekun</a:t>
            </a:r>
            <a:r>
              <a:rPr lang="en-ID" dirty="0"/>
              <a:t> (</a:t>
            </a:r>
            <a:r>
              <a:rPr lang="en-ID" dirty="0" err="1"/>
              <a:t>persisten</a:t>
            </a:r>
            <a:r>
              <a:rPr lang="en-ID" dirty="0"/>
              <a:t>)</a:t>
            </a:r>
          </a:p>
          <a:p>
            <a:pPr marL="7620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76878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6E2CC4-CE5A-4B7D-8131-3D5F6E8EA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SIKAP DASAR</a:t>
            </a:r>
            <a:endParaRPr lang="en-ID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57B998-FFBB-42FB-A495-678B5ECD74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850" y="1049213"/>
            <a:ext cx="7401185" cy="417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847133"/>
      </p:ext>
    </p:extLst>
  </p:cSld>
  <p:clrMapOvr>
    <a:masterClrMapping/>
  </p:clrMapOvr>
</p:sld>
</file>

<file path=ppt/theme/theme1.xml><?xml version="1.0" encoding="utf-8"?>
<a:theme xmlns:a="http://schemas.openxmlformats.org/drawingml/2006/main" name="SlidesMania · Digital Notebook with Sections">
  <a:themeElements>
    <a:clrScheme name="Simple Light">
      <a:dk1>
        <a:srgbClr val="000000"/>
      </a:dk1>
      <a:lt1>
        <a:srgbClr val="FFFFFF"/>
      </a:lt1>
      <a:dk2>
        <a:srgbClr val="303030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393</Words>
  <Application>Microsoft Office PowerPoint</Application>
  <PresentationFormat>On-screen Show (16:10)</PresentationFormat>
  <Paragraphs>88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Roboto Condensed</vt:lpstr>
      <vt:lpstr>Arial</vt:lpstr>
      <vt:lpstr>Barlow Condensed</vt:lpstr>
      <vt:lpstr>Arial Narrow</vt:lpstr>
      <vt:lpstr>Handlee</vt:lpstr>
      <vt:lpstr>SlidesMania · Digital Notebook with Sections</vt:lpstr>
      <vt:lpstr> BAB 2 JIWA &amp; KARAKTER WIRAUSAHAWAN </vt:lpstr>
      <vt:lpstr>PENGERTIAN MENTAL WIRAUSAHAWAN</vt:lpstr>
      <vt:lpstr>12 SIKAP MENTAL</vt:lpstr>
      <vt:lpstr>12 SIKAP MENTAL</vt:lpstr>
      <vt:lpstr>PENGERTIAN KARAKTER </vt:lpstr>
      <vt:lpstr>KARAKTERISTIK WIRAUSAHAWAN</vt:lpstr>
      <vt:lpstr>KEBIASAAN SEORANG WIRAUSAHAWAN</vt:lpstr>
      <vt:lpstr>MINDSET WIRAUSAHAWAN</vt:lpstr>
      <vt:lpstr>SIKAP DASAR</vt:lpstr>
      <vt:lpstr>POLA PIKIR</vt:lpstr>
      <vt:lpstr>POLA PIKIR</vt:lpstr>
      <vt:lpstr>TERIMA KASIH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KEWIRAUSAHAAN BAB1.PENGERTIAN</dc:title>
  <dc:creator>hp</dc:creator>
  <cp:lastModifiedBy>TIRTA MULYADI</cp:lastModifiedBy>
  <cp:revision>13</cp:revision>
  <dcterms:modified xsi:type="dcterms:W3CDTF">2022-06-24T05:48:54Z</dcterms:modified>
</cp:coreProperties>
</file>