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12"/>
  </p:notesMasterIdLst>
  <p:sldIdLst>
    <p:sldId id="264" r:id="rId2"/>
    <p:sldId id="265" r:id="rId3"/>
    <p:sldId id="266" r:id="rId4"/>
    <p:sldId id="283" r:id="rId5"/>
    <p:sldId id="284" r:id="rId6"/>
    <p:sldId id="285" r:id="rId7"/>
    <p:sldId id="286" r:id="rId8"/>
    <p:sldId id="288" r:id="rId9"/>
    <p:sldId id="287" r:id="rId10"/>
    <p:sldId id="289" r:id="rId11"/>
  </p:sldIdLst>
  <p:sldSz cx="9144000" cy="5715000" type="screen16x10"/>
  <p:notesSz cx="6858000" cy="9144000"/>
  <p:embeddedFontLst>
    <p:embeddedFont>
      <p:font typeface="Arial Narrow" panose="020B0606020202030204" pitchFamily="34" charset="0"/>
      <p:regular r:id="rId13"/>
      <p:bold r:id="rId14"/>
      <p:italic r:id="rId15"/>
      <p:boldItalic r:id="rId16"/>
    </p:embeddedFont>
    <p:embeddedFont>
      <p:font typeface="Barlow Condensed" panose="020B0604020202020204" charset="0"/>
      <p:regular r:id="rId17"/>
      <p:bold r:id="rId18"/>
      <p:italic r:id="rId19"/>
      <p:boldItalic r:id="rId20"/>
    </p:embeddedFont>
    <p:embeddedFont>
      <p:font typeface="Handlee" panose="020B0604020202020204" charset="0"/>
      <p:regular r:id="rId21"/>
    </p:embeddedFont>
    <p:embeddedFont>
      <p:font typeface="Roboto Condensed" panose="020B060402020202020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5C8169-CBDB-4A18-B570-00E97826F82E}">
  <a:tblStyle styleId="{CB5C8169-CBDB-4A18-B570-00E97826F82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16" y="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012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6" name="Google Shape;36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9" name="Google Shape;37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3" name="Google Shape;39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11" Type="http://schemas.openxmlformats.org/officeDocument/2006/relationships/image" Target="../media/image10.png"/><Relationship Id="rId5" Type="http://schemas.openxmlformats.org/officeDocument/2006/relationships/image" Target="../media/image5.jp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">
  <p:cSld name="CUSTOM_4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6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2" name="Google Shape;72;p6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3" name="Google Shape;73;p6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4" name="Google Shape;74;p6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5" name="Google Shape;75;p6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6" name="Google Shape;76;p6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7" name="Google Shape;77;p6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8" name="Google Shape;78;p6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9" name="Google Shape;79;p6" descr="A picture containing purple, table, standing, holding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32667" y="-15948"/>
            <a:ext cx="9213881" cy="5768162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6"/>
          <p:cNvSpPr/>
          <p:nvPr/>
        </p:nvSpPr>
        <p:spPr>
          <a:xfrm>
            <a:off x="0" y="3449203"/>
            <a:ext cx="8596800" cy="1961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6"/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6FC3"/>
              </a:buClr>
              <a:buSzPts val="5000"/>
              <a:buNone/>
              <a:defRPr sz="5000" b="1">
                <a:solidFill>
                  <a:srgbClr val="A66FC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9pPr>
          </a:lstStyle>
          <a:p>
            <a:endParaRPr/>
          </a:p>
        </p:txBody>
      </p:sp>
      <p:pic>
        <p:nvPicPr>
          <p:cNvPr id="82" name="Google Shape;82;p6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1575" y="0"/>
            <a:ext cx="126875" cy="5774149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6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sheet">
  <p:cSld name="CUSTOM_5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7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6" name="Google Shape;86;p7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7" name="Google Shape;87;p7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8" name="Google Shape;88;p7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9" name="Google Shape;89;p7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0" name="Google Shape;90;p7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1" name="Google Shape;91;p7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2" name="Google Shape;92;p7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3" name="Google Shape;93;p7"/>
          <p:cNvSpPr/>
          <p:nvPr/>
        </p:nvSpPr>
        <p:spPr>
          <a:xfrm>
            <a:off x="-1" y="0"/>
            <a:ext cx="8825023" cy="5715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4" name="Google Shape;94;p7"/>
          <p:cNvGraphicFramePr/>
          <p:nvPr/>
        </p:nvGraphicFramePr>
        <p:xfrm>
          <a:off x="156233" y="134202"/>
          <a:ext cx="8334575" cy="5235200"/>
        </p:xfrm>
        <a:graphic>
          <a:graphicData uri="http://schemas.openxmlformats.org/drawingml/2006/table">
            <a:tbl>
              <a:tblPr>
                <a:noFill/>
                <a:tableStyleId>{CB5C8169-CBDB-4A18-B570-00E97826F82E}</a:tableStyleId>
              </a:tblPr>
              <a:tblGrid>
                <a:gridCol w="59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1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8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A66FC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95" name="Google Shape;95;p7"/>
          <p:cNvSpPr/>
          <p:nvPr/>
        </p:nvSpPr>
        <p:spPr>
          <a:xfrm>
            <a:off x="301" y="268544"/>
            <a:ext cx="8490300" cy="540000"/>
          </a:xfrm>
          <a:prstGeom prst="rect">
            <a:avLst/>
          </a:prstGeom>
          <a:solidFill>
            <a:srgbClr val="A66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7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None/>
              <a:defRPr b="1">
                <a:solidFill>
                  <a:srgbClr val="FFFFFF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7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7"/>
          <p:cNvSpPr txBox="1"/>
          <p:nvPr/>
        </p:nvSpPr>
        <p:spPr>
          <a:xfrm rot="5400000">
            <a:off x="-592013" y="1474417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A66FC3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A66FC3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9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9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Handlee"/>
              <a:buChar char="●"/>
              <a:defRPr sz="24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Google Shape;10;p1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7">
            <a:hlinkClick r:id="" action="ppaction://hlinkshowjump?jump=nextslide"/>
          </p:cNvPr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" dirty="0"/>
              <a:t>BAB 3</a:t>
            </a:r>
            <a:br>
              <a:rPr lang="en" dirty="0"/>
            </a:br>
            <a:r>
              <a:rPr lang="en" dirty="0"/>
              <a:t>KEPEMIMPINAN</a:t>
            </a:r>
            <a:endParaRPr dirty="0"/>
          </a:p>
        </p:txBody>
      </p:sp>
      <p:sp>
        <p:nvSpPr>
          <p:cNvPr id="369" name="Google Shape;369;p27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70" name="Google Shape;370;p27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71" name="Google Shape;371;p27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72" name="Google Shape;372;p27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73" name="Google Shape;373;p27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74" name="Google Shape;374;p27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75" name="Google Shape;375;p27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76" name="Google Shape;376;p27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6D5E5-7BFD-4278-A3B2-A8C2FA4DE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TERIMA KASIH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65204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8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PENGERTIAN</a:t>
            </a:r>
            <a:endParaRPr dirty="0"/>
          </a:p>
        </p:txBody>
      </p:sp>
      <p:sp>
        <p:nvSpPr>
          <p:cNvPr id="382" name="Google Shape;382;p28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Jacobs dan Jacques </a:t>
            </a:r>
            <a:r>
              <a:rPr lang="en-ID" dirty="0" err="1"/>
              <a:t>arti</a:t>
            </a:r>
            <a:r>
              <a:rPr lang="en-ID" dirty="0"/>
              <a:t> </a:t>
            </a:r>
            <a:r>
              <a:rPr lang="en-ID" dirty="0" err="1"/>
              <a:t>kepemimpinan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proses </a:t>
            </a:r>
            <a:r>
              <a:rPr lang="en-ID" dirty="0" err="1"/>
              <a:t>memberi</a:t>
            </a:r>
            <a:r>
              <a:rPr lang="en-ID" dirty="0"/>
              <a:t> </a:t>
            </a:r>
            <a:r>
              <a:rPr lang="en-ID" dirty="0" err="1"/>
              <a:t>arti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kolektif</a:t>
            </a:r>
            <a:r>
              <a:rPr lang="en-ID" dirty="0"/>
              <a:t>, </a:t>
            </a:r>
            <a:r>
              <a:rPr lang="en-ID" dirty="0" err="1"/>
              <a:t>sehingga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</a:t>
            </a:r>
            <a:r>
              <a:rPr lang="en-ID" dirty="0" err="1"/>
              <a:t>kesediaan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melakukan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yang </a:t>
            </a:r>
            <a:r>
              <a:rPr lang="en-ID" dirty="0" err="1"/>
              <a:t>diinginkan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mencapai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.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Menurut</a:t>
            </a:r>
            <a:r>
              <a:rPr lang="en-ID" dirty="0"/>
              <a:t> </a:t>
            </a:r>
            <a:r>
              <a:rPr lang="en-ID" dirty="0" err="1"/>
              <a:t>Hemhiel</a:t>
            </a:r>
            <a:r>
              <a:rPr lang="en-ID" dirty="0"/>
              <a:t> dan Coons </a:t>
            </a:r>
            <a:r>
              <a:rPr lang="en-ID" dirty="0" err="1"/>
              <a:t>pengertian</a:t>
            </a:r>
            <a:r>
              <a:rPr lang="en-ID" dirty="0"/>
              <a:t> </a:t>
            </a:r>
            <a:r>
              <a:rPr lang="en-ID" dirty="0" err="1"/>
              <a:t>kepemimpinan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perilaku</a:t>
            </a:r>
            <a:r>
              <a:rPr lang="en-ID" dirty="0"/>
              <a:t> </a:t>
            </a:r>
            <a:r>
              <a:rPr lang="en-ID" dirty="0" err="1"/>
              <a:t>seseorang</a:t>
            </a:r>
            <a:r>
              <a:rPr lang="en-ID" dirty="0"/>
              <a:t> </a:t>
            </a:r>
            <a:r>
              <a:rPr lang="en-ID" dirty="0" err="1"/>
              <a:t>individu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memimpin</a:t>
            </a:r>
            <a:r>
              <a:rPr lang="en-ID" dirty="0"/>
              <a:t> </a:t>
            </a:r>
            <a:r>
              <a:rPr lang="en-ID" dirty="0" err="1"/>
              <a:t>berbagai</a:t>
            </a:r>
            <a:r>
              <a:rPr lang="en-ID" dirty="0"/>
              <a:t> </a:t>
            </a:r>
            <a:r>
              <a:rPr lang="en-ID" dirty="0" err="1"/>
              <a:t>aktivitas</a:t>
            </a:r>
            <a:r>
              <a:rPr lang="en-ID" dirty="0"/>
              <a:t> </a:t>
            </a:r>
            <a:r>
              <a:rPr lang="en-ID" dirty="0" err="1"/>
              <a:t>sebuah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mencapai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bersama</a:t>
            </a:r>
            <a:r>
              <a:rPr lang="en-ID" dirty="0"/>
              <a:t> (shared goal).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endParaRPr dirty="0"/>
          </a:p>
        </p:txBody>
      </p:sp>
      <p:sp>
        <p:nvSpPr>
          <p:cNvPr id="383" name="Google Shape;383;p28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84" name="Google Shape;384;p28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85" name="Google Shape;385;p28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86" name="Google Shape;386;p28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87" name="Google Shape;387;p28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88" name="Google Shape;388;p28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89" name="Google Shape;389;p28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90" name="Google Shape;390;p28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9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-US" dirty="0"/>
              <a:t>MEMIMPIN DIRI SENDIRI</a:t>
            </a:r>
            <a:endParaRPr dirty="0"/>
          </a:p>
        </p:txBody>
      </p:sp>
      <p:sp>
        <p:nvSpPr>
          <p:cNvPr id="396" name="Google Shape;396;p29"/>
          <p:cNvSpPr txBox="1">
            <a:spLocks noGrp="1"/>
          </p:cNvSpPr>
          <p:nvPr>
            <p:ph type="body" idx="1"/>
          </p:nvPr>
        </p:nvSpPr>
        <p:spPr>
          <a:xfrm>
            <a:off x="1226195" y="1075268"/>
            <a:ext cx="7621200" cy="3653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spcAft>
                <a:spcPts val="2100"/>
              </a:spcAft>
              <a:buNone/>
            </a:pPr>
            <a:r>
              <a:rPr lang="en-ID" dirty="0" err="1"/>
              <a:t>Kunci</a:t>
            </a:r>
            <a:r>
              <a:rPr lang="en-ID" dirty="0"/>
              <a:t> </a:t>
            </a:r>
            <a:r>
              <a:rPr lang="en-ID" dirty="0" err="1"/>
              <a:t>kita</a:t>
            </a:r>
            <a:r>
              <a:rPr lang="en-ID" dirty="0"/>
              <a:t> </a:t>
            </a:r>
            <a:r>
              <a:rPr lang="en-ID" dirty="0" err="1"/>
              <a:t>memimpin</a:t>
            </a:r>
            <a:r>
              <a:rPr lang="en-ID" dirty="0"/>
              <a:t> </a:t>
            </a:r>
            <a:r>
              <a:rPr lang="en-ID" dirty="0" err="1"/>
              <a:t>diri</a:t>
            </a:r>
            <a:r>
              <a:rPr lang="en-ID" dirty="0"/>
              <a:t> </a:t>
            </a:r>
            <a:r>
              <a:rPr lang="en-ID" dirty="0" err="1"/>
              <a:t>kita</a:t>
            </a:r>
            <a:r>
              <a:rPr lang="en-ID" dirty="0"/>
              <a:t> </a:t>
            </a:r>
            <a:r>
              <a:rPr lang="en-ID" dirty="0" err="1"/>
              <a:t>sendiri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: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/>
              <a:t>1.	</a:t>
            </a:r>
            <a:r>
              <a:rPr lang="en-ID" dirty="0" err="1"/>
              <a:t>Belajar</a:t>
            </a:r>
            <a:r>
              <a:rPr lang="en-ID" dirty="0"/>
              <a:t>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pengikut</a:t>
            </a:r>
            <a:r>
              <a:rPr lang="en-ID" dirty="0"/>
              <a:t> yang </a:t>
            </a:r>
            <a:r>
              <a:rPr lang="en-ID" dirty="0" err="1"/>
              <a:t>baik</a:t>
            </a:r>
            <a:r>
              <a:rPr lang="en-ID" dirty="0"/>
              <a:t>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/>
              <a:t>2.	</a:t>
            </a:r>
            <a:r>
              <a:rPr lang="en-ID" dirty="0" err="1"/>
              <a:t>Kembangkan</a:t>
            </a:r>
            <a:r>
              <a:rPr lang="en-ID" dirty="0"/>
              <a:t> </a:t>
            </a:r>
            <a:r>
              <a:rPr lang="en-ID" dirty="0" err="1"/>
              <a:t>disiplin</a:t>
            </a:r>
            <a:r>
              <a:rPr lang="en-ID" dirty="0"/>
              <a:t> </a:t>
            </a:r>
            <a:r>
              <a:rPr lang="en-ID" dirty="0" err="1"/>
              <a:t>diri</a:t>
            </a:r>
            <a:r>
              <a:rPr lang="en-ID" dirty="0"/>
              <a:t> </a:t>
            </a:r>
            <a:r>
              <a:rPr lang="en-ID" dirty="0" err="1"/>
              <a:t>sendiri</a:t>
            </a:r>
            <a:r>
              <a:rPr lang="en-ID" dirty="0"/>
              <a:t>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/>
              <a:t>3.	</a:t>
            </a:r>
            <a:r>
              <a:rPr lang="en-ID" dirty="0" err="1"/>
              <a:t>Berlatih</a:t>
            </a:r>
            <a:r>
              <a:rPr lang="en-ID" dirty="0"/>
              <a:t> </a:t>
            </a:r>
            <a:r>
              <a:rPr lang="en-ID" dirty="0" err="1"/>
              <a:t>bersabar</a:t>
            </a:r>
            <a:r>
              <a:rPr lang="en-ID" dirty="0"/>
              <a:t> </a:t>
            </a:r>
          </a:p>
          <a:p>
            <a:pPr marL="0" lvl="0" indent="0">
              <a:spcAft>
                <a:spcPts val="2100"/>
              </a:spcAft>
              <a:buNone/>
            </a:pPr>
            <a:r>
              <a:rPr lang="en-ID" dirty="0"/>
              <a:t>4.	</a:t>
            </a:r>
            <a:r>
              <a:rPr lang="en-ID" dirty="0" err="1"/>
              <a:t>Mencari</a:t>
            </a:r>
            <a:r>
              <a:rPr lang="en-ID" dirty="0"/>
              <a:t> </a:t>
            </a:r>
            <a:r>
              <a:rPr lang="en-ID" dirty="0" err="1"/>
              <a:t>pertanggung</a:t>
            </a:r>
            <a:r>
              <a:rPr lang="en-ID" dirty="0"/>
              <a:t> </a:t>
            </a:r>
            <a:r>
              <a:rPr lang="en-ID" dirty="0" err="1"/>
              <a:t>jawaban</a:t>
            </a:r>
            <a:endParaRPr lang="en-ID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2400"/>
              <a:buNone/>
            </a:pPr>
            <a:endParaRPr dirty="0"/>
          </a:p>
        </p:txBody>
      </p:sp>
      <p:sp>
        <p:nvSpPr>
          <p:cNvPr id="397" name="Google Shape;397;p29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98" name="Google Shape;398;p29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99" name="Google Shape;399;p29">
            <a:hlinkClick r:id="rId5" action="ppaction://hlinksldjump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00" name="Google Shape;400;p29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01" name="Google Shape;401;p29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02" name="Google Shape;402;p29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03" name="Google Shape;403;p29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04" name="Google Shape;404;p29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88959-3D5B-4468-95E6-1088A9744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PEMIMPIN BANYAK MENDENGAR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29F784-0C36-444C-A47C-6127443BE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9861" y="1350591"/>
            <a:ext cx="7621200" cy="3845741"/>
          </a:xfrm>
        </p:spPr>
        <p:txBody>
          <a:bodyPr/>
          <a:lstStyle/>
          <a:p>
            <a:pPr marL="76200" indent="0">
              <a:buNone/>
            </a:pPr>
            <a:r>
              <a:rPr lang="en-ID" dirty="0" err="1"/>
              <a:t>Sehingga</a:t>
            </a:r>
            <a:r>
              <a:rPr lang="en-ID" dirty="0"/>
              <a:t> pada </a:t>
            </a:r>
            <a:r>
              <a:rPr lang="en-ID" dirty="0" err="1"/>
              <a:t>saat</a:t>
            </a:r>
            <a:r>
              <a:rPr lang="en-ID" dirty="0"/>
              <a:t> </a:t>
            </a:r>
            <a:r>
              <a:rPr lang="en-ID" dirty="0" err="1"/>
              <a:t>kita</a:t>
            </a:r>
            <a:r>
              <a:rPr lang="en-ID" dirty="0"/>
              <a:t> </a:t>
            </a:r>
            <a:r>
              <a:rPr lang="en-ID" dirty="0" err="1"/>
              <a:t>memimpin</a:t>
            </a:r>
            <a:r>
              <a:rPr lang="en-ID" dirty="0"/>
              <a:t> orang lain </a:t>
            </a:r>
            <a:r>
              <a:rPr lang="en-ID" dirty="0" err="1"/>
              <a:t>kita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melakukan</a:t>
            </a:r>
            <a:r>
              <a:rPr lang="en-ID" dirty="0"/>
              <a:t> :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Memahami</a:t>
            </a:r>
            <a:r>
              <a:rPr lang="en-ID" dirty="0"/>
              <a:t> orang lain </a:t>
            </a:r>
            <a:r>
              <a:rPr lang="en-ID" dirty="0" err="1"/>
              <a:t>terlebih</a:t>
            </a:r>
            <a:r>
              <a:rPr lang="en-ID" dirty="0"/>
              <a:t> </a:t>
            </a:r>
            <a:r>
              <a:rPr lang="en-ID" dirty="0" err="1"/>
              <a:t>dahulu</a:t>
            </a:r>
            <a:r>
              <a:rPr lang="en-ID" dirty="0"/>
              <a:t> </a:t>
            </a:r>
            <a:r>
              <a:rPr lang="en-ID" dirty="0" err="1"/>
              <a:t>sebelum</a:t>
            </a:r>
            <a:r>
              <a:rPr lang="en-ID" dirty="0"/>
              <a:t> </a:t>
            </a:r>
            <a:r>
              <a:rPr lang="en-ID" dirty="0" err="1"/>
              <a:t>memimpin</a:t>
            </a:r>
            <a:r>
              <a:rPr lang="en-ID" dirty="0"/>
              <a:t> </a:t>
            </a:r>
            <a:r>
              <a:rPr lang="en-ID" dirty="0" err="1"/>
              <a:t>mereka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Menyimak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cara</a:t>
            </a:r>
            <a:r>
              <a:rPr lang="en-ID" dirty="0"/>
              <a:t> yang </a:t>
            </a:r>
            <a:r>
              <a:rPr lang="en-ID" dirty="0" err="1"/>
              <a:t>baik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belajar</a:t>
            </a:r>
            <a:r>
              <a:rPr lang="en-ID" dirty="0"/>
              <a:t>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Menyimak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mecegah</a:t>
            </a:r>
            <a:r>
              <a:rPr lang="en-ID" dirty="0"/>
              <a:t> </a:t>
            </a:r>
            <a:r>
              <a:rPr lang="en-ID" dirty="0" err="1"/>
              <a:t>berkembangnya</a:t>
            </a:r>
            <a:r>
              <a:rPr lang="en-ID" dirty="0"/>
              <a:t> </a:t>
            </a:r>
            <a:r>
              <a:rPr lang="en-ID" dirty="0" err="1"/>
              <a:t>masalah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Menyimak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mengembangkan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 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Menyimak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bentuk</a:t>
            </a:r>
            <a:r>
              <a:rPr lang="en-ID" dirty="0"/>
              <a:t> </a:t>
            </a:r>
            <a:r>
              <a:rPr lang="en-ID" dirty="0" err="1"/>
              <a:t>kepercayaan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37364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21C61-9482-4EE2-8867-2D9755C83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KARAKTERISTIK PEMIMPIN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D9F25F-590A-4286-AC6C-DD5A62DC7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2800" y="914088"/>
            <a:ext cx="7621200" cy="4391700"/>
          </a:xfrm>
        </p:spPr>
        <p:txBody>
          <a:bodyPr/>
          <a:lstStyle/>
          <a:p>
            <a:pPr marL="76200" indent="0">
              <a:buNone/>
            </a:pPr>
            <a:r>
              <a:rPr lang="en-ID" dirty="0"/>
              <a:t>1.	</a:t>
            </a:r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beradaptasi</a:t>
            </a:r>
            <a:r>
              <a:rPr lang="en-ID" dirty="0"/>
              <a:t> </a:t>
            </a:r>
          </a:p>
          <a:p>
            <a:pPr marL="76200" indent="0">
              <a:buNone/>
            </a:pPr>
            <a:r>
              <a:rPr lang="en-ID" dirty="0"/>
              <a:t>2.	</a:t>
            </a:r>
            <a:r>
              <a:rPr lang="en-ID" dirty="0" err="1"/>
              <a:t>Ketajaman</a:t>
            </a:r>
            <a:r>
              <a:rPr lang="en-ID" dirty="0"/>
              <a:t> Analisa </a:t>
            </a:r>
          </a:p>
          <a:p>
            <a:pPr marL="76200" indent="0">
              <a:buNone/>
            </a:pPr>
            <a:r>
              <a:rPr lang="en-ID" dirty="0"/>
              <a:t>3.	</a:t>
            </a:r>
            <a:r>
              <a:rPr lang="en-ID" dirty="0" err="1"/>
              <a:t>Perspektif</a:t>
            </a:r>
            <a:r>
              <a:rPr lang="en-ID" dirty="0"/>
              <a:t> yang </a:t>
            </a:r>
            <a:r>
              <a:rPr lang="en-ID" dirty="0" err="1"/>
              <a:t>luas</a:t>
            </a:r>
            <a:r>
              <a:rPr lang="en-ID" dirty="0"/>
              <a:t> </a:t>
            </a:r>
          </a:p>
          <a:p>
            <a:pPr marL="76200" indent="0">
              <a:buNone/>
            </a:pPr>
            <a:r>
              <a:rPr lang="en-ID" dirty="0"/>
              <a:t>4.	</a:t>
            </a:r>
            <a:r>
              <a:rPr lang="en-ID" dirty="0" err="1"/>
              <a:t>Komunikasi</a:t>
            </a:r>
            <a:r>
              <a:rPr lang="en-ID" dirty="0"/>
              <a:t> yang </a:t>
            </a:r>
            <a:r>
              <a:rPr lang="en-ID" dirty="0" err="1"/>
              <a:t>baik</a:t>
            </a:r>
            <a:r>
              <a:rPr lang="en-ID" dirty="0"/>
              <a:t> </a:t>
            </a:r>
          </a:p>
          <a:p>
            <a:pPr marL="76200" indent="0">
              <a:buNone/>
            </a:pPr>
            <a:r>
              <a:rPr lang="en-ID" dirty="0"/>
              <a:t>5.	Rasa </a:t>
            </a:r>
            <a:r>
              <a:rPr lang="en-ID" dirty="0" err="1"/>
              <a:t>aman</a:t>
            </a:r>
            <a:r>
              <a:rPr lang="en-ID" dirty="0"/>
              <a:t> </a:t>
            </a:r>
          </a:p>
          <a:p>
            <a:pPr marL="76200" indent="0">
              <a:buNone/>
            </a:pPr>
            <a:r>
              <a:rPr lang="en-ID" dirty="0"/>
              <a:t>6.	Jiwa </a:t>
            </a:r>
            <a:r>
              <a:rPr lang="en-ID" dirty="0" err="1"/>
              <a:t>melayani</a:t>
            </a:r>
            <a:r>
              <a:rPr lang="en-ID" dirty="0"/>
              <a:t> </a:t>
            </a:r>
          </a:p>
          <a:p>
            <a:pPr marL="76200" indent="0">
              <a:buNone/>
            </a:pPr>
            <a:r>
              <a:rPr lang="en-ID" dirty="0"/>
              <a:t>7.	</a:t>
            </a:r>
            <a:r>
              <a:rPr lang="en-ID" dirty="0" err="1"/>
              <a:t>Cerdik</a:t>
            </a:r>
            <a:r>
              <a:rPr lang="en-ID" dirty="0"/>
              <a:t> </a:t>
            </a:r>
          </a:p>
          <a:p>
            <a:pPr marL="76200" indent="0">
              <a:buNone/>
            </a:pPr>
            <a:r>
              <a:rPr lang="en-ID" dirty="0"/>
              <a:t>8.	</a:t>
            </a:r>
            <a:r>
              <a:rPr lang="en-ID" dirty="0" err="1"/>
              <a:t>Kedewasaan</a:t>
            </a:r>
            <a:r>
              <a:rPr lang="en-ID" dirty="0"/>
              <a:t> </a:t>
            </a:r>
          </a:p>
          <a:p>
            <a:pPr marL="76200" indent="0">
              <a:buNone/>
            </a:pPr>
            <a:r>
              <a:rPr lang="en-ID" dirty="0"/>
              <a:t>9.	</a:t>
            </a:r>
            <a:r>
              <a:rPr lang="en-ID" dirty="0" err="1"/>
              <a:t>Ketahanan</a:t>
            </a:r>
            <a:r>
              <a:rPr lang="en-ID" dirty="0"/>
              <a:t> dan </a:t>
            </a:r>
            <a:r>
              <a:rPr lang="en-ID" dirty="0" err="1"/>
              <a:t>konsistensi</a:t>
            </a:r>
            <a:endParaRPr lang="en-ID" dirty="0"/>
          </a:p>
          <a:p>
            <a:pPr marL="76200" indent="0">
              <a:buNone/>
            </a:pPr>
            <a:r>
              <a:rPr lang="en-ID" dirty="0"/>
              <a:t>10.	</a:t>
            </a:r>
            <a:r>
              <a:rPr lang="en-ID" dirty="0" err="1"/>
              <a:t>Keteladanan</a:t>
            </a:r>
            <a:r>
              <a:rPr lang="en-ID" dirty="0"/>
              <a:t> 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60433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7583A-F1EC-41EB-8039-24991CF3D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LEVEL KEPEMIMPINAN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141A98-A492-49E4-BEB6-54D783205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643" y="450597"/>
            <a:ext cx="5293894" cy="518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08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142E5-D184-4768-8EB3-399A3633D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PANDUAN MENJADI PEMIMPIN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8D0E21-C7A1-479B-B1BF-F97711365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3294" y="726669"/>
            <a:ext cx="7621200" cy="4391700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Bersedia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terus</a:t>
            </a:r>
            <a:r>
              <a:rPr lang="en-ID" sz="2000" dirty="0"/>
              <a:t> </a:t>
            </a:r>
            <a:r>
              <a:rPr lang="en-ID" sz="2000" dirty="0" err="1"/>
              <a:t>mengembangkan</a:t>
            </a:r>
            <a:r>
              <a:rPr lang="en-ID" sz="2000" dirty="0"/>
              <a:t> </a:t>
            </a:r>
            <a:r>
              <a:rPr lang="en-ID" sz="2000" dirty="0" err="1"/>
              <a:t>diri</a:t>
            </a:r>
            <a:r>
              <a:rPr lang="en-ID" sz="2000" dirty="0"/>
              <a:t> </a:t>
            </a:r>
            <a:r>
              <a:rPr lang="en-ID" sz="2000" dirty="0" err="1"/>
              <a:t>anda</a:t>
            </a:r>
            <a:r>
              <a:rPr lang="en-ID" sz="2000" dirty="0"/>
              <a:t> </a:t>
            </a:r>
            <a:r>
              <a:rPr lang="en-ID" sz="2000" dirty="0" err="1"/>
              <a:t>sendiri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Putuskan</a:t>
            </a:r>
            <a:r>
              <a:rPr lang="en-ID" sz="2000" dirty="0"/>
              <a:t> </a:t>
            </a:r>
            <a:r>
              <a:rPr lang="en-ID" sz="2000" dirty="0" err="1"/>
              <a:t>bahwa</a:t>
            </a:r>
            <a:r>
              <a:rPr lang="en-ID" sz="2000" dirty="0"/>
              <a:t> </a:t>
            </a:r>
            <a:r>
              <a:rPr lang="en-ID" sz="2000" dirty="0" err="1"/>
              <a:t>nilai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orang </a:t>
            </a:r>
            <a:r>
              <a:rPr lang="en-ID" sz="2000" dirty="0" err="1"/>
              <a:t>orang</a:t>
            </a:r>
            <a:r>
              <a:rPr lang="en-ID" sz="2000" dirty="0"/>
              <a:t> yang </a:t>
            </a:r>
            <a:r>
              <a:rPr lang="en-ID" sz="2000" dirty="0" err="1"/>
              <a:t>dikembangkan</a:t>
            </a:r>
            <a:r>
              <a:rPr lang="en-ID" sz="2000" dirty="0"/>
              <a:t> </a:t>
            </a:r>
            <a:r>
              <a:rPr lang="en-ID" sz="2000" dirty="0" err="1"/>
              <a:t>sepadan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usaha</a:t>
            </a:r>
            <a:r>
              <a:rPr lang="en-ID" sz="2000" dirty="0"/>
              <a:t> </a:t>
            </a:r>
            <a:r>
              <a:rPr lang="en-ID" sz="2000" dirty="0" err="1"/>
              <a:t>anda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Bekerja</a:t>
            </a:r>
            <a:r>
              <a:rPr lang="en-ID" sz="2000" dirty="0"/>
              <a:t> </a:t>
            </a:r>
            <a:r>
              <a:rPr lang="en-ID" sz="2000" dirty="0" err="1"/>
              <a:t>menghadapi</a:t>
            </a:r>
            <a:r>
              <a:rPr lang="en-ID" sz="2000" dirty="0"/>
              <a:t> rasa </a:t>
            </a:r>
            <a:r>
              <a:rPr lang="en-ID" sz="2000" dirty="0" err="1"/>
              <a:t>tidak</a:t>
            </a:r>
            <a:r>
              <a:rPr lang="en-ID" sz="2000" dirty="0"/>
              <a:t> </a:t>
            </a:r>
            <a:r>
              <a:rPr lang="en-ID" sz="2000" dirty="0" err="1"/>
              <a:t>aman</a:t>
            </a:r>
            <a:r>
              <a:rPr lang="en-ID" sz="2000" dirty="0"/>
              <a:t> </a:t>
            </a:r>
            <a:r>
              <a:rPr lang="en-ID" sz="2000" dirty="0" err="1"/>
              <a:t>anda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Temukan</a:t>
            </a:r>
            <a:r>
              <a:rPr lang="en-ID" sz="2000" dirty="0"/>
              <a:t> orang </a:t>
            </a:r>
            <a:r>
              <a:rPr lang="en-ID" sz="2000" dirty="0" err="1"/>
              <a:t>terbaik</a:t>
            </a:r>
            <a:r>
              <a:rPr lang="en-ID" sz="2000" dirty="0"/>
              <a:t> yang bias </a:t>
            </a:r>
            <a:r>
              <a:rPr lang="en-ID" sz="2000" dirty="0" err="1"/>
              <a:t>anda</a:t>
            </a:r>
            <a:r>
              <a:rPr lang="en-ID" sz="2000" dirty="0"/>
              <a:t> </a:t>
            </a:r>
            <a:r>
              <a:rPr lang="en-ID" sz="2000" dirty="0" err="1"/>
              <a:t>rekrut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dikembangkan</a:t>
            </a:r>
            <a:r>
              <a:rPr lang="en-ID" sz="2000" dirty="0"/>
              <a:t> </a:t>
            </a:r>
            <a:r>
              <a:rPr lang="en-ID" sz="2000" dirty="0" err="1"/>
              <a:t>menjadi</a:t>
            </a:r>
            <a:r>
              <a:rPr lang="en-ID" sz="2000" dirty="0"/>
              <a:t> </a:t>
            </a:r>
            <a:r>
              <a:rPr lang="en-ID" sz="2000" dirty="0" err="1"/>
              <a:t>pemimpin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Berkomitment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meluangkan</a:t>
            </a:r>
            <a:r>
              <a:rPr lang="en-ID" sz="2000" dirty="0"/>
              <a:t> </a:t>
            </a:r>
            <a:r>
              <a:rPr lang="en-ID" sz="2000" dirty="0" err="1"/>
              <a:t>segenap</a:t>
            </a:r>
            <a:r>
              <a:rPr lang="en-ID" sz="2000" dirty="0"/>
              <a:t> </a:t>
            </a:r>
            <a:r>
              <a:rPr lang="en-ID" sz="2000" dirty="0" err="1"/>
              <a:t>waktu</a:t>
            </a:r>
            <a:r>
              <a:rPr lang="en-ID" sz="2000" dirty="0"/>
              <a:t> yang </a:t>
            </a:r>
            <a:r>
              <a:rPr lang="en-ID" sz="2000" dirty="0" err="1"/>
              <a:t>dibutuhkan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mengembangkan</a:t>
            </a:r>
            <a:r>
              <a:rPr lang="en-ID" sz="2000" dirty="0"/>
              <a:t> </a:t>
            </a:r>
            <a:r>
              <a:rPr lang="en-ID" sz="2000" dirty="0" err="1"/>
              <a:t>pemimpin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Mulai</a:t>
            </a:r>
            <a:r>
              <a:rPr lang="en-ID" sz="2000" dirty="0"/>
              <a:t> proses </a:t>
            </a:r>
            <a:r>
              <a:rPr lang="en-ID" sz="2000" dirty="0" err="1"/>
              <a:t>pengembangan</a:t>
            </a:r>
            <a:r>
              <a:rPr lang="en-ID" sz="2000" dirty="0"/>
              <a:t> </a:t>
            </a:r>
            <a:r>
              <a:rPr lang="en-ID" sz="2000" dirty="0" err="1"/>
              <a:t>diri</a:t>
            </a:r>
            <a:r>
              <a:rPr lang="en-ID" sz="2000" dirty="0"/>
              <a:t> 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Jangan</a:t>
            </a:r>
            <a:r>
              <a:rPr lang="en-ID" sz="2000" dirty="0"/>
              <a:t> </a:t>
            </a:r>
            <a:r>
              <a:rPr lang="en-ID" sz="2000" dirty="0" err="1"/>
              <a:t>pernah</a:t>
            </a:r>
            <a:r>
              <a:rPr lang="en-ID" sz="2000" dirty="0"/>
              <a:t> </a:t>
            </a:r>
            <a:r>
              <a:rPr lang="en-ID" sz="2000" dirty="0" err="1"/>
              <a:t>bekerja</a:t>
            </a:r>
            <a:r>
              <a:rPr lang="en-ID" sz="2000" dirty="0"/>
              <a:t> </a:t>
            </a:r>
            <a:r>
              <a:rPr lang="en-ID" sz="2000" dirty="0" err="1"/>
              <a:t>seorang</a:t>
            </a:r>
            <a:r>
              <a:rPr lang="en-ID" sz="2000" dirty="0"/>
              <a:t> </a:t>
            </a:r>
            <a:r>
              <a:rPr lang="en-ID" sz="2000" dirty="0" err="1"/>
              <a:t>diri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Padukan</a:t>
            </a:r>
            <a:r>
              <a:rPr lang="en-ID" sz="2000" dirty="0"/>
              <a:t> proses dan </a:t>
            </a:r>
            <a:r>
              <a:rPr lang="en-ID" sz="2000" dirty="0" err="1"/>
              <a:t>prosedur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sisi</a:t>
            </a:r>
            <a:r>
              <a:rPr lang="en-ID" sz="2000" dirty="0"/>
              <a:t> </a:t>
            </a:r>
            <a:r>
              <a:rPr lang="en-ID" sz="2000" dirty="0" err="1"/>
              <a:t>sosial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pengembangan</a:t>
            </a:r>
            <a:r>
              <a:rPr lang="en-ID" sz="2000" dirty="0"/>
              <a:t>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Terimalah</a:t>
            </a:r>
            <a:r>
              <a:rPr lang="en-ID" sz="2000" dirty="0"/>
              <a:t> </a:t>
            </a:r>
            <a:r>
              <a:rPr lang="en-ID" sz="2000" dirty="0" err="1"/>
              <a:t>tanggung</a:t>
            </a:r>
            <a:r>
              <a:rPr lang="en-ID" sz="2000" dirty="0"/>
              <a:t> </a:t>
            </a:r>
            <a:r>
              <a:rPr lang="en-ID" sz="2000" dirty="0" err="1"/>
              <a:t>jawab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memotivasi</a:t>
            </a:r>
            <a:r>
              <a:rPr lang="en-ID" sz="2000" dirty="0"/>
              <a:t> orang lain.</a:t>
            </a:r>
          </a:p>
          <a:p>
            <a:pPr marL="533400" indent="-457200">
              <a:buFont typeface="+mj-lt"/>
              <a:buAutoNum type="arabicPeriod"/>
            </a:pPr>
            <a:r>
              <a:rPr lang="en-ID" sz="2000" dirty="0" err="1"/>
              <a:t>Tetaplah</a:t>
            </a:r>
            <a:r>
              <a:rPr lang="en-ID" sz="2000" dirty="0"/>
              <a:t> bias </a:t>
            </a:r>
            <a:r>
              <a:rPr lang="en-ID" sz="2000" dirty="0" err="1"/>
              <a:t>dijadikan</a:t>
            </a:r>
            <a:r>
              <a:rPr lang="en-ID" sz="2000" dirty="0"/>
              <a:t> </a:t>
            </a:r>
            <a:r>
              <a:rPr lang="en-ID" sz="2000" dirty="0" err="1"/>
              <a:t>pemimpin</a:t>
            </a:r>
            <a:r>
              <a:rPr lang="en-ID" sz="2000" dirty="0"/>
              <a:t>, </a:t>
            </a:r>
            <a:r>
              <a:rPr lang="en-ID" sz="2000" dirty="0" err="1"/>
              <a:t>contoh</a:t>
            </a:r>
            <a:r>
              <a:rPr lang="en-ID" sz="2000" dirty="0"/>
              <a:t> dan </a:t>
            </a:r>
            <a:r>
              <a:rPr lang="en-ID" sz="2000" dirty="0" err="1"/>
              <a:t>pelatih</a:t>
            </a:r>
            <a:r>
              <a:rPr lang="en-ID" sz="2000" dirty="0"/>
              <a:t>.</a:t>
            </a:r>
          </a:p>
          <a:p>
            <a:pPr marL="76200" indent="0">
              <a:buNone/>
            </a:pPr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1628217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5510B-5402-4C0E-842A-083121546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KESUKSESAN PEMIMPIN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C3AF5B-42C3-4FC6-B72D-F70EE0F2D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909" y="860291"/>
            <a:ext cx="7390386" cy="468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46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92CBA-3AE8-4D3F-A533-4F8BBB09A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QUIS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23D61-D674-45E1-9A42-9C7B3AC7B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US" dirty="0"/>
              <a:t>MENGAPA ORGANISASI MEMBUTUHKAN PEMIMPIN ?</a:t>
            </a:r>
          </a:p>
          <a:p>
            <a:pPr marL="533400" indent="-457200">
              <a:buFont typeface="+mj-lt"/>
              <a:buAutoNum type="arabicPeriod"/>
            </a:pPr>
            <a:r>
              <a:rPr lang="en-US" dirty="0"/>
              <a:t>APAKAH PEMIMPIN FAKTOR BAWAAN ATAU KARENA LINGKUNGAN ?</a:t>
            </a:r>
          </a:p>
          <a:p>
            <a:pPr marL="533400" indent="-457200">
              <a:buFont typeface="+mj-lt"/>
              <a:buAutoNum type="arabicPeriod"/>
            </a:pPr>
            <a:r>
              <a:rPr lang="en-US" dirty="0"/>
              <a:t>APA YANG ANDA LAKUKAN APABILA MENJADI SEORANG PEMIMPIN APABILA ANGGOTA ANDA MELAKUKAN KESALAHAN ?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84296388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 · Digital Notebook with Sections">
  <a:themeElements>
    <a:clrScheme name="Simple Light">
      <a:dk1>
        <a:srgbClr val="000000"/>
      </a:dk1>
      <a:lt1>
        <a:srgbClr val="FFFFFF"/>
      </a:lt1>
      <a:dk2>
        <a:srgbClr val="303030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339</Words>
  <Application>Microsoft Office PowerPoint</Application>
  <PresentationFormat>On-screen Show (16:10)</PresentationFormat>
  <Paragraphs>70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Roboto Condensed</vt:lpstr>
      <vt:lpstr>Handlee</vt:lpstr>
      <vt:lpstr>Arial</vt:lpstr>
      <vt:lpstr>Arial Narrow</vt:lpstr>
      <vt:lpstr>Barlow Condensed</vt:lpstr>
      <vt:lpstr>SlidesMania · Digital Notebook with Sections</vt:lpstr>
      <vt:lpstr>BAB 3 KEPEMIMPINAN</vt:lpstr>
      <vt:lpstr>PENGERTIAN</vt:lpstr>
      <vt:lpstr>MEMIMPIN DIRI SENDIRI</vt:lpstr>
      <vt:lpstr>PEMIMPIN BANYAK MENDENGAR</vt:lpstr>
      <vt:lpstr>KARAKTERISTIK PEMIMPIN</vt:lpstr>
      <vt:lpstr>5 LEVEL KEPEMIMPINAN</vt:lpstr>
      <vt:lpstr>PANDUAN MENJADI PEMIMPIN</vt:lpstr>
      <vt:lpstr>KESUKSESAN PEMIMPIN</vt:lpstr>
      <vt:lpstr>QUIS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KEWIRAUSAHAAN BAB1.PENGERTIAN</dc:title>
  <dc:creator>hp</dc:creator>
  <cp:lastModifiedBy>TIRTA MULYADI</cp:lastModifiedBy>
  <cp:revision>18</cp:revision>
  <dcterms:modified xsi:type="dcterms:W3CDTF">2022-06-24T05:49:25Z</dcterms:modified>
</cp:coreProperties>
</file>