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14"/>
  </p:notesMasterIdLst>
  <p:sldIdLst>
    <p:sldId id="270" r:id="rId2"/>
    <p:sldId id="271" r:id="rId3"/>
    <p:sldId id="272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</p:sldIdLst>
  <p:sldSz cx="9144000" cy="5715000" type="screen16x10"/>
  <p:notesSz cx="6858000" cy="9144000"/>
  <p:embeddedFontLst>
    <p:embeddedFont>
      <p:font typeface="Arial Narrow" panose="020B0606020202030204" pitchFamily="34" charset="0"/>
      <p:regular r:id="rId15"/>
      <p:bold r:id="rId16"/>
      <p:italic r:id="rId17"/>
      <p:boldItalic r:id="rId18"/>
    </p:embeddedFont>
    <p:embeddedFont>
      <p:font typeface="Barlow Condensed" panose="020B0604020202020204" charset="0"/>
      <p:regular r:id="rId19"/>
      <p:bold r:id="rId20"/>
      <p:italic r:id="rId21"/>
      <p:boldItalic r:id="rId22"/>
    </p:embeddedFont>
    <p:embeddedFont>
      <p:font typeface="Handlee" panose="020B0604020202020204" charset="0"/>
      <p:regular r:id="rId23"/>
    </p:embeddedFont>
    <p:embeddedFont>
      <p:font typeface="Roboto Condensed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5C8169-CBDB-4A18-B570-00E97826F82E}">
  <a:tblStyle styleId="{CB5C8169-CBDB-4A18-B570-00E97826F82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16" y="7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686012" y="685800"/>
            <a:ext cx="5486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8" name="Google Shape;44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1" name="Google Shape;46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5" name="Google Shape;47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11" Type="http://schemas.openxmlformats.org/officeDocument/2006/relationships/image" Target="../media/image10.png"/><Relationship Id="rId5" Type="http://schemas.openxmlformats.org/officeDocument/2006/relationships/image" Target="../media/image5.jp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brown">
  <p:cSld name="CUSTOM_8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0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0" name="Google Shape;130;p10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1" name="Google Shape;131;p10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2" name="Google Shape;132;p10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3" name="Google Shape;133;p10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4" name="Google Shape;134;p10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5" name="Google Shape;135;p10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6" name="Google Shape;136;p10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7" name="Google Shape;137;p10" descr="A close up of a sign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18241" y="-15948"/>
            <a:ext cx="9199455" cy="5773478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0"/>
          <p:cNvSpPr/>
          <p:nvPr/>
        </p:nvSpPr>
        <p:spPr>
          <a:xfrm>
            <a:off x="0" y="3449203"/>
            <a:ext cx="8596800" cy="1961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10"/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8D71"/>
              </a:buClr>
              <a:buSzPts val="5000"/>
              <a:buNone/>
              <a:defRPr sz="5000" b="1">
                <a:solidFill>
                  <a:srgbClr val="BC8D7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8D71"/>
              </a:buClr>
              <a:buSzPts val="5000"/>
              <a:buNone/>
              <a:defRPr sz="5000" b="1">
                <a:solidFill>
                  <a:srgbClr val="BC8D7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8D71"/>
              </a:buClr>
              <a:buSzPts val="5000"/>
              <a:buNone/>
              <a:defRPr sz="5000" b="1">
                <a:solidFill>
                  <a:srgbClr val="BC8D7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8D71"/>
              </a:buClr>
              <a:buSzPts val="5000"/>
              <a:buNone/>
              <a:defRPr sz="5000" b="1">
                <a:solidFill>
                  <a:srgbClr val="BC8D7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8D71"/>
              </a:buClr>
              <a:buSzPts val="5000"/>
              <a:buNone/>
              <a:defRPr sz="5000" b="1">
                <a:solidFill>
                  <a:srgbClr val="BC8D7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8D71"/>
              </a:buClr>
              <a:buSzPts val="5000"/>
              <a:buNone/>
              <a:defRPr sz="5000" b="1">
                <a:solidFill>
                  <a:srgbClr val="BC8D7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8D71"/>
              </a:buClr>
              <a:buSzPts val="5000"/>
              <a:buNone/>
              <a:defRPr sz="5000" b="1">
                <a:solidFill>
                  <a:srgbClr val="BC8D7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8D71"/>
              </a:buClr>
              <a:buSzPts val="5000"/>
              <a:buNone/>
              <a:defRPr sz="5000" b="1">
                <a:solidFill>
                  <a:srgbClr val="BC8D7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8D71"/>
              </a:buClr>
              <a:buSzPts val="5000"/>
              <a:buNone/>
              <a:defRPr sz="5000" b="1">
                <a:solidFill>
                  <a:srgbClr val="BC8D71"/>
                </a:solidFill>
              </a:defRPr>
            </a:lvl9pPr>
          </a:lstStyle>
          <a:p>
            <a:endParaRPr/>
          </a:p>
        </p:txBody>
      </p:sp>
      <p:pic>
        <p:nvPicPr>
          <p:cNvPr id="140" name="Google Shape;140;p10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1575" y="0"/>
            <a:ext cx="126875" cy="5774149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0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brown sheet">
  <p:cSld name="CUSTOM_9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11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4" name="Google Shape;144;p11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5" name="Google Shape;145;p11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6" name="Google Shape;146;p11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7" name="Google Shape;147;p11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8" name="Google Shape;148;p11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9" name="Google Shape;149;p11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0" name="Google Shape;150;p11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1" name="Google Shape;151;p11"/>
          <p:cNvSpPr/>
          <p:nvPr/>
        </p:nvSpPr>
        <p:spPr>
          <a:xfrm>
            <a:off x="-1" y="0"/>
            <a:ext cx="8825023" cy="5715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52" name="Google Shape;152;p11"/>
          <p:cNvGraphicFramePr/>
          <p:nvPr/>
        </p:nvGraphicFramePr>
        <p:xfrm>
          <a:off x="156233" y="134203"/>
          <a:ext cx="8334575" cy="5214000"/>
        </p:xfrm>
        <a:graphic>
          <a:graphicData uri="http://schemas.openxmlformats.org/drawingml/2006/table">
            <a:tbl>
              <a:tblPr>
                <a:noFill/>
                <a:tableStyleId>{CB5C8169-CBDB-4A18-B570-00E97826F82E}</a:tableStyleId>
              </a:tblPr>
              <a:tblGrid>
                <a:gridCol w="59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1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1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C8D7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53" name="Google Shape;153;p11"/>
          <p:cNvSpPr/>
          <p:nvPr/>
        </p:nvSpPr>
        <p:spPr>
          <a:xfrm>
            <a:off x="301" y="263225"/>
            <a:ext cx="8490300" cy="540000"/>
          </a:xfrm>
          <a:prstGeom prst="rect">
            <a:avLst/>
          </a:prstGeom>
          <a:solidFill>
            <a:srgbClr val="BC8D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11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None/>
              <a:defRPr b="1">
                <a:solidFill>
                  <a:srgbClr val="FFFFFF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1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56" name="Google Shape;156;p11"/>
          <p:cNvSpPr txBox="1"/>
          <p:nvPr/>
        </p:nvSpPr>
        <p:spPr>
          <a:xfrm rot="5400000">
            <a:off x="-592013" y="1474417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BC8D71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BC8D71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9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85209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Handlee"/>
              <a:buChar char="●"/>
              <a:defRPr sz="24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" name="Google Shape;10;p1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33">
            <a:hlinkClick r:id="" action="ppaction://hlinkshowjump?jump=nextslide"/>
          </p:cNvPr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-ID" dirty="0"/>
              <a:t>BAB 5</a:t>
            </a:r>
            <a:br>
              <a:rPr lang="en-ID" dirty="0"/>
            </a:br>
            <a:r>
              <a:rPr lang="en-ID" sz="4400" dirty="0"/>
              <a:t>BENTUK KEPEMILIKAN BISNIS</a:t>
            </a:r>
            <a:endParaRPr sz="4400" dirty="0"/>
          </a:p>
        </p:txBody>
      </p:sp>
      <p:sp>
        <p:nvSpPr>
          <p:cNvPr id="451" name="Google Shape;451;p33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2" name="Google Shape;452;p33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3" name="Google Shape;453;p33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4" name="Google Shape;454;p33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5" name="Google Shape;455;p33">
            <a:hlinkClick r:id="rId6" action="ppaction://hlinksldjump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6" name="Google Shape;456;p33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7" name="Google Shape;457;p33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8" name="Google Shape;458;p33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4FD64-7CDE-4DFB-AA0F-B650627D0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BENTUK BADAN USAHA 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93A5A-B0F9-4F15-9803-0C1C62BF2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35483" y="938463"/>
            <a:ext cx="7621200" cy="4523874"/>
          </a:xfrm>
        </p:spPr>
        <p:txBody>
          <a:bodyPr/>
          <a:lstStyle/>
          <a:p>
            <a:r>
              <a:rPr lang="en-ID" dirty="0"/>
              <a:t>Perseroan (Corporation), </a:t>
            </a:r>
            <a:r>
              <a:rPr lang="en-ID" dirty="0" err="1"/>
              <a:t>yaitu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 yang </a:t>
            </a:r>
            <a:r>
              <a:rPr lang="en-ID" dirty="0" err="1"/>
              <a:t>anggotanya</a:t>
            </a:r>
            <a:r>
              <a:rPr lang="en-ID" dirty="0"/>
              <a:t> </a:t>
            </a:r>
            <a:r>
              <a:rPr lang="en-ID" dirty="0" err="1"/>
              <a:t>terdiri</a:t>
            </a:r>
            <a:r>
              <a:rPr lang="en-ID" dirty="0"/>
              <a:t> </a:t>
            </a:r>
            <a:r>
              <a:rPr lang="en-ID" dirty="0" err="1"/>
              <a:t>atas</a:t>
            </a:r>
            <a:r>
              <a:rPr lang="en-ID" dirty="0"/>
              <a:t> para </a:t>
            </a:r>
            <a:r>
              <a:rPr lang="en-ID" dirty="0" err="1"/>
              <a:t>pemegang</a:t>
            </a:r>
            <a:r>
              <a:rPr lang="en-ID" dirty="0"/>
              <a:t> </a:t>
            </a:r>
            <a:r>
              <a:rPr lang="en-ID" dirty="0" err="1"/>
              <a:t>saham</a:t>
            </a:r>
            <a:r>
              <a:rPr lang="en-ID" dirty="0"/>
              <a:t> (</a:t>
            </a:r>
            <a:r>
              <a:rPr lang="en-ID" dirty="0" err="1"/>
              <a:t>pesero</a:t>
            </a:r>
            <a:r>
              <a:rPr lang="en-ID" dirty="0"/>
              <a:t>/stockholder), yang </a:t>
            </a:r>
            <a:r>
              <a:rPr lang="en-ID" dirty="0" err="1"/>
              <a:t>mempunyai</a:t>
            </a:r>
            <a:r>
              <a:rPr lang="en-ID" dirty="0"/>
              <a:t> </a:t>
            </a:r>
            <a:r>
              <a:rPr lang="en-ID" dirty="0" err="1"/>
              <a:t>tanggung</a:t>
            </a:r>
            <a:r>
              <a:rPr lang="en-ID" dirty="0"/>
              <a:t> </a:t>
            </a:r>
            <a:r>
              <a:rPr lang="en-ID" dirty="0" err="1"/>
              <a:t>jawab</a:t>
            </a:r>
            <a:r>
              <a:rPr lang="en-ID" dirty="0"/>
              <a:t> </a:t>
            </a:r>
            <a:r>
              <a:rPr lang="en-ID" dirty="0" err="1"/>
              <a:t>terbatas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utang-utang </a:t>
            </a:r>
            <a:r>
              <a:rPr lang="en-ID" dirty="0" err="1"/>
              <a:t>perusahaan</a:t>
            </a:r>
            <a:r>
              <a:rPr lang="en-ID" dirty="0"/>
              <a:t> </a:t>
            </a:r>
            <a:r>
              <a:rPr lang="en-ID" dirty="0" err="1"/>
              <a:t>sebesar</a:t>
            </a:r>
            <a:r>
              <a:rPr lang="en-ID" dirty="0"/>
              <a:t> modal yang </a:t>
            </a:r>
            <a:r>
              <a:rPr lang="en-ID" dirty="0" err="1"/>
              <a:t>disetor</a:t>
            </a:r>
            <a:r>
              <a:rPr lang="en-ID" dirty="0"/>
              <a:t>.</a:t>
            </a:r>
          </a:p>
          <a:p>
            <a:r>
              <a:rPr lang="en-ID" dirty="0" err="1"/>
              <a:t>Firma</a:t>
            </a:r>
            <a:r>
              <a:rPr lang="en-ID" dirty="0"/>
              <a:t>, </a:t>
            </a:r>
            <a:r>
              <a:rPr lang="en-ID" dirty="0" err="1"/>
              <a:t>suatu</a:t>
            </a:r>
            <a:r>
              <a:rPr lang="en-ID" dirty="0"/>
              <a:t> </a:t>
            </a:r>
            <a:r>
              <a:rPr lang="en-ID" dirty="0" err="1"/>
              <a:t>persekutuan</a:t>
            </a:r>
            <a:r>
              <a:rPr lang="en-ID" dirty="0"/>
              <a:t> yang </a:t>
            </a:r>
            <a:r>
              <a:rPr lang="en-ID" dirty="0" err="1"/>
              <a:t>menjalankan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 di </a:t>
            </a:r>
            <a:r>
              <a:rPr lang="en-ID" dirty="0" err="1"/>
              <a:t>bawah</a:t>
            </a:r>
            <a:r>
              <a:rPr lang="en-ID" dirty="0"/>
              <a:t> </a:t>
            </a:r>
            <a:r>
              <a:rPr lang="en-ID" dirty="0" err="1"/>
              <a:t>nama</a:t>
            </a:r>
            <a:r>
              <a:rPr lang="en-ID" dirty="0"/>
              <a:t> </a:t>
            </a:r>
            <a:r>
              <a:rPr lang="en-ID" dirty="0" err="1"/>
              <a:t>bersama</a:t>
            </a:r>
            <a:r>
              <a:rPr lang="en-ID" dirty="0"/>
              <a:t>. </a:t>
            </a:r>
            <a:r>
              <a:rPr lang="en-ID" dirty="0" err="1"/>
              <a:t>Apabila</a:t>
            </a:r>
            <a:r>
              <a:rPr lang="en-ID" dirty="0"/>
              <a:t> </a:t>
            </a:r>
            <a:r>
              <a:rPr lang="en-ID" dirty="0" err="1"/>
              <a:t>untung</a:t>
            </a:r>
            <a:r>
              <a:rPr lang="en-ID" dirty="0"/>
              <a:t>, </a:t>
            </a:r>
            <a:r>
              <a:rPr lang="en-ID" dirty="0" err="1"/>
              <a:t>maka</a:t>
            </a:r>
            <a:r>
              <a:rPr lang="en-ID" dirty="0"/>
              <a:t> </a:t>
            </a:r>
            <a:r>
              <a:rPr lang="en-ID" dirty="0" err="1"/>
              <a:t>keuntungan</a:t>
            </a:r>
            <a:r>
              <a:rPr lang="en-ID" dirty="0"/>
              <a:t> </a:t>
            </a:r>
            <a:r>
              <a:rPr lang="en-ID" dirty="0" err="1"/>
              <a:t>dibagi</a:t>
            </a:r>
            <a:r>
              <a:rPr lang="en-ID" dirty="0"/>
              <a:t> </a:t>
            </a:r>
            <a:r>
              <a:rPr lang="en-ID" dirty="0" err="1"/>
              <a:t>bersama</a:t>
            </a:r>
            <a:r>
              <a:rPr lang="en-ID" dirty="0"/>
              <a:t>, </a:t>
            </a:r>
            <a:r>
              <a:rPr lang="en-ID" dirty="0" err="1"/>
              <a:t>sebaliknya</a:t>
            </a:r>
            <a:r>
              <a:rPr lang="en-ID" dirty="0"/>
              <a:t> </a:t>
            </a:r>
            <a:r>
              <a:rPr lang="en-ID" dirty="0" err="1"/>
              <a:t>bila</a:t>
            </a:r>
            <a:r>
              <a:rPr lang="en-ID" dirty="0"/>
              <a:t> </a:t>
            </a:r>
            <a:r>
              <a:rPr lang="en-ID" dirty="0" err="1"/>
              <a:t>rugi</a:t>
            </a:r>
            <a:r>
              <a:rPr lang="en-ID" dirty="0"/>
              <a:t> </a:t>
            </a:r>
            <a:r>
              <a:rPr lang="en-ID" dirty="0" err="1"/>
              <a:t>ditanggung</a:t>
            </a:r>
            <a:r>
              <a:rPr lang="en-ID" dirty="0"/>
              <a:t> Bersama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10628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78CA6-DCA7-4F20-802B-60B33DDDE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KOMPETENSI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A561F-18A2-4AF8-9177-60754CA340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817" y="980331"/>
            <a:ext cx="8196487" cy="4391700"/>
          </a:xfrm>
        </p:spPr>
        <p:txBody>
          <a:bodyPr/>
          <a:lstStyle/>
          <a:p>
            <a:r>
              <a:rPr lang="en-ID" dirty="0" err="1"/>
              <a:t>Kemampuan</a:t>
            </a:r>
            <a:r>
              <a:rPr lang="en-ID" dirty="0"/>
              <a:t> </a:t>
            </a:r>
            <a:r>
              <a:rPr lang="en-ID" dirty="0" err="1"/>
              <a:t>teknik</a:t>
            </a:r>
            <a:r>
              <a:rPr lang="en-ID" dirty="0"/>
              <a:t>, </a:t>
            </a:r>
            <a:r>
              <a:rPr lang="en-ID" dirty="0" err="1"/>
              <a:t>yaitu</a:t>
            </a:r>
            <a:r>
              <a:rPr lang="en-ID" dirty="0"/>
              <a:t> </a:t>
            </a:r>
            <a:r>
              <a:rPr lang="en-ID" dirty="0" err="1"/>
              <a:t>kemampuan</a:t>
            </a:r>
            <a:r>
              <a:rPr lang="en-ID" dirty="0"/>
              <a:t> </a:t>
            </a:r>
            <a:r>
              <a:rPr lang="en-ID" dirty="0" err="1"/>
              <a:t>tentang</a:t>
            </a:r>
            <a:r>
              <a:rPr lang="en-ID" dirty="0"/>
              <a:t> </a:t>
            </a:r>
            <a:r>
              <a:rPr lang="en-ID" dirty="0" err="1"/>
              <a:t>bagaimana</a:t>
            </a:r>
            <a:r>
              <a:rPr lang="en-ID" dirty="0"/>
              <a:t> </a:t>
            </a:r>
            <a:r>
              <a:rPr lang="en-ID" dirty="0" err="1"/>
              <a:t>memproduksi</a:t>
            </a:r>
            <a:r>
              <a:rPr lang="en-ID" dirty="0"/>
              <a:t> </a:t>
            </a:r>
            <a:r>
              <a:rPr lang="en-ID" dirty="0" err="1"/>
              <a:t>barang</a:t>
            </a:r>
            <a:r>
              <a:rPr lang="en-ID" dirty="0"/>
              <a:t> dan </a:t>
            </a:r>
            <a:r>
              <a:rPr lang="en-ID" dirty="0" err="1"/>
              <a:t>jasa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cara</a:t>
            </a:r>
            <a:r>
              <a:rPr lang="en-ID" dirty="0"/>
              <a:t> </a:t>
            </a:r>
            <a:r>
              <a:rPr lang="en-ID" dirty="0" err="1"/>
              <a:t>menyajikannya</a:t>
            </a:r>
            <a:r>
              <a:rPr lang="en-ID" dirty="0"/>
              <a:t>.</a:t>
            </a:r>
          </a:p>
          <a:p>
            <a:r>
              <a:rPr lang="en-ID" dirty="0" err="1"/>
              <a:t>Kemampuan</a:t>
            </a:r>
            <a:r>
              <a:rPr lang="en-ID" dirty="0"/>
              <a:t> </a:t>
            </a:r>
            <a:r>
              <a:rPr lang="en-ID" dirty="0" err="1"/>
              <a:t>pemasaran</a:t>
            </a:r>
            <a:r>
              <a:rPr lang="en-ID" dirty="0"/>
              <a:t>, </a:t>
            </a:r>
            <a:r>
              <a:rPr lang="en-ID" dirty="0" err="1"/>
              <a:t>yaitu</a:t>
            </a:r>
            <a:r>
              <a:rPr lang="en-ID" dirty="0"/>
              <a:t> </a:t>
            </a:r>
            <a:r>
              <a:rPr lang="en-ID" dirty="0" err="1"/>
              <a:t>kemampuan</a:t>
            </a:r>
            <a:r>
              <a:rPr lang="en-ID" dirty="0"/>
              <a:t> </a:t>
            </a:r>
            <a:r>
              <a:rPr lang="en-ID" dirty="0" err="1"/>
              <a:t>tentang</a:t>
            </a:r>
            <a:r>
              <a:rPr lang="en-ID" dirty="0"/>
              <a:t> </a:t>
            </a:r>
            <a:r>
              <a:rPr lang="en-ID" dirty="0" err="1"/>
              <a:t>bagaimana</a:t>
            </a:r>
            <a:r>
              <a:rPr lang="en-ID" dirty="0"/>
              <a:t> </a:t>
            </a:r>
            <a:r>
              <a:rPr lang="en-ID" dirty="0" err="1"/>
              <a:t>menemukan</a:t>
            </a:r>
            <a:r>
              <a:rPr lang="en-ID" dirty="0"/>
              <a:t> pasar dan </a:t>
            </a:r>
            <a:r>
              <a:rPr lang="en-ID" dirty="0" err="1"/>
              <a:t>pelanggan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yang </a:t>
            </a:r>
            <a:r>
              <a:rPr lang="en-ID" dirty="0" err="1"/>
              <a:t>tepat</a:t>
            </a:r>
            <a:r>
              <a:rPr lang="en-ID" dirty="0"/>
              <a:t>.</a:t>
            </a:r>
          </a:p>
          <a:p>
            <a:r>
              <a:rPr lang="en-ID" dirty="0" err="1"/>
              <a:t>Kemampuan</a:t>
            </a:r>
            <a:r>
              <a:rPr lang="en-ID" dirty="0"/>
              <a:t> </a:t>
            </a:r>
            <a:r>
              <a:rPr lang="en-ID" dirty="0" err="1"/>
              <a:t>finasial</a:t>
            </a:r>
            <a:r>
              <a:rPr lang="en-ID" dirty="0"/>
              <a:t>, </a:t>
            </a:r>
            <a:r>
              <a:rPr lang="en-ID" dirty="0" err="1"/>
              <a:t>yaitu</a:t>
            </a:r>
            <a:r>
              <a:rPr lang="en-ID" dirty="0"/>
              <a:t> </a:t>
            </a:r>
            <a:r>
              <a:rPr lang="en-ID" dirty="0" err="1"/>
              <a:t>kemampuan</a:t>
            </a:r>
            <a:r>
              <a:rPr lang="en-ID" dirty="0"/>
              <a:t> </a:t>
            </a:r>
            <a:r>
              <a:rPr lang="en-ID" dirty="0" err="1"/>
              <a:t>tentang</a:t>
            </a:r>
            <a:r>
              <a:rPr lang="en-ID" dirty="0"/>
              <a:t> </a:t>
            </a:r>
            <a:r>
              <a:rPr lang="en-ID" dirty="0" err="1"/>
              <a:t>bagaimana</a:t>
            </a:r>
            <a:r>
              <a:rPr lang="en-ID" dirty="0"/>
              <a:t> </a:t>
            </a:r>
            <a:r>
              <a:rPr lang="en-ID" dirty="0" err="1"/>
              <a:t>memperoleh</a:t>
            </a:r>
            <a:r>
              <a:rPr lang="en-ID" dirty="0"/>
              <a:t> </a:t>
            </a:r>
            <a:r>
              <a:rPr lang="en-ID" dirty="0" err="1"/>
              <a:t>sumber</a:t>
            </a:r>
            <a:r>
              <a:rPr lang="en-ID" dirty="0"/>
              <a:t>- </a:t>
            </a:r>
            <a:r>
              <a:rPr lang="en-ID" dirty="0" err="1"/>
              <a:t>sumber</a:t>
            </a:r>
            <a:r>
              <a:rPr lang="en-ID" dirty="0"/>
              <a:t> dana dan </a:t>
            </a:r>
            <a:r>
              <a:rPr lang="en-ID" dirty="0" err="1"/>
              <a:t>cara</a:t>
            </a:r>
            <a:r>
              <a:rPr lang="en-ID" dirty="0"/>
              <a:t> </a:t>
            </a:r>
            <a:r>
              <a:rPr lang="en-ID" dirty="0" err="1"/>
              <a:t>menggunakannya</a:t>
            </a:r>
            <a:r>
              <a:rPr lang="en-ID" dirty="0"/>
              <a:t>.</a:t>
            </a:r>
          </a:p>
          <a:p>
            <a:r>
              <a:rPr lang="en-ID" dirty="0" err="1"/>
              <a:t>Kemampuan</a:t>
            </a:r>
            <a:r>
              <a:rPr lang="en-ID" dirty="0"/>
              <a:t> </a:t>
            </a:r>
            <a:r>
              <a:rPr lang="en-ID" dirty="0" err="1"/>
              <a:t>hubungan</a:t>
            </a:r>
            <a:r>
              <a:rPr lang="en-ID" dirty="0"/>
              <a:t>, </a:t>
            </a:r>
            <a:r>
              <a:rPr lang="en-ID" dirty="0" err="1"/>
              <a:t>yaitu</a:t>
            </a:r>
            <a:r>
              <a:rPr lang="en-ID" dirty="0"/>
              <a:t> </a:t>
            </a:r>
            <a:r>
              <a:rPr lang="en-ID" dirty="0" err="1"/>
              <a:t>kemampuan</a:t>
            </a:r>
            <a:r>
              <a:rPr lang="en-ID" dirty="0"/>
              <a:t> </a:t>
            </a:r>
            <a:r>
              <a:rPr lang="en-ID" dirty="0" err="1"/>
              <a:t>tentang</a:t>
            </a:r>
            <a:r>
              <a:rPr lang="en-ID" dirty="0"/>
              <a:t> </a:t>
            </a:r>
            <a:r>
              <a:rPr lang="en-ID" dirty="0" err="1"/>
              <a:t>bagaimana</a:t>
            </a:r>
            <a:r>
              <a:rPr lang="en-ID" dirty="0"/>
              <a:t> </a:t>
            </a:r>
            <a:r>
              <a:rPr lang="en-ID" dirty="0" err="1"/>
              <a:t>cara</a:t>
            </a:r>
            <a:r>
              <a:rPr lang="en-ID" dirty="0"/>
              <a:t> </a:t>
            </a:r>
            <a:r>
              <a:rPr lang="en-ID" dirty="0" err="1"/>
              <a:t>mencari</a:t>
            </a:r>
            <a:r>
              <a:rPr lang="en-ID" dirty="0"/>
              <a:t>, </a:t>
            </a:r>
            <a:r>
              <a:rPr lang="en-ID" dirty="0" err="1"/>
              <a:t>memelihara</a:t>
            </a:r>
            <a:r>
              <a:rPr lang="en-ID" dirty="0"/>
              <a:t> dan </a:t>
            </a:r>
            <a:r>
              <a:rPr lang="en-ID" dirty="0" err="1"/>
              <a:t>mengembangkan</a:t>
            </a:r>
            <a:r>
              <a:rPr lang="en-ID" dirty="0"/>
              <a:t> </a:t>
            </a:r>
            <a:r>
              <a:rPr lang="en-ID" dirty="0" err="1"/>
              <a:t>relasi</a:t>
            </a:r>
            <a:r>
              <a:rPr lang="en-ID" dirty="0"/>
              <a:t>, dan </a:t>
            </a:r>
            <a:r>
              <a:rPr lang="en-ID" dirty="0" err="1"/>
              <a:t>kemampuan</a:t>
            </a:r>
            <a:r>
              <a:rPr lang="en-ID" dirty="0"/>
              <a:t> </a:t>
            </a:r>
            <a:r>
              <a:rPr lang="en-ID" dirty="0" err="1"/>
              <a:t>komunikasi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negosiasi</a:t>
            </a:r>
            <a:r>
              <a:rPr lang="en-ID" dirty="0"/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7326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00116-613F-440F-A31A-DAF9CEF50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TERIMA KASIH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51842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34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-ID" dirty="0"/>
              <a:t>SEBAB MENJADI WIRAUSAHAWAN</a:t>
            </a:r>
            <a:endParaRPr dirty="0"/>
          </a:p>
        </p:txBody>
      </p:sp>
      <p:sp>
        <p:nvSpPr>
          <p:cNvPr id="464" name="Google Shape;464;p34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lvl="0" indent="-45720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2400"/>
              <a:buFont typeface="+mj-lt"/>
              <a:buAutoNum type="arabicPeriod"/>
            </a:pPr>
            <a:r>
              <a:rPr lang="en-US" dirty="0"/>
              <a:t>Karena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keturunan</a:t>
            </a:r>
            <a:endParaRPr lang="en-US" dirty="0"/>
          </a:p>
          <a:p>
            <a:pPr lvl="0" indent="-457200">
              <a:spcAft>
                <a:spcPts val="2100"/>
              </a:spcAft>
              <a:buFont typeface="+mj-lt"/>
              <a:buAutoNum type="arabicPeriod"/>
            </a:pPr>
            <a:r>
              <a:rPr lang="en-US" dirty="0" err="1"/>
              <a:t>Memang</a:t>
            </a:r>
            <a:r>
              <a:rPr lang="en-US" dirty="0"/>
              <a:t>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keinginan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pengusaha</a:t>
            </a:r>
            <a:endParaRPr lang="en-US" dirty="0"/>
          </a:p>
          <a:p>
            <a:pPr lvl="0" indent="-457200">
              <a:spcAft>
                <a:spcPts val="2100"/>
              </a:spcAft>
              <a:buFont typeface="+mj-lt"/>
              <a:buAutoNum type="arabicPeriod"/>
            </a:pPr>
            <a:r>
              <a:rPr lang="en-US" dirty="0" err="1"/>
              <a:t>Sampingan</a:t>
            </a:r>
            <a:r>
              <a:rPr lang="en-US" dirty="0"/>
              <a:t> </a:t>
            </a:r>
          </a:p>
          <a:p>
            <a:pPr lvl="0" indent="-457200">
              <a:spcAft>
                <a:spcPts val="2100"/>
              </a:spcAft>
              <a:buFont typeface="+mj-lt"/>
              <a:buAutoNum type="arabicPeriod"/>
            </a:pPr>
            <a:r>
              <a:rPr lang="en-US" dirty="0" err="1"/>
              <a:t>Coba</a:t>
            </a:r>
            <a:r>
              <a:rPr lang="en-US" dirty="0"/>
              <a:t> </a:t>
            </a:r>
            <a:r>
              <a:rPr lang="en-US" dirty="0" err="1"/>
              <a:t>coba</a:t>
            </a:r>
            <a:r>
              <a:rPr lang="en-US" dirty="0"/>
              <a:t> </a:t>
            </a:r>
          </a:p>
          <a:p>
            <a:pPr lvl="0" indent="-457200">
              <a:spcAft>
                <a:spcPts val="2100"/>
              </a:spcAft>
              <a:buFont typeface="+mj-lt"/>
              <a:buAutoNum type="arabicPeriod"/>
            </a:pPr>
            <a:r>
              <a:rPr lang="en-US" dirty="0"/>
              <a:t>Karena </a:t>
            </a:r>
            <a:r>
              <a:rPr lang="en-US" dirty="0" err="1"/>
              <a:t>keadaan</a:t>
            </a:r>
            <a:r>
              <a:rPr lang="en-US" dirty="0"/>
              <a:t> </a:t>
            </a:r>
          </a:p>
        </p:txBody>
      </p:sp>
      <p:sp>
        <p:nvSpPr>
          <p:cNvPr id="465" name="Google Shape;465;p34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66" name="Google Shape;466;p34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67" name="Google Shape;467;p34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68" name="Google Shape;468;p34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69" name="Google Shape;469;p34">
            <a:hlinkClick r:id="rId6" action="ppaction://hlinksldjump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70" name="Google Shape;470;p34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71" name="Google Shape;471;p34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72" name="Google Shape;472;p34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35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IDE MENDIRIKAN USAHA</a:t>
            </a:r>
            <a:endParaRPr dirty="0"/>
          </a:p>
        </p:txBody>
      </p:sp>
      <p:sp>
        <p:nvSpPr>
          <p:cNvPr id="478" name="Google Shape;478;p35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lvl="0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D" dirty="0"/>
              <a:t>Ide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dimunculkan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bentuk</a:t>
            </a:r>
            <a:r>
              <a:rPr lang="en-ID" dirty="0"/>
              <a:t> yang </a:t>
            </a:r>
            <a:r>
              <a:rPr lang="en-ID" dirty="0" err="1"/>
              <a:t>riil</a:t>
            </a:r>
            <a:r>
              <a:rPr lang="en-ID" dirty="0"/>
              <a:t> (</a:t>
            </a:r>
            <a:r>
              <a:rPr lang="en-ID" dirty="0" err="1"/>
              <a:t>barang</a:t>
            </a:r>
            <a:r>
              <a:rPr lang="en-ID" dirty="0"/>
              <a:t> dan </a:t>
            </a:r>
            <a:r>
              <a:rPr lang="en-ID" dirty="0" err="1"/>
              <a:t>jasa</a:t>
            </a:r>
            <a:r>
              <a:rPr lang="en-ID" dirty="0"/>
              <a:t> </a:t>
            </a:r>
            <a:r>
              <a:rPr lang="en-ID" dirty="0" err="1"/>
              <a:t>baru</a:t>
            </a:r>
            <a:r>
              <a:rPr lang="en-ID" dirty="0"/>
              <a:t>) yang </a:t>
            </a:r>
            <a:r>
              <a:rPr lang="en-ID" dirty="0" err="1"/>
              <a:t>berbeda</a:t>
            </a:r>
            <a:r>
              <a:rPr lang="en-ID" dirty="0"/>
              <a:t> di pasar. </a:t>
            </a:r>
            <a:r>
              <a:rPr lang="en-ID" dirty="0" err="1"/>
              <a:t>Barang</a:t>
            </a:r>
            <a:r>
              <a:rPr lang="en-ID" dirty="0"/>
              <a:t> dan </a:t>
            </a:r>
            <a:r>
              <a:rPr lang="en-ID" dirty="0" err="1"/>
              <a:t>jasa</a:t>
            </a:r>
            <a:r>
              <a:rPr lang="en-ID" dirty="0"/>
              <a:t> yang </a:t>
            </a:r>
            <a:r>
              <a:rPr lang="en-ID" dirty="0" err="1"/>
              <a:t>berbeda</a:t>
            </a:r>
            <a:r>
              <a:rPr lang="en-ID" dirty="0"/>
              <a:t> </a:t>
            </a:r>
            <a:r>
              <a:rPr lang="en-ID" dirty="0" err="1"/>
              <a:t>itu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menciptakan</a:t>
            </a:r>
            <a:r>
              <a:rPr lang="en-ID" dirty="0"/>
              <a:t> </a:t>
            </a:r>
            <a:r>
              <a:rPr lang="en-ID" dirty="0" err="1"/>
              <a:t>nilai</a:t>
            </a:r>
            <a:r>
              <a:rPr lang="en-ID" dirty="0"/>
              <a:t> </a:t>
            </a:r>
            <a:r>
              <a:rPr lang="en-ID" dirty="0" err="1"/>
              <a:t>efisiensi</a:t>
            </a:r>
            <a:r>
              <a:rPr lang="en-ID" dirty="0"/>
              <a:t> </a:t>
            </a:r>
            <a:r>
              <a:rPr lang="en-ID" dirty="0" err="1"/>
              <a:t>baik</a:t>
            </a:r>
            <a:r>
              <a:rPr lang="en-ID" dirty="0"/>
              <a:t> </a:t>
            </a:r>
            <a:r>
              <a:rPr lang="en-ID" dirty="0" err="1"/>
              <a:t>bagi</a:t>
            </a:r>
            <a:r>
              <a:rPr lang="en-ID" dirty="0"/>
              <a:t> </a:t>
            </a:r>
            <a:r>
              <a:rPr lang="en-ID" dirty="0" err="1"/>
              <a:t>konsumen</a:t>
            </a:r>
            <a:r>
              <a:rPr lang="en-ID" dirty="0"/>
              <a:t> </a:t>
            </a:r>
            <a:r>
              <a:rPr lang="en-ID" dirty="0" err="1"/>
              <a:t>maupun</a:t>
            </a:r>
            <a:r>
              <a:rPr lang="en-ID" dirty="0"/>
              <a:t> </a:t>
            </a:r>
            <a:r>
              <a:rPr lang="en-ID" dirty="0" err="1"/>
              <a:t>pembeli</a:t>
            </a:r>
            <a:r>
              <a:rPr lang="en-ID" dirty="0"/>
              <a:t> </a:t>
            </a:r>
            <a:r>
              <a:rPr lang="en-ID" dirty="0" err="1"/>
              <a:t>potensial</a:t>
            </a:r>
            <a:r>
              <a:rPr lang="en-ID" dirty="0"/>
              <a:t>.</a:t>
            </a:r>
          </a:p>
          <a:p>
            <a:pPr lvl="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D" dirty="0" err="1"/>
              <a:t>Mengamati</a:t>
            </a:r>
            <a:r>
              <a:rPr lang="en-ID" dirty="0"/>
              <a:t> </a:t>
            </a:r>
            <a:r>
              <a:rPr lang="en-ID" dirty="0" err="1"/>
              <a:t>asal-usul</a:t>
            </a:r>
            <a:r>
              <a:rPr lang="en-ID" dirty="0"/>
              <a:t> </a:t>
            </a:r>
            <a:r>
              <a:rPr lang="en-ID" dirty="0" err="1"/>
              <a:t>peluang</a:t>
            </a:r>
            <a:r>
              <a:rPr lang="en-ID" dirty="0"/>
              <a:t>.</a:t>
            </a:r>
          </a:p>
          <a:p>
            <a:pPr lvl="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D" dirty="0" err="1"/>
              <a:t>Menjamin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dan </a:t>
            </a:r>
            <a:r>
              <a:rPr lang="en-ID" dirty="0" err="1"/>
              <a:t>kualitas</a:t>
            </a:r>
            <a:r>
              <a:rPr lang="en-ID" dirty="0"/>
              <a:t> </a:t>
            </a:r>
            <a:r>
              <a:rPr lang="en-ID" dirty="0" err="1"/>
              <a:t>produk</a:t>
            </a:r>
            <a:r>
              <a:rPr lang="en-ID" dirty="0"/>
              <a:t> yang </a:t>
            </a:r>
            <a:r>
              <a:rPr lang="en-ID" dirty="0" err="1"/>
              <a:t>dihasilkan</a:t>
            </a:r>
            <a:r>
              <a:rPr lang="en-ID" dirty="0"/>
              <a:t>.</a:t>
            </a:r>
          </a:p>
          <a:p>
            <a:pPr lvl="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D" dirty="0" err="1"/>
              <a:t>Memproyeksikan</a:t>
            </a:r>
            <a:r>
              <a:rPr lang="en-ID" dirty="0"/>
              <a:t> </a:t>
            </a:r>
            <a:r>
              <a:rPr lang="en-ID" dirty="0" err="1"/>
              <a:t>biaya</a:t>
            </a:r>
            <a:r>
              <a:rPr lang="en-ID" dirty="0"/>
              <a:t> </a:t>
            </a:r>
            <a:r>
              <a:rPr lang="en-ID" dirty="0" err="1"/>
              <a:t>awal</a:t>
            </a:r>
            <a:r>
              <a:rPr lang="en-ID" dirty="0"/>
              <a:t>.</a:t>
            </a:r>
          </a:p>
          <a:p>
            <a:pPr lvl="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ID" dirty="0" err="1"/>
              <a:t>Memperhitungkan</a:t>
            </a:r>
            <a:r>
              <a:rPr lang="en-ID" dirty="0"/>
              <a:t> </a:t>
            </a:r>
            <a:r>
              <a:rPr lang="en-ID" dirty="0" err="1"/>
              <a:t>risiko</a:t>
            </a:r>
            <a:r>
              <a:rPr lang="en-ID" dirty="0"/>
              <a:t> yang </a:t>
            </a:r>
            <a:r>
              <a:rPr lang="en-ID" dirty="0" err="1"/>
              <a:t>mungkin</a:t>
            </a:r>
            <a:r>
              <a:rPr lang="en-ID" dirty="0"/>
              <a:t> </a:t>
            </a:r>
            <a:r>
              <a:rPr lang="en-ID" dirty="0" err="1"/>
              <a:t>terjadi</a:t>
            </a:r>
            <a:r>
              <a:rPr lang="en-ID" dirty="0"/>
              <a:t>.</a:t>
            </a:r>
          </a:p>
          <a:p>
            <a:pPr lvl="0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D" dirty="0" err="1"/>
              <a:t>Memulai</a:t>
            </a:r>
            <a:r>
              <a:rPr lang="en-ID" dirty="0"/>
              <a:t> ide </a:t>
            </a:r>
            <a:r>
              <a:rPr lang="en-ID" dirty="0" err="1"/>
              <a:t>tersebut</a:t>
            </a:r>
            <a:endParaRPr lang="en-ID" dirty="0"/>
          </a:p>
          <a:p>
            <a:pPr lvl="0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D" dirty="0" err="1"/>
              <a:t>Mengevaluasi</a:t>
            </a:r>
            <a:r>
              <a:rPr lang="en-ID" dirty="0"/>
              <a:t> ide yang </a:t>
            </a:r>
            <a:r>
              <a:rPr lang="en-ID" dirty="0" err="1"/>
              <a:t>sudah</a:t>
            </a:r>
            <a:r>
              <a:rPr lang="en-ID" dirty="0"/>
              <a:t> </a:t>
            </a:r>
            <a:r>
              <a:rPr lang="en-ID" dirty="0" err="1"/>
              <a:t>dilajankan</a:t>
            </a:r>
            <a:r>
              <a:rPr lang="en-ID" dirty="0"/>
              <a:t>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2100"/>
              </a:spcAft>
              <a:buSzPts val="2400"/>
              <a:buNone/>
            </a:pPr>
            <a:endParaRPr dirty="0"/>
          </a:p>
        </p:txBody>
      </p:sp>
      <p:sp>
        <p:nvSpPr>
          <p:cNvPr id="479" name="Google Shape;479;p35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80" name="Google Shape;480;p35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81" name="Google Shape;481;p35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82" name="Google Shape;482;p35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83" name="Google Shape;483;p35">
            <a:hlinkClick r:id="rId6" action="ppaction://hlinksldjump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84" name="Google Shape;484;p35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85" name="Google Shape;485;p35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86" name="Google Shape;486;p35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7DC20-F29C-4C30-A4E8-1CA04500E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LANGKAH MEMULAI USAHA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AF448-0469-457F-8C2C-08FAC4C97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9409" y="1199324"/>
            <a:ext cx="7621200" cy="3316351"/>
          </a:xfrm>
        </p:spPr>
        <p:txBody>
          <a:bodyPr/>
          <a:lstStyle/>
          <a:p>
            <a:r>
              <a:rPr lang="en-ID" dirty="0"/>
              <a:t>MEMBUAT BADAN USAHA</a:t>
            </a:r>
          </a:p>
          <a:p>
            <a:r>
              <a:rPr lang="en-ID" dirty="0"/>
              <a:t>MEMBUAT STUDI KELAYAKAN</a:t>
            </a:r>
          </a:p>
          <a:p>
            <a:r>
              <a:rPr lang="en-ID" dirty="0"/>
              <a:t>MEMILIH LOKASI</a:t>
            </a:r>
          </a:p>
          <a:p>
            <a:r>
              <a:rPr lang="en-ID" dirty="0"/>
              <a:t>KUALIFIKASI TENAGA KERJA</a:t>
            </a:r>
          </a:p>
          <a:p>
            <a:r>
              <a:rPr lang="en-ID" dirty="0"/>
              <a:t>IJIN USAHA</a:t>
            </a:r>
          </a:p>
          <a:p>
            <a:r>
              <a:rPr lang="en-ID" dirty="0"/>
              <a:t>SUMBER DANA </a:t>
            </a:r>
          </a:p>
          <a:p>
            <a:r>
              <a:rPr lang="en-ID" dirty="0"/>
              <a:t>MELAKUKAN KEWAJIBAN PAJAK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44056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9A7D9-B4A6-4CF5-A38C-DEAE6A6E4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CARA MEMULAI USAHA 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5B73BE-7D87-4790-800C-DB929F994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35483" y="1433940"/>
            <a:ext cx="7621200" cy="2847120"/>
          </a:xfrm>
        </p:spPr>
        <p:txBody>
          <a:bodyPr/>
          <a:lstStyle/>
          <a:p>
            <a:r>
              <a:rPr lang="en-ID" dirty="0" err="1"/>
              <a:t>Membuat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sendiri</a:t>
            </a:r>
            <a:r>
              <a:rPr lang="en-ID" dirty="0"/>
              <a:t> yang </a:t>
            </a:r>
            <a:r>
              <a:rPr lang="en-ID" dirty="0" err="1"/>
              <a:t>dikelolah</a:t>
            </a:r>
            <a:r>
              <a:rPr lang="en-ID" dirty="0"/>
              <a:t> </a:t>
            </a:r>
            <a:r>
              <a:rPr lang="en-ID" dirty="0" err="1"/>
              <a:t>sendiri</a:t>
            </a:r>
            <a:r>
              <a:rPr lang="en-ID" dirty="0"/>
              <a:t>.</a:t>
            </a:r>
          </a:p>
          <a:p>
            <a:r>
              <a:rPr lang="en-ID" dirty="0" err="1"/>
              <a:t>Bekerjasama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beberapa</a:t>
            </a:r>
            <a:r>
              <a:rPr lang="en-ID" dirty="0"/>
              <a:t> </a:t>
            </a:r>
            <a:r>
              <a:rPr lang="en-ID" dirty="0" err="1"/>
              <a:t>kawan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mendirikan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.</a:t>
            </a:r>
          </a:p>
          <a:p>
            <a:r>
              <a:rPr lang="en-ID" dirty="0" err="1"/>
              <a:t>Membeli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yang </a:t>
            </a:r>
            <a:r>
              <a:rPr lang="en-ID" dirty="0" err="1"/>
              <a:t>sudah</a:t>
            </a:r>
            <a:r>
              <a:rPr lang="en-ID" dirty="0"/>
              <a:t> </a:t>
            </a:r>
            <a:r>
              <a:rPr lang="en-ID" dirty="0" err="1"/>
              <a:t>berjalan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akuisisi</a:t>
            </a:r>
            <a:r>
              <a:rPr lang="en-ID" dirty="0"/>
              <a:t>.</a:t>
            </a:r>
          </a:p>
          <a:p>
            <a:r>
              <a:rPr lang="en-ID" dirty="0" err="1"/>
              <a:t>Kerjasama</a:t>
            </a:r>
            <a:r>
              <a:rPr lang="en-ID" dirty="0"/>
              <a:t>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franchising.</a:t>
            </a:r>
          </a:p>
        </p:txBody>
      </p:sp>
    </p:spTree>
    <p:extLst>
      <p:ext uri="{BB962C8B-B14F-4D97-AF65-F5344CB8AC3E}">
        <p14:creationId xmlns:p14="http://schemas.microsoft.com/office/powerpoint/2010/main" val="1008480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4A03F-D913-47DD-A88F-66F15FF76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JENIS </a:t>
            </a:r>
            <a:r>
              <a:rPr lang="en-US" dirty="0" err="1"/>
              <a:t>JENIS</a:t>
            </a:r>
            <a:r>
              <a:rPr lang="en-US" dirty="0"/>
              <a:t> USAHA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A9039D-7F22-4407-89CA-A7BC350ACD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 err="1"/>
              <a:t>Bidang</a:t>
            </a:r>
            <a:r>
              <a:rPr lang="en-ID" dirty="0"/>
              <a:t> Usaha </a:t>
            </a:r>
            <a:r>
              <a:rPr lang="en-ID" dirty="0" err="1"/>
              <a:t>Pertanian</a:t>
            </a:r>
            <a:r>
              <a:rPr lang="en-ID" dirty="0"/>
              <a:t> (Agriculture), </a:t>
            </a:r>
            <a:r>
              <a:rPr lang="en-ID" dirty="0" err="1"/>
              <a:t>meliputi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pertanian</a:t>
            </a:r>
            <a:r>
              <a:rPr lang="en-ID" dirty="0"/>
              <a:t>, </a:t>
            </a:r>
            <a:r>
              <a:rPr lang="en-ID" dirty="0" err="1"/>
              <a:t>kehutanan</a:t>
            </a:r>
            <a:r>
              <a:rPr lang="en-ID" dirty="0"/>
              <a:t>, </a:t>
            </a:r>
            <a:r>
              <a:rPr lang="en-ID" dirty="0" err="1"/>
              <a:t>perikanan</a:t>
            </a:r>
            <a:r>
              <a:rPr lang="en-ID" dirty="0"/>
              <a:t>, dan </a:t>
            </a:r>
            <a:r>
              <a:rPr lang="en-ID" dirty="0" err="1"/>
              <a:t>perkebunan</a:t>
            </a:r>
            <a:r>
              <a:rPr lang="en-ID" dirty="0"/>
              <a:t>;</a:t>
            </a:r>
          </a:p>
          <a:p>
            <a:r>
              <a:rPr lang="en-ID" dirty="0" err="1"/>
              <a:t>Bidang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pertambangan</a:t>
            </a:r>
            <a:r>
              <a:rPr lang="en-ID" dirty="0"/>
              <a:t> (Mining), </a:t>
            </a:r>
            <a:r>
              <a:rPr lang="en-ID" dirty="0" err="1"/>
              <a:t>meliputi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galian</a:t>
            </a:r>
            <a:r>
              <a:rPr lang="en-ID" dirty="0"/>
              <a:t> </a:t>
            </a:r>
            <a:r>
              <a:rPr lang="en-ID" dirty="0" err="1"/>
              <a:t>pasir</a:t>
            </a:r>
            <a:r>
              <a:rPr lang="en-ID" dirty="0"/>
              <a:t>, </a:t>
            </a:r>
            <a:r>
              <a:rPr lang="en-ID" dirty="0" err="1"/>
              <a:t>galian</a:t>
            </a:r>
            <a:r>
              <a:rPr lang="en-ID" dirty="0"/>
              <a:t> </a:t>
            </a:r>
            <a:r>
              <a:rPr lang="en-ID" dirty="0" err="1"/>
              <a:t>tanah</a:t>
            </a:r>
            <a:r>
              <a:rPr lang="en-ID" dirty="0"/>
              <a:t>, </a:t>
            </a:r>
            <a:r>
              <a:rPr lang="en-ID" dirty="0" err="1"/>
              <a:t>batu</a:t>
            </a:r>
            <a:r>
              <a:rPr lang="en-ID" dirty="0"/>
              <a:t> dan </a:t>
            </a:r>
            <a:r>
              <a:rPr lang="en-ID" dirty="0" err="1"/>
              <a:t>bata</a:t>
            </a:r>
            <a:r>
              <a:rPr lang="en-ID" dirty="0"/>
              <a:t>;</a:t>
            </a:r>
          </a:p>
          <a:p>
            <a:r>
              <a:rPr lang="en-ID" dirty="0" err="1"/>
              <a:t>Bidang</a:t>
            </a:r>
            <a:r>
              <a:rPr lang="en-ID" dirty="0"/>
              <a:t> Usaha </a:t>
            </a:r>
            <a:r>
              <a:rPr lang="en-ID" dirty="0" err="1"/>
              <a:t>Pabrikasi</a:t>
            </a:r>
            <a:r>
              <a:rPr lang="en-ID" dirty="0"/>
              <a:t> (Manufacturing), </a:t>
            </a:r>
            <a:r>
              <a:rPr lang="en-ID" dirty="0" err="1"/>
              <a:t>meliputi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industri</a:t>
            </a:r>
            <a:r>
              <a:rPr lang="en-ID" dirty="0"/>
              <a:t>, </a:t>
            </a:r>
            <a:r>
              <a:rPr lang="en-ID" dirty="0" err="1"/>
              <a:t>assemblasi</a:t>
            </a:r>
            <a:r>
              <a:rPr lang="en-ID" dirty="0"/>
              <a:t> dan </a:t>
            </a:r>
            <a:r>
              <a:rPr lang="en-ID" dirty="0" err="1"/>
              <a:t>sintesis</a:t>
            </a:r>
            <a:r>
              <a:rPr lang="en-ID" dirty="0"/>
              <a:t>;</a:t>
            </a:r>
          </a:p>
          <a:p>
            <a:r>
              <a:rPr lang="en-ID" dirty="0" err="1"/>
              <a:t>Bidang</a:t>
            </a:r>
            <a:r>
              <a:rPr lang="en-ID" dirty="0"/>
              <a:t> Usaha </a:t>
            </a:r>
            <a:r>
              <a:rPr lang="en-ID" dirty="0" err="1"/>
              <a:t>Konstruksi</a:t>
            </a:r>
            <a:r>
              <a:rPr lang="en-ID" dirty="0"/>
              <a:t> (Construction), </a:t>
            </a:r>
            <a:r>
              <a:rPr lang="en-ID" dirty="0" err="1"/>
              <a:t>meliputi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konstruksi</a:t>
            </a:r>
            <a:r>
              <a:rPr lang="en-ID" dirty="0"/>
              <a:t> </a:t>
            </a:r>
            <a:r>
              <a:rPr lang="en-ID" dirty="0" err="1"/>
              <a:t>bangunan</a:t>
            </a:r>
            <a:r>
              <a:rPr lang="en-ID" dirty="0"/>
              <a:t>, </a:t>
            </a:r>
            <a:r>
              <a:rPr lang="en-ID" dirty="0" err="1"/>
              <a:t>jembatan</a:t>
            </a:r>
            <a:r>
              <a:rPr lang="en-ID" dirty="0"/>
              <a:t>, </a:t>
            </a:r>
            <a:r>
              <a:rPr lang="en-ID" dirty="0" err="1"/>
              <a:t>pengairan</a:t>
            </a:r>
            <a:r>
              <a:rPr lang="en-ID" dirty="0"/>
              <a:t> dan </a:t>
            </a:r>
            <a:r>
              <a:rPr lang="en-ID" dirty="0" err="1"/>
              <a:t>jalan</a:t>
            </a:r>
            <a:r>
              <a:rPr lang="en-ID" dirty="0"/>
              <a:t> </a:t>
            </a:r>
            <a:r>
              <a:rPr lang="en-ID" dirty="0" err="1"/>
              <a:t>raya</a:t>
            </a:r>
            <a:r>
              <a:rPr lang="en-ID" dirty="0"/>
              <a:t>.</a:t>
            </a:r>
          </a:p>
          <a:p>
            <a:r>
              <a:rPr lang="en-ID" dirty="0" err="1"/>
              <a:t>Bidang</a:t>
            </a:r>
            <a:r>
              <a:rPr lang="en-ID" dirty="0"/>
              <a:t> Usaha </a:t>
            </a:r>
            <a:r>
              <a:rPr lang="en-ID" dirty="0" err="1"/>
              <a:t>Perdagangan</a:t>
            </a:r>
            <a:r>
              <a:rPr lang="en-ID" dirty="0"/>
              <a:t> (Trade), </a:t>
            </a:r>
            <a:r>
              <a:rPr lang="en-ID" dirty="0" err="1"/>
              <a:t>meliputi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perdagangan</a:t>
            </a:r>
            <a:r>
              <a:rPr lang="en-ID" dirty="0"/>
              <a:t> </a:t>
            </a:r>
            <a:r>
              <a:rPr lang="en-ID" dirty="0" err="1"/>
              <a:t>kecil</a:t>
            </a:r>
            <a:r>
              <a:rPr lang="en-ID" dirty="0"/>
              <a:t>, </a:t>
            </a:r>
            <a:r>
              <a:rPr lang="en-ID" dirty="0" err="1"/>
              <a:t>grosir</a:t>
            </a:r>
            <a:r>
              <a:rPr lang="en-ID" dirty="0"/>
              <a:t>, </a:t>
            </a:r>
            <a:r>
              <a:rPr lang="en-ID" dirty="0" err="1"/>
              <a:t>agen</a:t>
            </a:r>
            <a:r>
              <a:rPr lang="en-ID" dirty="0"/>
              <a:t>, dan </a:t>
            </a:r>
            <a:r>
              <a:rPr lang="en-ID" dirty="0" err="1"/>
              <a:t>ekspor-impor</a:t>
            </a:r>
            <a:r>
              <a:rPr lang="en-ID" dirty="0"/>
              <a:t>;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12704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A4D432-D720-4D43-9D6D-1D85931CB4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 err="1"/>
              <a:t>Bidang</a:t>
            </a:r>
            <a:r>
              <a:rPr lang="en-ID" dirty="0"/>
              <a:t> Usaha </a:t>
            </a:r>
            <a:r>
              <a:rPr lang="en-ID" dirty="0" err="1"/>
              <a:t>Jasa</a:t>
            </a:r>
            <a:r>
              <a:rPr lang="en-ID" dirty="0"/>
              <a:t> </a:t>
            </a:r>
            <a:r>
              <a:rPr lang="en-ID" dirty="0" err="1"/>
              <a:t>Keuangan</a:t>
            </a:r>
            <a:r>
              <a:rPr lang="en-ID" dirty="0"/>
              <a:t> (Financial Service), </a:t>
            </a:r>
            <a:r>
              <a:rPr lang="en-ID" dirty="0" err="1"/>
              <a:t>meliputi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perbankan</a:t>
            </a:r>
            <a:r>
              <a:rPr lang="en-ID" dirty="0"/>
              <a:t>, </a:t>
            </a:r>
            <a:r>
              <a:rPr lang="en-ID" dirty="0" err="1"/>
              <a:t>asuransi</a:t>
            </a:r>
            <a:r>
              <a:rPr lang="en-ID" dirty="0"/>
              <a:t> dan </a:t>
            </a:r>
            <a:r>
              <a:rPr lang="en-ID" dirty="0" err="1"/>
              <a:t>koperasi</a:t>
            </a:r>
            <a:r>
              <a:rPr lang="en-ID" dirty="0"/>
              <a:t>;</a:t>
            </a:r>
          </a:p>
          <a:p>
            <a:r>
              <a:rPr lang="en-ID" dirty="0" err="1"/>
              <a:t>Bidang</a:t>
            </a:r>
            <a:r>
              <a:rPr lang="en-ID" dirty="0"/>
              <a:t> Usaha </a:t>
            </a:r>
            <a:r>
              <a:rPr lang="en-ID" dirty="0" err="1"/>
              <a:t>Jasa</a:t>
            </a:r>
            <a:r>
              <a:rPr lang="en-ID" dirty="0"/>
              <a:t> </a:t>
            </a:r>
            <a:r>
              <a:rPr lang="en-ID" dirty="0" err="1"/>
              <a:t>Perorangan</a:t>
            </a:r>
            <a:r>
              <a:rPr lang="en-ID" dirty="0"/>
              <a:t> (Personal Service), </a:t>
            </a:r>
            <a:r>
              <a:rPr lang="en-ID" dirty="0" err="1"/>
              <a:t>meliputi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potong</a:t>
            </a:r>
            <a:r>
              <a:rPr lang="en-ID" dirty="0"/>
              <a:t> </a:t>
            </a:r>
            <a:r>
              <a:rPr lang="en-ID" dirty="0" err="1"/>
              <a:t>rambut</a:t>
            </a:r>
            <a:r>
              <a:rPr lang="en-ID" dirty="0"/>
              <a:t>, salon, laundry dan catering;</a:t>
            </a:r>
          </a:p>
          <a:p>
            <a:r>
              <a:rPr lang="en-ID" dirty="0" err="1"/>
              <a:t>Bidang</a:t>
            </a:r>
            <a:r>
              <a:rPr lang="en-ID" dirty="0"/>
              <a:t> </a:t>
            </a:r>
            <a:r>
              <a:rPr lang="en-ID" dirty="0" err="1"/>
              <a:t>Jasa-jasa</a:t>
            </a:r>
            <a:r>
              <a:rPr lang="en-ID" dirty="0"/>
              <a:t> </a:t>
            </a:r>
            <a:r>
              <a:rPr lang="en-ID" dirty="0" err="1"/>
              <a:t>Umum</a:t>
            </a:r>
            <a:r>
              <a:rPr lang="en-ID" dirty="0"/>
              <a:t> (Public Service), </a:t>
            </a:r>
            <a:r>
              <a:rPr lang="en-ID" dirty="0" err="1"/>
              <a:t>meliputi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pengangkutan</a:t>
            </a:r>
            <a:r>
              <a:rPr lang="en-ID" dirty="0"/>
              <a:t>, </a:t>
            </a:r>
            <a:r>
              <a:rPr lang="en-ID" dirty="0" err="1"/>
              <a:t>pergudangan</a:t>
            </a:r>
            <a:r>
              <a:rPr lang="en-ID" dirty="0"/>
              <a:t>, </a:t>
            </a:r>
            <a:r>
              <a:rPr lang="en-ID" dirty="0" err="1"/>
              <a:t>wartel</a:t>
            </a:r>
            <a:r>
              <a:rPr lang="en-ID" dirty="0"/>
              <a:t> dan </a:t>
            </a:r>
            <a:r>
              <a:rPr lang="en-ID" dirty="0" err="1"/>
              <a:t>distribusi</a:t>
            </a:r>
            <a:r>
              <a:rPr lang="en-ID" dirty="0"/>
              <a:t>;</a:t>
            </a:r>
          </a:p>
          <a:p>
            <a:pPr marL="76200" indent="0">
              <a:buNone/>
            </a:pPr>
            <a:endParaRPr lang="en-ID" dirty="0"/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05578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555F6-CE02-4A5D-99CE-F708706E4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JENIS USAHA PARIWISATA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6B3FF6-9B76-4A7F-A0D9-3E5EFEB68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1400" y="726669"/>
            <a:ext cx="7621200" cy="4391700"/>
          </a:xfrm>
        </p:spPr>
        <p:txBody>
          <a:bodyPr/>
          <a:lstStyle/>
          <a:p>
            <a:pPr marL="76200" indent="0">
              <a:buNone/>
            </a:pPr>
            <a:r>
              <a:rPr lang="en-ID" sz="2000" dirty="0" err="1"/>
              <a:t>Bidang</a:t>
            </a:r>
            <a:r>
              <a:rPr lang="en-ID" sz="2000" dirty="0"/>
              <a:t> </a:t>
            </a:r>
            <a:r>
              <a:rPr lang="en-ID" sz="2000" dirty="0" err="1"/>
              <a:t>Jasa</a:t>
            </a:r>
            <a:r>
              <a:rPr lang="en-ID" sz="2000" dirty="0"/>
              <a:t> </a:t>
            </a:r>
            <a:r>
              <a:rPr lang="en-ID" sz="2000" dirty="0" err="1"/>
              <a:t>Wisata</a:t>
            </a:r>
            <a:r>
              <a:rPr lang="en-ID" sz="2000" dirty="0"/>
              <a:t> (Tourism), </a:t>
            </a:r>
            <a:r>
              <a:rPr lang="en-ID" sz="2000" dirty="0" err="1"/>
              <a:t>meliputi</a:t>
            </a:r>
            <a:r>
              <a:rPr lang="en-ID" sz="2000" dirty="0"/>
              <a:t> </a:t>
            </a:r>
            <a:r>
              <a:rPr lang="en-ID" sz="2000" dirty="0" err="1"/>
              <a:t>berbagai</a:t>
            </a:r>
            <a:r>
              <a:rPr lang="en-ID" sz="2000" dirty="0"/>
              <a:t> </a:t>
            </a:r>
            <a:r>
              <a:rPr lang="en-ID" sz="2000" dirty="0" err="1"/>
              <a:t>kelompok</a:t>
            </a:r>
            <a:r>
              <a:rPr lang="en-ID" sz="2000" dirty="0"/>
              <a:t>. </a:t>
            </a:r>
            <a:r>
              <a:rPr lang="en-ID" sz="2000" dirty="0" err="1"/>
              <a:t>Berdasarkan</a:t>
            </a:r>
            <a:r>
              <a:rPr lang="en-ID" sz="2000" dirty="0"/>
              <a:t> UU No. 9 </a:t>
            </a:r>
            <a:r>
              <a:rPr lang="en-ID" sz="2000" dirty="0" err="1"/>
              <a:t>tahun</a:t>
            </a:r>
            <a:r>
              <a:rPr lang="en-ID" sz="2000" dirty="0"/>
              <a:t> 1990 </a:t>
            </a:r>
            <a:r>
              <a:rPr lang="en-ID" sz="2000" dirty="0" err="1"/>
              <a:t>tentang</a:t>
            </a:r>
            <a:r>
              <a:rPr lang="en-ID" sz="2000" dirty="0"/>
              <a:t> </a:t>
            </a:r>
            <a:r>
              <a:rPr lang="en-ID" sz="2000" dirty="0" err="1"/>
              <a:t>Kepariwisataan</a:t>
            </a:r>
            <a:r>
              <a:rPr lang="en-ID" sz="2000" dirty="0"/>
              <a:t> </a:t>
            </a:r>
            <a:r>
              <a:rPr lang="en-ID" sz="2000" dirty="0" err="1"/>
              <a:t>ada</a:t>
            </a:r>
            <a:r>
              <a:rPr lang="en-ID" sz="2000" dirty="0"/>
              <a:t> 86 </a:t>
            </a:r>
            <a:r>
              <a:rPr lang="en-ID" sz="2000" dirty="0" err="1"/>
              <a:t>jenis</a:t>
            </a:r>
            <a:r>
              <a:rPr lang="en-ID" sz="2000" dirty="0"/>
              <a:t> </a:t>
            </a:r>
            <a:r>
              <a:rPr lang="en-ID" sz="2000" dirty="0" err="1"/>
              <a:t>usaha</a:t>
            </a:r>
            <a:r>
              <a:rPr lang="en-ID" sz="2000" dirty="0"/>
              <a:t> yang bias </a:t>
            </a:r>
            <a:r>
              <a:rPr lang="en-ID" sz="2000" dirty="0" err="1"/>
              <a:t>dirintis</a:t>
            </a:r>
            <a:r>
              <a:rPr lang="en-ID" sz="2000" dirty="0"/>
              <a:t>, yang </a:t>
            </a:r>
            <a:r>
              <a:rPr lang="en-ID" sz="2000" dirty="0" err="1"/>
              <a:t>terbagi</a:t>
            </a:r>
            <a:r>
              <a:rPr lang="en-ID" sz="2000" dirty="0"/>
              <a:t> </a:t>
            </a:r>
            <a:r>
              <a:rPr lang="en-ID" sz="2000" dirty="0" err="1"/>
              <a:t>kedalam</a:t>
            </a:r>
            <a:r>
              <a:rPr lang="en-ID" sz="2000" dirty="0"/>
              <a:t> </a:t>
            </a:r>
            <a:r>
              <a:rPr lang="en-ID" sz="2000" dirty="0" err="1"/>
              <a:t>tiga</a:t>
            </a:r>
            <a:r>
              <a:rPr lang="en-ID" sz="2000" dirty="0"/>
              <a:t> </a:t>
            </a:r>
            <a:r>
              <a:rPr lang="en-ID" sz="2000" dirty="0" err="1"/>
              <a:t>kelompok</a:t>
            </a:r>
            <a:r>
              <a:rPr lang="en-ID" sz="2000" dirty="0"/>
              <a:t> </a:t>
            </a:r>
            <a:r>
              <a:rPr lang="en-ID" sz="2000" dirty="0" err="1"/>
              <a:t>usaha</a:t>
            </a:r>
            <a:r>
              <a:rPr lang="en-ID" sz="2000" dirty="0"/>
              <a:t> </a:t>
            </a:r>
            <a:r>
              <a:rPr lang="en-ID" sz="2000" dirty="0" err="1"/>
              <a:t>wisata</a:t>
            </a:r>
            <a:r>
              <a:rPr lang="en-ID" sz="2000" dirty="0"/>
              <a:t>, </a:t>
            </a:r>
            <a:r>
              <a:rPr lang="en-ID" sz="2000" dirty="0" err="1"/>
              <a:t>yaitu</a:t>
            </a:r>
            <a:r>
              <a:rPr lang="en-ID" sz="2000" dirty="0"/>
              <a:t>: </a:t>
            </a:r>
          </a:p>
          <a:p>
            <a:r>
              <a:rPr lang="en-ID" sz="2000" dirty="0" err="1"/>
              <a:t>Kelompok</a:t>
            </a:r>
            <a:r>
              <a:rPr lang="en-ID" sz="2000" dirty="0"/>
              <a:t> Usaha </a:t>
            </a:r>
            <a:r>
              <a:rPr lang="en-ID" sz="2000" dirty="0" err="1"/>
              <a:t>Jasa</a:t>
            </a:r>
            <a:r>
              <a:rPr lang="en-ID" sz="2000" dirty="0"/>
              <a:t> </a:t>
            </a:r>
            <a:r>
              <a:rPr lang="en-ID" sz="2000" dirty="0" err="1"/>
              <a:t>Pariwisata</a:t>
            </a:r>
            <a:r>
              <a:rPr lang="en-ID" sz="2000" dirty="0"/>
              <a:t> (</a:t>
            </a:r>
            <a:r>
              <a:rPr lang="en-ID" sz="2000" dirty="0" err="1"/>
              <a:t>meliputi</a:t>
            </a:r>
            <a:r>
              <a:rPr lang="en-ID" sz="2000" dirty="0"/>
              <a:t>: </a:t>
            </a:r>
            <a:r>
              <a:rPr lang="en-ID" sz="2000" dirty="0" err="1"/>
              <a:t>Jasa</a:t>
            </a:r>
            <a:r>
              <a:rPr lang="en-ID" sz="2000" dirty="0"/>
              <a:t> Biro </a:t>
            </a:r>
            <a:r>
              <a:rPr lang="en-ID" sz="2000" dirty="0" err="1"/>
              <a:t>Perjalanan</a:t>
            </a:r>
            <a:r>
              <a:rPr lang="en-ID" sz="2000" dirty="0"/>
              <a:t>; </a:t>
            </a:r>
            <a:r>
              <a:rPr lang="en-ID" sz="2000" dirty="0" err="1"/>
              <a:t>Jasa</a:t>
            </a:r>
            <a:r>
              <a:rPr lang="en-ID" sz="2000" dirty="0"/>
              <a:t> </a:t>
            </a:r>
            <a:r>
              <a:rPr lang="en-ID" sz="2000" dirty="0" err="1"/>
              <a:t>Agen</a:t>
            </a:r>
            <a:r>
              <a:rPr lang="en-ID" sz="2000" dirty="0"/>
              <a:t> </a:t>
            </a:r>
            <a:r>
              <a:rPr lang="en-ID" sz="2000" dirty="0" err="1"/>
              <a:t>Perjalanan</a:t>
            </a:r>
            <a:r>
              <a:rPr lang="en-ID" sz="2000" dirty="0"/>
              <a:t> </a:t>
            </a:r>
            <a:r>
              <a:rPr lang="en-ID" sz="2000" dirty="0" err="1"/>
              <a:t>Wisata</a:t>
            </a:r>
            <a:r>
              <a:rPr lang="en-ID" sz="2000" dirty="0"/>
              <a:t>; </a:t>
            </a:r>
            <a:r>
              <a:rPr lang="en-ID" sz="2000" dirty="0" err="1"/>
              <a:t>Jasa</a:t>
            </a:r>
            <a:r>
              <a:rPr lang="en-ID" sz="2000" dirty="0"/>
              <a:t> </a:t>
            </a:r>
            <a:r>
              <a:rPr lang="en-ID" sz="2000" dirty="0" err="1"/>
              <a:t>Pramuwisata</a:t>
            </a:r>
            <a:r>
              <a:rPr lang="en-ID" sz="2000" dirty="0"/>
              <a:t>; </a:t>
            </a:r>
            <a:r>
              <a:rPr lang="en-ID" sz="2000" dirty="0" err="1"/>
              <a:t>Jasa</a:t>
            </a:r>
            <a:r>
              <a:rPr lang="en-ID" sz="2000" dirty="0"/>
              <a:t> </a:t>
            </a:r>
            <a:r>
              <a:rPr lang="en-ID" sz="2000" dirty="0" err="1"/>
              <a:t>Konvensi</a:t>
            </a:r>
            <a:r>
              <a:rPr lang="en-ID" sz="2000" dirty="0"/>
              <a:t> </a:t>
            </a:r>
            <a:r>
              <a:rPr lang="en-ID" sz="2000" dirty="0" err="1"/>
              <a:t>Perjalanan</a:t>
            </a:r>
            <a:r>
              <a:rPr lang="en-ID" sz="2000" dirty="0"/>
              <a:t> </a:t>
            </a:r>
            <a:r>
              <a:rPr lang="en-ID" sz="2000" dirty="0" err="1"/>
              <a:t>Wisata</a:t>
            </a:r>
            <a:r>
              <a:rPr lang="en-ID" sz="2000" dirty="0"/>
              <a:t> </a:t>
            </a:r>
            <a:r>
              <a:rPr lang="en-ID" sz="2000" dirty="0" err="1"/>
              <a:t>Intensif</a:t>
            </a:r>
            <a:r>
              <a:rPr lang="en-ID" sz="2000" dirty="0"/>
              <a:t> dan </a:t>
            </a:r>
            <a:r>
              <a:rPr lang="en-ID" sz="2000" dirty="0" err="1"/>
              <a:t>Pameran</a:t>
            </a:r>
            <a:r>
              <a:rPr lang="en-ID" sz="2000" dirty="0"/>
              <a:t>; </a:t>
            </a:r>
            <a:r>
              <a:rPr lang="en-ID" sz="2000" dirty="0" err="1"/>
              <a:t>Jasa</a:t>
            </a:r>
            <a:r>
              <a:rPr lang="en-ID" sz="2000" dirty="0"/>
              <a:t> </a:t>
            </a:r>
            <a:r>
              <a:rPr lang="en-ID" sz="2000" dirty="0" err="1"/>
              <a:t>Impresriat</a:t>
            </a:r>
            <a:r>
              <a:rPr lang="en-ID" sz="2000" dirty="0"/>
              <a:t>; </a:t>
            </a:r>
            <a:r>
              <a:rPr lang="en-ID" sz="2000" dirty="0" err="1"/>
              <a:t>Jasa</a:t>
            </a:r>
            <a:r>
              <a:rPr lang="en-ID" sz="2000" dirty="0"/>
              <a:t> </a:t>
            </a:r>
            <a:r>
              <a:rPr lang="en-ID" sz="2000" dirty="0" err="1"/>
              <a:t>Konsultan</a:t>
            </a:r>
            <a:r>
              <a:rPr lang="en-ID" sz="2000" dirty="0"/>
              <a:t> </a:t>
            </a:r>
            <a:r>
              <a:rPr lang="en-ID" sz="2000" dirty="0" err="1"/>
              <a:t>Pariwisata</a:t>
            </a:r>
            <a:r>
              <a:rPr lang="en-ID" sz="2000" dirty="0"/>
              <a:t>; dan </a:t>
            </a:r>
            <a:r>
              <a:rPr lang="en-ID" sz="2000" dirty="0" err="1"/>
              <a:t>Jasa</a:t>
            </a:r>
            <a:r>
              <a:rPr lang="en-ID" sz="2000" dirty="0"/>
              <a:t> </a:t>
            </a:r>
            <a:r>
              <a:rPr lang="en-ID" sz="2000" dirty="0" err="1"/>
              <a:t>Informasi</a:t>
            </a:r>
            <a:r>
              <a:rPr lang="en-ID" sz="2000" dirty="0"/>
              <a:t> </a:t>
            </a:r>
            <a:r>
              <a:rPr lang="en-ID" sz="2000" dirty="0" err="1"/>
              <a:t>Pariwisata</a:t>
            </a:r>
            <a:r>
              <a:rPr lang="en-ID" sz="2000" dirty="0"/>
              <a:t>).</a:t>
            </a:r>
          </a:p>
          <a:p>
            <a:r>
              <a:rPr lang="en-ID" sz="2000" dirty="0" err="1"/>
              <a:t>Pengusahaan</a:t>
            </a:r>
            <a:r>
              <a:rPr lang="en-ID" sz="2000" dirty="0"/>
              <a:t> </a:t>
            </a:r>
            <a:r>
              <a:rPr lang="en-ID" sz="2000" dirty="0" err="1"/>
              <a:t>Objek</a:t>
            </a:r>
            <a:r>
              <a:rPr lang="en-ID" sz="2000" dirty="0"/>
              <a:t> dan </a:t>
            </a:r>
            <a:r>
              <a:rPr lang="en-ID" sz="2000" dirty="0" err="1"/>
              <a:t>Daya</a:t>
            </a:r>
            <a:r>
              <a:rPr lang="en-ID" sz="2000" dirty="0"/>
              <a:t> Tarik </a:t>
            </a:r>
            <a:r>
              <a:rPr lang="en-ID" sz="2000" dirty="0" err="1"/>
              <a:t>Wisata</a:t>
            </a:r>
            <a:r>
              <a:rPr lang="en-ID" sz="2000" dirty="0"/>
              <a:t>, (</a:t>
            </a:r>
            <a:r>
              <a:rPr lang="en-ID" sz="2000" dirty="0" err="1"/>
              <a:t>meliputi</a:t>
            </a:r>
            <a:r>
              <a:rPr lang="en-ID" sz="2000" dirty="0"/>
              <a:t>: </a:t>
            </a:r>
            <a:r>
              <a:rPr lang="en-ID" sz="2000" dirty="0" err="1"/>
              <a:t>Pengusahaan</a:t>
            </a:r>
            <a:r>
              <a:rPr lang="en-ID" sz="2000" dirty="0"/>
              <a:t> </a:t>
            </a:r>
            <a:r>
              <a:rPr lang="en-ID" sz="2000" dirty="0" err="1"/>
              <a:t>objek</a:t>
            </a:r>
            <a:r>
              <a:rPr lang="en-ID" sz="2000" dirty="0"/>
              <a:t> dan </a:t>
            </a:r>
            <a:r>
              <a:rPr lang="en-ID" sz="2000" dirty="0" err="1"/>
              <a:t>daya</a:t>
            </a:r>
            <a:r>
              <a:rPr lang="en-ID" sz="2000" dirty="0"/>
              <a:t> </a:t>
            </a:r>
            <a:r>
              <a:rPr lang="en-ID" sz="2000" dirty="0" err="1"/>
              <a:t>tarik</a:t>
            </a:r>
            <a:r>
              <a:rPr lang="en-ID" sz="2000" dirty="0"/>
              <a:t> </a:t>
            </a:r>
            <a:r>
              <a:rPr lang="en-ID" sz="2000" dirty="0" err="1"/>
              <a:t>wisata</a:t>
            </a:r>
            <a:r>
              <a:rPr lang="en-ID" sz="2000" dirty="0"/>
              <a:t> </a:t>
            </a:r>
            <a:r>
              <a:rPr lang="en-ID" sz="2000" dirty="0" err="1"/>
              <a:t>alam</a:t>
            </a:r>
            <a:r>
              <a:rPr lang="en-ID" sz="2000" dirty="0"/>
              <a:t>; </a:t>
            </a:r>
            <a:r>
              <a:rPr lang="en-ID" sz="2000" dirty="0" err="1"/>
              <a:t>Pengusahaan</a:t>
            </a:r>
            <a:r>
              <a:rPr lang="en-ID" sz="2000" dirty="0"/>
              <a:t> </a:t>
            </a:r>
            <a:r>
              <a:rPr lang="en-ID" sz="2000" dirty="0" err="1"/>
              <a:t>objek</a:t>
            </a:r>
            <a:r>
              <a:rPr lang="en-ID" sz="2000" dirty="0"/>
              <a:t> dan </a:t>
            </a:r>
            <a:r>
              <a:rPr lang="en-ID" sz="2000" dirty="0" err="1"/>
              <a:t>daya</a:t>
            </a:r>
            <a:r>
              <a:rPr lang="en-ID" sz="2000" dirty="0"/>
              <a:t> </a:t>
            </a:r>
            <a:r>
              <a:rPr lang="en-ID" sz="2000" dirty="0" err="1"/>
              <a:t>tarik</a:t>
            </a:r>
            <a:r>
              <a:rPr lang="en-ID" sz="2000" dirty="0"/>
              <a:t> </a:t>
            </a:r>
            <a:r>
              <a:rPr lang="en-ID" sz="2000" dirty="0" err="1"/>
              <a:t>wisata</a:t>
            </a:r>
            <a:r>
              <a:rPr lang="en-ID" sz="2000" dirty="0"/>
              <a:t> </a:t>
            </a:r>
            <a:r>
              <a:rPr lang="en-ID" sz="2000" dirty="0" err="1"/>
              <a:t>budaya</a:t>
            </a:r>
            <a:r>
              <a:rPr lang="en-ID" sz="2000" dirty="0"/>
              <a:t>; </a:t>
            </a:r>
            <a:r>
              <a:rPr lang="en-ID" sz="2000" dirty="0" err="1"/>
              <a:t>Pengusahaan</a:t>
            </a:r>
            <a:r>
              <a:rPr lang="en-ID" sz="2000" dirty="0"/>
              <a:t> </a:t>
            </a:r>
            <a:r>
              <a:rPr lang="en-ID" sz="2000" dirty="0" err="1"/>
              <a:t>objek</a:t>
            </a:r>
            <a:r>
              <a:rPr lang="en-ID" sz="2000" dirty="0"/>
              <a:t> </a:t>
            </a:r>
            <a:r>
              <a:rPr lang="en-ID" sz="2000" dirty="0" err="1"/>
              <a:t>daya</a:t>
            </a:r>
            <a:r>
              <a:rPr lang="en-ID" sz="2000" dirty="0"/>
              <a:t> </a:t>
            </a:r>
            <a:r>
              <a:rPr lang="en-ID" sz="2000" dirty="0" err="1"/>
              <a:t>tarik</a:t>
            </a:r>
            <a:r>
              <a:rPr lang="en-ID" sz="2000" dirty="0"/>
              <a:t> </a:t>
            </a:r>
            <a:r>
              <a:rPr lang="en-ID" sz="2000" dirty="0" err="1"/>
              <a:t>wisata</a:t>
            </a:r>
            <a:r>
              <a:rPr lang="en-ID" sz="2000" dirty="0"/>
              <a:t> </a:t>
            </a:r>
            <a:r>
              <a:rPr lang="en-ID" sz="2000" dirty="0" err="1"/>
              <a:t>minat</a:t>
            </a:r>
            <a:r>
              <a:rPr lang="en-ID" sz="2000" dirty="0"/>
              <a:t> </a:t>
            </a:r>
            <a:r>
              <a:rPr lang="en-ID" sz="2000" dirty="0" err="1"/>
              <a:t>khusus</a:t>
            </a:r>
            <a:r>
              <a:rPr lang="en-ID" sz="2000" dirty="0"/>
              <a:t>)</a:t>
            </a:r>
          </a:p>
          <a:p>
            <a:r>
              <a:rPr lang="en-ID" sz="2000" dirty="0"/>
              <a:t>Usaha </a:t>
            </a:r>
            <a:r>
              <a:rPr lang="en-ID" sz="2000" dirty="0" err="1"/>
              <a:t>Sarana</a:t>
            </a:r>
            <a:r>
              <a:rPr lang="en-ID" sz="2000" dirty="0"/>
              <a:t> </a:t>
            </a:r>
            <a:r>
              <a:rPr lang="en-ID" sz="2000" dirty="0" err="1"/>
              <a:t>Wisata</a:t>
            </a:r>
            <a:r>
              <a:rPr lang="en-ID" sz="2000" dirty="0"/>
              <a:t>, (</a:t>
            </a:r>
            <a:r>
              <a:rPr lang="en-ID" sz="2000" dirty="0" err="1"/>
              <a:t>meliputi</a:t>
            </a:r>
            <a:r>
              <a:rPr lang="en-ID" sz="2000" dirty="0"/>
              <a:t>: </a:t>
            </a:r>
            <a:r>
              <a:rPr lang="en-ID" sz="2000" dirty="0" err="1"/>
              <a:t>Penyediaan</a:t>
            </a:r>
            <a:r>
              <a:rPr lang="en-ID" sz="2000" dirty="0"/>
              <a:t> </a:t>
            </a:r>
            <a:r>
              <a:rPr lang="en-ID" sz="2000" dirty="0" err="1"/>
              <a:t>akomodasi</a:t>
            </a:r>
            <a:r>
              <a:rPr lang="en-ID" sz="2000" dirty="0"/>
              <a:t>; </a:t>
            </a:r>
            <a:r>
              <a:rPr lang="en-ID" sz="2000" dirty="0" err="1"/>
              <a:t>Penyediaan</a:t>
            </a:r>
            <a:r>
              <a:rPr lang="en-ID" sz="2000" dirty="0"/>
              <a:t> </a:t>
            </a:r>
            <a:r>
              <a:rPr lang="en-ID" sz="2000" dirty="0" err="1"/>
              <a:t>makanan</a:t>
            </a:r>
            <a:r>
              <a:rPr lang="en-ID" sz="2000" dirty="0"/>
              <a:t> dan </a:t>
            </a:r>
            <a:r>
              <a:rPr lang="en-ID" sz="2000" dirty="0" err="1"/>
              <a:t>minuman</a:t>
            </a:r>
            <a:r>
              <a:rPr lang="en-ID" sz="2000" dirty="0"/>
              <a:t>; </a:t>
            </a:r>
            <a:r>
              <a:rPr lang="en-ID" sz="2000" dirty="0" err="1"/>
              <a:t>Penyediaan</a:t>
            </a:r>
            <a:r>
              <a:rPr lang="en-ID" sz="2000" dirty="0"/>
              <a:t> </a:t>
            </a:r>
            <a:r>
              <a:rPr lang="en-ID" sz="2000" dirty="0" err="1"/>
              <a:t>angkutan</a:t>
            </a:r>
            <a:r>
              <a:rPr lang="en-ID" sz="2000" dirty="0"/>
              <a:t> </a:t>
            </a:r>
            <a:r>
              <a:rPr lang="en-ID" sz="2000" dirty="0" err="1"/>
              <a:t>wisata</a:t>
            </a:r>
            <a:r>
              <a:rPr lang="en-ID" sz="2000" dirty="0"/>
              <a:t>; </a:t>
            </a:r>
            <a:r>
              <a:rPr lang="en-ID" sz="2000" dirty="0" err="1"/>
              <a:t>Penyediaan</a:t>
            </a:r>
            <a:r>
              <a:rPr lang="en-ID" sz="2000" dirty="0"/>
              <a:t> </a:t>
            </a:r>
            <a:r>
              <a:rPr lang="en-ID" sz="2000" dirty="0" err="1"/>
              <a:t>sarana</a:t>
            </a:r>
            <a:r>
              <a:rPr lang="en-ID" sz="2000" dirty="0"/>
              <a:t> </a:t>
            </a:r>
            <a:r>
              <a:rPr lang="en-ID" sz="2000" dirty="0" err="1"/>
              <a:t>wisata</a:t>
            </a:r>
            <a:r>
              <a:rPr lang="en-ID" sz="2000" dirty="0"/>
              <a:t> dan </a:t>
            </a:r>
            <a:r>
              <a:rPr lang="en-ID" sz="2000" dirty="0" err="1"/>
              <a:t>sebagainya</a:t>
            </a:r>
            <a:r>
              <a:rPr lang="en-ID" sz="2000" dirty="0"/>
              <a:t>).</a:t>
            </a:r>
          </a:p>
          <a:p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3301060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4FD64-7CDE-4DFB-AA0F-B650627D0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BENTUK BADAN USAHA 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93A5A-B0F9-4F15-9803-0C1C62BF2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35483" y="1568470"/>
            <a:ext cx="7621200" cy="3472762"/>
          </a:xfrm>
        </p:spPr>
        <p:txBody>
          <a:bodyPr/>
          <a:lstStyle/>
          <a:p>
            <a:r>
              <a:rPr lang="en-ID" dirty="0"/>
              <a:t>Perusahaan </a:t>
            </a:r>
            <a:r>
              <a:rPr lang="en-ID" dirty="0" err="1"/>
              <a:t>Perorangan</a:t>
            </a:r>
            <a:r>
              <a:rPr lang="en-ID" dirty="0"/>
              <a:t> (</a:t>
            </a:r>
            <a:r>
              <a:rPr lang="en-ID" dirty="0" err="1"/>
              <a:t>soleproprietorship</a:t>
            </a:r>
            <a:r>
              <a:rPr lang="en-ID" dirty="0"/>
              <a:t>), </a:t>
            </a:r>
            <a:r>
              <a:rPr lang="en-ID" dirty="0" err="1"/>
              <a:t>yaitu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</a:t>
            </a:r>
            <a:r>
              <a:rPr lang="en-ID" dirty="0" err="1"/>
              <a:t>perusahan</a:t>
            </a:r>
            <a:r>
              <a:rPr lang="en-ID" dirty="0"/>
              <a:t> yang </a:t>
            </a:r>
            <a:r>
              <a:rPr lang="en-ID" dirty="0" err="1"/>
              <a:t>dimiliki</a:t>
            </a:r>
            <a:r>
              <a:rPr lang="en-ID" dirty="0"/>
              <a:t> dan </a:t>
            </a:r>
            <a:r>
              <a:rPr lang="en-ID" dirty="0" err="1"/>
              <a:t>diselenggarakan</a:t>
            </a:r>
            <a:r>
              <a:rPr lang="en-ID" dirty="0"/>
              <a:t> oleh </a:t>
            </a:r>
            <a:r>
              <a:rPr lang="en-ID" dirty="0" err="1"/>
              <a:t>satu</a:t>
            </a:r>
            <a:r>
              <a:rPr lang="en-ID" dirty="0"/>
              <a:t> orang;</a:t>
            </a:r>
          </a:p>
          <a:p>
            <a:r>
              <a:rPr lang="en-ID" dirty="0"/>
              <a:t>Persekutuan (partnership)/</a:t>
            </a:r>
            <a:r>
              <a:rPr lang="en-ID" dirty="0" err="1"/>
              <a:t>Koperasi</a:t>
            </a:r>
            <a:r>
              <a:rPr lang="en-ID" dirty="0"/>
              <a:t>, </a:t>
            </a:r>
            <a:r>
              <a:rPr lang="en-ID" dirty="0" err="1"/>
              <a:t>yaitu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</a:t>
            </a:r>
            <a:r>
              <a:rPr lang="en-ID" dirty="0" err="1"/>
              <a:t>asosiasi</a:t>
            </a:r>
            <a:r>
              <a:rPr lang="en-ID" dirty="0"/>
              <a:t> yang </a:t>
            </a:r>
            <a:r>
              <a:rPr lang="en-ID" dirty="0" err="1"/>
              <a:t>didirikan</a:t>
            </a:r>
            <a:r>
              <a:rPr lang="en-ID" dirty="0"/>
              <a:t> oleh </a:t>
            </a:r>
            <a:r>
              <a:rPr lang="en-ID" dirty="0" err="1"/>
              <a:t>dua</a:t>
            </a:r>
            <a:r>
              <a:rPr lang="en-ID" dirty="0"/>
              <a:t> orang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yang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pemilik</a:t>
            </a:r>
            <a:r>
              <a:rPr lang="en-ID" dirty="0"/>
              <a:t> </a:t>
            </a:r>
            <a:r>
              <a:rPr lang="en-ID" dirty="0" err="1"/>
              <a:t>bersama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.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87076039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Mania · Digital Notebook with Sections">
  <a:themeElements>
    <a:clrScheme name="Simple Light">
      <a:dk1>
        <a:srgbClr val="000000"/>
      </a:dk1>
      <a:lt1>
        <a:srgbClr val="FFFFFF"/>
      </a:lt1>
      <a:dk2>
        <a:srgbClr val="303030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</TotalTime>
  <Words>618</Words>
  <Application>Microsoft Office PowerPoint</Application>
  <PresentationFormat>On-screen Show (16:10)</PresentationFormat>
  <Paragraphs>78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Handlee</vt:lpstr>
      <vt:lpstr>Roboto Condensed</vt:lpstr>
      <vt:lpstr>Arial</vt:lpstr>
      <vt:lpstr>Arial Narrow</vt:lpstr>
      <vt:lpstr>Barlow Condensed</vt:lpstr>
      <vt:lpstr>SlidesMania · Digital Notebook with Sections</vt:lpstr>
      <vt:lpstr>BAB 5 BENTUK KEPEMILIKAN BISNIS</vt:lpstr>
      <vt:lpstr>SEBAB MENJADI WIRAUSAHAWAN</vt:lpstr>
      <vt:lpstr>IDE MENDIRIKAN USAHA</vt:lpstr>
      <vt:lpstr>LANGKAH MEMULAI USAHA</vt:lpstr>
      <vt:lpstr>CARA MEMULAI USAHA </vt:lpstr>
      <vt:lpstr>JENIS JENIS USAHA</vt:lpstr>
      <vt:lpstr>PowerPoint Presentation</vt:lpstr>
      <vt:lpstr>JENIS USAHA PARIWISATA</vt:lpstr>
      <vt:lpstr>BENTUK BADAN USAHA </vt:lpstr>
      <vt:lpstr>BENTUK BADAN USAHA </vt:lpstr>
      <vt:lpstr>KOMPETENSI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KEWIRAUSAHAAN BAB1.PENGERTIAN</dc:title>
  <dc:creator>hp</dc:creator>
  <cp:lastModifiedBy>TIRTA MULYADI</cp:lastModifiedBy>
  <cp:revision>29</cp:revision>
  <dcterms:modified xsi:type="dcterms:W3CDTF">2022-06-24T05:50:23Z</dcterms:modified>
</cp:coreProperties>
</file>