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3"/>
  </p:notesMasterIdLst>
  <p:sldIdLst>
    <p:sldId id="273" r:id="rId2"/>
    <p:sldId id="274" r:id="rId3"/>
    <p:sldId id="275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4"/>
      <p:bold r:id="rId15"/>
      <p:italic r:id="rId16"/>
      <p:boldItalic r:id="rId17"/>
    </p:embeddedFont>
    <p:embeddedFont>
      <p:font typeface="Barlow Condensed" panose="020B0604020202020204" charset="0"/>
      <p:regular r:id="rId18"/>
      <p:bold r:id="rId19"/>
      <p:italic r:id="rId20"/>
      <p:boldItalic r:id="rId21"/>
    </p:embeddedFont>
    <p:embeddedFont>
      <p:font typeface="Handlee" panose="020B0604020202020204" charset="0"/>
      <p:regular r:id="rId22"/>
    </p:embeddedFont>
    <p:embeddedFont>
      <p:font typeface="Roboto Condensed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Yellow">
  <p:cSld name="CUSTOM_10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2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9" name="Google Shape;159;p12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0" name="Google Shape;160;p12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1" name="Google Shape;161;p12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2" name="Google Shape;162;p12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3" name="Google Shape;163;p12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4" name="Google Shape;164;p12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5" name="Google Shape;165;p12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6" name="Google Shape;166;p12" descr="A picture containing sitting, table, person, board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 t="2691"/>
          <a:stretch/>
        </p:blipFill>
        <p:spPr>
          <a:xfrm>
            <a:off x="-21268" y="0"/>
            <a:ext cx="9207797" cy="576816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2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2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4BB79"/>
              </a:buClr>
              <a:buSzPts val="5000"/>
              <a:buNone/>
              <a:defRPr sz="5000" b="1">
                <a:solidFill>
                  <a:srgbClr val="C4BB79"/>
                </a:solidFill>
              </a:defRPr>
            </a:lvl9pPr>
          </a:lstStyle>
          <a:p>
            <a:endParaRPr/>
          </a:p>
        </p:txBody>
      </p:sp>
      <p:pic>
        <p:nvPicPr>
          <p:cNvPr id="169" name="Google Shape;169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2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Yellow sheet">
  <p:cSld name="CUSTOM_11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13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3" name="Google Shape;173;p13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" name="Google Shape;174;p13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5" name="Google Shape;175;p13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6" name="Google Shape;176;p13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7" name="Google Shape;177;p13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8" name="Google Shape;178;p13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9" name="Google Shape;179;p13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0" name="Google Shape;180;p13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1" name="Google Shape;181;p13"/>
          <p:cNvGraphicFramePr/>
          <p:nvPr/>
        </p:nvGraphicFramePr>
        <p:xfrm>
          <a:off x="156233" y="134203"/>
          <a:ext cx="8334575" cy="52247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8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C4BB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82" name="Google Shape;182;p13"/>
          <p:cNvSpPr/>
          <p:nvPr/>
        </p:nvSpPr>
        <p:spPr>
          <a:xfrm>
            <a:off x="301" y="279174"/>
            <a:ext cx="8490300" cy="540000"/>
          </a:xfrm>
          <a:prstGeom prst="rect">
            <a:avLst/>
          </a:prstGeom>
          <a:solidFill>
            <a:srgbClr val="C4BB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13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85" name="Google Shape;185;p13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C4BB79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C4BB79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6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" dirty="0"/>
              <a:t>BAB 6</a:t>
            </a:r>
            <a:br>
              <a:rPr lang="en" dirty="0"/>
            </a:br>
            <a:r>
              <a:rPr lang="en" dirty="0"/>
              <a:t>MENDIRIKAN UMKM</a:t>
            </a:r>
            <a:endParaRPr dirty="0"/>
          </a:p>
        </p:txBody>
      </p:sp>
      <p:sp>
        <p:nvSpPr>
          <p:cNvPr id="492" name="Google Shape;492;p36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3" name="Google Shape;493;p36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4" name="Google Shape;494;p36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5" name="Google Shape;495;p36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6" name="Google Shape;496;p36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7" name="Google Shape;497;p36">
            <a:hlinkClick r:id="rId5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8" name="Google Shape;498;p36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9" name="Google Shape;499;p36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4EBF-E60F-4951-A1AD-54C892310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QUIS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442E3-F53F-4D62-BBD7-682D623FE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1736" y="882670"/>
            <a:ext cx="7621200" cy="2738835"/>
          </a:xfrm>
        </p:spPr>
        <p:txBody>
          <a:bodyPr/>
          <a:lstStyle/>
          <a:p>
            <a:r>
              <a:rPr lang="en-ID" dirty="0" err="1"/>
              <a:t>Mengapa</a:t>
            </a:r>
            <a:r>
              <a:rPr lang="en-ID" dirty="0"/>
              <a:t> </a:t>
            </a:r>
            <a:r>
              <a:rPr lang="en-ID" dirty="0" err="1"/>
              <a:t>mengelolah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kecil</a:t>
            </a:r>
            <a:r>
              <a:rPr lang="en-ID" dirty="0"/>
              <a:t> </a:t>
            </a:r>
            <a:r>
              <a:rPr lang="en-ID" dirty="0" err="1"/>
              <a:t>sering</a:t>
            </a:r>
            <a:r>
              <a:rPr lang="en-ID" dirty="0"/>
              <a:t> </a:t>
            </a:r>
            <a:r>
              <a:rPr lang="en-ID" dirty="0" err="1"/>
              <a:t>gagal</a:t>
            </a:r>
            <a:r>
              <a:rPr lang="en-ID" dirty="0"/>
              <a:t> ?</a:t>
            </a:r>
          </a:p>
          <a:p>
            <a:endParaRPr lang="en-ID" dirty="0"/>
          </a:p>
          <a:p>
            <a:r>
              <a:rPr lang="en-ID" dirty="0"/>
              <a:t>Type </a:t>
            </a:r>
            <a:r>
              <a:rPr lang="en-ID" dirty="0" err="1"/>
              <a:t>organisasi</a:t>
            </a:r>
            <a:r>
              <a:rPr lang="en-ID" dirty="0"/>
              <a:t> yang </a:t>
            </a:r>
            <a:r>
              <a:rPr lang="en-ID" dirty="0" err="1"/>
              <a:t>dianut</a:t>
            </a:r>
            <a:r>
              <a:rPr lang="en-ID" dirty="0"/>
              <a:t> UKM ?</a:t>
            </a:r>
          </a:p>
          <a:p>
            <a:endParaRPr lang="en-ID" dirty="0"/>
          </a:p>
          <a:p>
            <a:r>
              <a:rPr lang="en-ID" dirty="0" err="1"/>
              <a:t>Bagaimana</a:t>
            </a:r>
            <a:r>
              <a:rPr lang="en-ID" dirty="0"/>
              <a:t> </a:t>
            </a:r>
            <a:r>
              <a:rPr lang="en-ID" dirty="0" err="1"/>
              <a:t>pengendalian</a:t>
            </a:r>
            <a:r>
              <a:rPr lang="en-ID" dirty="0"/>
              <a:t> personalia </a:t>
            </a:r>
            <a:r>
              <a:rPr lang="en-ID" dirty="0" err="1"/>
              <a:t>apabila</a:t>
            </a:r>
            <a:r>
              <a:rPr lang="en-ID" dirty="0"/>
              <a:t> </a:t>
            </a:r>
            <a:r>
              <a:rPr lang="en-ID" dirty="0" err="1"/>
              <a:t>anda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pemimpin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?</a:t>
            </a:r>
          </a:p>
          <a:p>
            <a:endParaRPr lang="en-ID" dirty="0"/>
          </a:p>
          <a:p>
            <a:r>
              <a:rPr lang="en-ID" dirty="0" err="1"/>
              <a:t>Bentuk</a:t>
            </a:r>
            <a:r>
              <a:rPr lang="en-ID" dirty="0"/>
              <a:t> </a:t>
            </a:r>
            <a:r>
              <a:rPr lang="en-ID" dirty="0" err="1"/>
              <a:t>motivasi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?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46356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B7BD9-6310-4043-BEFE-274052118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TERIMA 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9659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7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505" name="Google Shape;505;p37"/>
          <p:cNvSpPr txBox="1">
            <a:spLocks noGrp="1"/>
          </p:cNvSpPr>
          <p:nvPr>
            <p:ph type="body" idx="1"/>
          </p:nvPr>
        </p:nvSpPr>
        <p:spPr>
          <a:xfrm>
            <a:off x="875325" y="1397168"/>
            <a:ext cx="7621200" cy="270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r>
              <a:rPr lang="en" sz="3600" dirty="0"/>
              <a:t>UMKM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r>
              <a:rPr lang="en" sz="3600" dirty="0"/>
              <a:t>U</a:t>
            </a:r>
            <a:r>
              <a:rPr lang="en-ID" sz="3600" dirty="0"/>
              <a:t>SAHA MIKRO, KECIL 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r>
              <a:rPr lang="en-ID" sz="3600" dirty="0"/>
              <a:t>DAN 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r>
              <a:rPr lang="en-ID" sz="3600" dirty="0"/>
              <a:t>MENENGAH</a:t>
            </a:r>
            <a:endParaRPr sz="3600" dirty="0"/>
          </a:p>
        </p:txBody>
      </p:sp>
      <p:sp>
        <p:nvSpPr>
          <p:cNvPr id="506" name="Google Shape;506;p37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07" name="Google Shape;507;p37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08" name="Google Shape;508;p37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09" name="Google Shape;509;p37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10" name="Google Shape;510;p37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11" name="Google Shape;511;p37">
            <a:hlinkClick r:id="rId5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12" name="Google Shape;512;p37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13" name="Google Shape;513;p37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8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OMSET</a:t>
            </a:r>
            <a:endParaRPr dirty="0"/>
          </a:p>
        </p:txBody>
      </p:sp>
      <p:sp>
        <p:nvSpPr>
          <p:cNvPr id="519" name="Google Shape;519;p38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Berdasarkan</a:t>
            </a:r>
            <a:r>
              <a:rPr lang="en-ID" dirty="0"/>
              <a:t> UU </a:t>
            </a:r>
            <a:r>
              <a:rPr lang="en-ID" dirty="0" err="1"/>
              <a:t>Nomor</a:t>
            </a:r>
            <a:r>
              <a:rPr lang="en-ID" dirty="0"/>
              <a:t> 20 </a:t>
            </a:r>
            <a:r>
              <a:rPr lang="en-ID" dirty="0" err="1"/>
              <a:t>Tahun</a:t>
            </a:r>
            <a:r>
              <a:rPr lang="en-ID" dirty="0"/>
              <a:t> 2008,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Usaha </a:t>
            </a:r>
            <a:r>
              <a:rPr lang="en-ID" dirty="0" err="1"/>
              <a:t>mikro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tahunan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omset</a:t>
            </a:r>
            <a:r>
              <a:rPr lang="en-ID" dirty="0"/>
              <a:t> paling </a:t>
            </a:r>
            <a:r>
              <a:rPr lang="en-ID" dirty="0" err="1"/>
              <a:t>banyak</a:t>
            </a:r>
            <a:r>
              <a:rPr lang="en-ID" dirty="0"/>
              <a:t> </a:t>
            </a:r>
            <a:r>
              <a:rPr lang="en-ID" dirty="0" err="1"/>
              <a:t>sebesar</a:t>
            </a:r>
            <a:r>
              <a:rPr lang="en-ID" dirty="0"/>
              <a:t> Rp300 </a:t>
            </a:r>
            <a:r>
              <a:rPr lang="en-ID" dirty="0" err="1"/>
              <a:t>juta</a:t>
            </a:r>
            <a:r>
              <a:rPr lang="en-ID" dirty="0"/>
              <a:t>.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Usaha </a:t>
            </a:r>
            <a:r>
              <a:rPr lang="en-ID" dirty="0" err="1"/>
              <a:t>kecil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omset</a:t>
            </a:r>
            <a:r>
              <a:rPr lang="en-ID" dirty="0"/>
              <a:t> </a:t>
            </a:r>
            <a:r>
              <a:rPr lang="en-ID" dirty="0" err="1"/>
              <a:t>tahunan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Rp300 </a:t>
            </a:r>
            <a:r>
              <a:rPr lang="en-ID" dirty="0" err="1"/>
              <a:t>juta</a:t>
            </a:r>
            <a:r>
              <a:rPr lang="en-ID" dirty="0"/>
              <a:t>,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paling </a:t>
            </a:r>
            <a:r>
              <a:rPr lang="en-ID" dirty="0" err="1"/>
              <a:t>banyak</a:t>
            </a:r>
            <a:r>
              <a:rPr lang="en-ID" dirty="0"/>
              <a:t> Rp2,5 </a:t>
            </a:r>
            <a:r>
              <a:rPr lang="en-ID" dirty="0" err="1"/>
              <a:t>milyar</a:t>
            </a:r>
            <a:r>
              <a:rPr lang="en-ID" dirty="0"/>
              <a:t>.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Usaha </a:t>
            </a:r>
            <a:r>
              <a:rPr lang="en-ID" dirty="0" err="1"/>
              <a:t>menengah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omset</a:t>
            </a:r>
            <a:r>
              <a:rPr lang="en-ID" dirty="0"/>
              <a:t> </a:t>
            </a:r>
            <a:r>
              <a:rPr lang="en-ID" dirty="0" err="1"/>
              <a:t>tahunan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Rp2,5 </a:t>
            </a:r>
            <a:r>
              <a:rPr lang="en-ID" dirty="0" err="1"/>
              <a:t>milyar</a:t>
            </a:r>
            <a:r>
              <a:rPr lang="en-ID" dirty="0"/>
              <a:t>,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paling </a:t>
            </a:r>
            <a:r>
              <a:rPr lang="en-ID" dirty="0" err="1"/>
              <a:t>banyak</a:t>
            </a:r>
            <a:r>
              <a:rPr lang="en-ID" dirty="0"/>
              <a:t> Rp50 </a:t>
            </a:r>
            <a:r>
              <a:rPr lang="en-ID" dirty="0" err="1"/>
              <a:t>milyar</a:t>
            </a:r>
            <a:r>
              <a:rPr lang="en-ID" dirty="0"/>
              <a:t>.</a:t>
            </a:r>
            <a:endParaRPr dirty="0"/>
          </a:p>
        </p:txBody>
      </p:sp>
      <p:sp>
        <p:nvSpPr>
          <p:cNvPr id="520" name="Google Shape;520;p38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1" name="Google Shape;521;p38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2" name="Google Shape;522;p38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3" name="Google Shape;523;p38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4" name="Google Shape;524;p38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5" name="Google Shape;525;p38">
            <a:hlinkClick r:id="rId5" action="ppaction://hlinksldjump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6" name="Google Shape;526;p38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7" name="Google Shape;527;p38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0EB04-DC24-4426-ACBB-79BCEC10F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ASET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686B3-C14C-4E14-AE73-05C6F21F0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ID" dirty="0" err="1"/>
              <a:t>Kekayaan</a:t>
            </a:r>
            <a:r>
              <a:rPr lang="en-ID" dirty="0"/>
              <a:t> </a:t>
            </a:r>
            <a:r>
              <a:rPr lang="en-ID" dirty="0" err="1"/>
              <a:t>bersih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mikro</a:t>
            </a:r>
            <a:r>
              <a:rPr lang="en-ID" dirty="0"/>
              <a:t> paling </a:t>
            </a:r>
            <a:r>
              <a:rPr lang="en-ID" dirty="0" err="1"/>
              <a:t>banyak</a:t>
            </a:r>
            <a:r>
              <a:rPr lang="en-ID" dirty="0"/>
              <a:t> Rp50 </a:t>
            </a:r>
            <a:r>
              <a:rPr lang="en-ID" dirty="0" err="1"/>
              <a:t>juta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Kekayaan</a:t>
            </a:r>
            <a:r>
              <a:rPr lang="en-ID" dirty="0"/>
              <a:t> </a:t>
            </a:r>
            <a:r>
              <a:rPr lang="en-ID" dirty="0" err="1"/>
              <a:t>bersih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kecil</a:t>
            </a:r>
            <a:r>
              <a:rPr lang="en-ID" dirty="0"/>
              <a:t> </a:t>
            </a:r>
            <a:r>
              <a:rPr lang="en-ID" dirty="0" err="1"/>
              <a:t>berkisar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Rp50 </a:t>
            </a:r>
            <a:r>
              <a:rPr lang="en-ID" dirty="0" err="1"/>
              <a:t>juta</a:t>
            </a:r>
            <a:r>
              <a:rPr lang="en-ID" dirty="0"/>
              <a:t>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Rp500 </a:t>
            </a:r>
            <a:r>
              <a:rPr lang="en-ID" dirty="0" err="1"/>
              <a:t>juta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Kekayaan</a:t>
            </a:r>
            <a:r>
              <a:rPr lang="en-ID" dirty="0"/>
              <a:t> </a:t>
            </a:r>
            <a:r>
              <a:rPr lang="en-ID" dirty="0" err="1"/>
              <a:t>bersih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menengah</a:t>
            </a:r>
            <a:r>
              <a:rPr lang="en-ID" dirty="0"/>
              <a:t> </a:t>
            </a:r>
            <a:r>
              <a:rPr lang="en-ID" dirty="0" err="1"/>
              <a:t>berkisar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Rp500 </a:t>
            </a:r>
            <a:r>
              <a:rPr lang="en-ID" dirty="0" err="1"/>
              <a:t>juta</a:t>
            </a:r>
            <a:r>
              <a:rPr lang="en-ID" dirty="0"/>
              <a:t>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Rp10 </a:t>
            </a:r>
            <a:r>
              <a:rPr lang="en-ID" dirty="0" err="1"/>
              <a:t>milyar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Semua</a:t>
            </a:r>
            <a:r>
              <a:rPr lang="en-ID" dirty="0"/>
              <a:t> </a:t>
            </a:r>
            <a:r>
              <a:rPr lang="en-ID" dirty="0" err="1"/>
              <a:t>kekayaan</a:t>
            </a:r>
            <a:r>
              <a:rPr lang="en-ID" dirty="0"/>
              <a:t> </a:t>
            </a:r>
            <a:r>
              <a:rPr lang="en-ID" dirty="0" err="1"/>
              <a:t>bersih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ketiga</a:t>
            </a:r>
            <a:r>
              <a:rPr lang="en-ID" dirty="0"/>
              <a:t> unit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termasuk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tanah</a:t>
            </a:r>
            <a:r>
              <a:rPr lang="en-ID" dirty="0"/>
              <a:t> dan </a:t>
            </a:r>
            <a:r>
              <a:rPr lang="en-ID" dirty="0" err="1"/>
              <a:t>bangunan</a:t>
            </a:r>
            <a:r>
              <a:rPr lang="en-ID" dirty="0"/>
              <a:t> </a:t>
            </a:r>
            <a:r>
              <a:rPr lang="en-ID" dirty="0" err="1"/>
              <a:t>tempat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90079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F4D41-1043-40B0-893F-445E7571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TENAGA KERJA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4A28C-1930-4F3A-A417-3C65F9CAF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ID" dirty="0" err="1"/>
              <a:t>Menurut</a:t>
            </a:r>
            <a:r>
              <a:rPr lang="en-ID" dirty="0"/>
              <a:t> Badan Pusat </a:t>
            </a:r>
            <a:r>
              <a:rPr lang="en-ID" dirty="0" err="1"/>
              <a:t>Statistik</a:t>
            </a:r>
            <a:r>
              <a:rPr lang="en-ID" dirty="0"/>
              <a:t> , </a:t>
            </a:r>
            <a:r>
              <a:rPr lang="en-ID" dirty="0" err="1"/>
              <a:t>ketiga</a:t>
            </a:r>
            <a:r>
              <a:rPr lang="en-ID" dirty="0"/>
              <a:t> unit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yang </a:t>
            </a:r>
            <a:r>
              <a:rPr lang="en-ID" dirty="0" err="1"/>
              <a:t>berbeda</a:t>
            </a:r>
            <a:r>
              <a:rPr lang="en-ID" dirty="0"/>
              <a:t> :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Usaha </a:t>
            </a:r>
            <a:r>
              <a:rPr lang="en-ID" dirty="0" err="1"/>
              <a:t>mikro</a:t>
            </a:r>
            <a:r>
              <a:rPr lang="en-ID" dirty="0"/>
              <a:t> </a:t>
            </a:r>
            <a:r>
              <a:rPr lang="en-ID" dirty="0" err="1"/>
              <a:t>setidaknya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1-5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Usaha </a:t>
            </a:r>
            <a:r>
              <a:rPr lang="en-ID" dirty="0" err="1"/>
              <a:t>kecil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6-19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Usaha </a:t>
            </a:r>
            <a:r>
              <a:rPr lang="en-ID" dirty="0" err="1"/>
              <a:t>menengah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20-99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1864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1B1B1-1C11-4E6E-B368-3C5D0B689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MODAL AWAL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2DDDE4-16AF-46B9-8B44-2B65E7560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ID" dirty="0" err="1"/>
              <a:t>Mikro</a:t>
            </a:r>
            <a:r>
              <a:rPr lang="en-ID" dirty="0"/>
              <a:t>, </a:t>
            </a:r>
            <a:r>
              <a:rPr lang="en-ID" dirty="0" err="1"/>
              <a:t>kecil</a:t>
            </a:r>
            <a:r>
              <a:rPr lang="en-ID" dirty="0"/>
              <a:t> dan </a:t>
            </a:r>
            <a:r>
              <a:rPr lang="en-ID" dirty="0" err="1"/>
              <a:t>menengah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dilihat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besaran</a:t>
            </a:r>
            <a:r>
              <a:rPr lang="en-ID" dirty="0"/>
              <a:t> modal </a:t>
            </a:r>
            <a:r>
              <a:rPr lang="en-ID" dirty="0" err="1"/>
              <a:t>pendirian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. Modal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mendirikan</a:t>
            </a:r>
            <a:r>
              <a:rPr lang="en-ID" dirty="0"/>
              <a:t>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 err="1"/>
              <a:t>Mikro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sebesar</a:t>
            </a:r>
            <a:r>
              <a:rPr lang="en-ID" dirty="0"/>
              <a:t> </a:t>
            </a:r>
            <a:r>
              <a:rPr lang="en-ID" dirty="0" err="1"/>
              <a:t>maksimal</a:t>
            </a:r>
            <a:r>
              <a:rPr lang="en-ID" dirty="0"/>
              <a:t> </a:t>
            </a:r>
            <a:r>
              <a:rPr lang="en-ID" dirty="0" err="1"/>
              <a:t>Rp</a:t>
            </a:r>
            <a:r>
              <a:rPr lang="en-ID" dirty="0"/>
              <a:t> 1 </a:t>
            </a:r>
            <a:r>
              <a:rPr lang="en-ID" dirty="0" err="1"/>
              <a:t>milyar</a:t>
            </a:r>
            <a:r>
              <a:rPr lang="en-ID" dirty="0"/>
              <a:t>.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Modal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mendirikan</a:t>
            </a:r>
            <a:r>
              <a:rPr lang="en-ID" dirty="0"/>
              <a:t> Kecil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sebesar</a:t>
            </a:r>
            <a:r>
              <a:rPr lang="en-ID" dirty="0"/>
              <a:t> 1 </a:t>
            </a:r>
            <a:r>
              <a:rPr lang="en-ID" dirty="0" err="1"/>
              <a:t>milyar</a:t>
            </a:r>
            <a:r>
              <a:rPr lang="en-ID" dirty="0"/>
              <a:t> – 5 </a:t>
            </a:r>
            <a:r>
              <a:rPr lang="en-ID" dirty="0" err="1"/>
              <a:t>milyar</a:t>
            </a:r>
            <a:r>
              <a:rPr lang="en-ID" dirty="0"/>
              <a:t> dan modal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mendirikan</a:t>
            </a:r>
            <a:r>
              <a:rPr lang="en-ID" dirty="0"/>
              <a:t> 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r>
              <a:rPr lang="en-ID" dirty="0"/>
              <a:t>Usaha </a:t>
            </a:r>
            <a:r>
              <a:rPr lang="en-ID" dirty="0" err="1"/>
              <a:t>menengah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sebesar</a:t>
            </a:r>
            <a:r>
              <a:rPr lang="en-ID" dirty="0"/>
              <a:t> 5 </a:t>
            </a:r>
            <a:r>
              <a:rPr lang="en-ID" dirty="0" err="1"/>
              <a:t>milyar</a:t>
            </a:r>
            <a:r>
              <a:rPr lang="en-ID" dirty="0"/>
              <a:t>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maksimal</a:t>
            </a:r>
            <a:r>
              <a:rPr lang="en-ID" dirty="0"/>
              <a:t> 10 </a:t>
            </a:r>
            <a:r>
              <a:rPr lang="en-ID" dirty="0" err="1"/>
              <a:t>milyar</a:t>
            </a:r>
            <a:r>
              <a:rPr lang="en-ID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4359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47044-4C48-4A50-8FD6-08ADF455C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KEGAGALAN UMKM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8DBED-85B8-4D31-ABDF-82E30EA91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1578" y="1712849"/>
            <a:ext cx="7621200" cy="2943372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Struktur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&amp; Personalia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Pengendalian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produksi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administrasi</a:t>
            </a:r>
            <a:r>
              <a:rPr lang="en-ID" dirty="0"/>
              <a:t> &amp; </a:t>
            </a:r>
            <a:r>
              <a:rPr lang="en-ID" dirty="0" err="1"/>
              <a:t>pembukuan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Pengelolahan</a:t>
            </a:r>
            <a:r>
              <a:rPr lang="en-ID" dirty="0"/>
              <a:t> </a:t>
            </a:r>
            <a:r>
              <a:rPr lang="en-ID" dirty="0" err="1"/>
              <a:t>keuangan</a:t>
            </a:r>
            <a:r>
              <a:rPr lang="en-ID" dirty="0"/>
              <a:t> dan </a:t>
            </a:r>
            <a:r>
              <a:rPr lang="en-ID" dirty="0" err="1"/>
              <a:t>menghitung</a:t>
            </a:r>
            <a:r>
              <a:rPr lang="en-ID" dirty="0"/>
              <a:t> </a:t>
            </a:r>
            <a:r>
              <a:rPr lang="en-ID" dirty="0" err="1"/>
              <a:t>laba</a:t>
            </a:r>
            <a:r>
              <a:rPr lang="en-ID" dirty="0"/>
              <a:t> </a:t>
            </a:r>
            <a:r>
              <a:rPr lang="en-ID" dirty="0" err="1"/>
              <a:t>perusahaan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Pemasaran</a:t>
            </a:r>
            <a:r>
              <a:rPr lang="en-ID" dirty="0"/>
              <a:t> &amp; </a:t>
            </a:r>
            <a:r>
              <a:rPr lang="en-ID" dirty="0" err="1"/>
              <a:t>promosi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Perluasan</a:t>
            </a:r>
            <a:r>
              <a:rPr lang="en-ID" dirty="0"/>
              <a:t> &amp; </a:t>
            </a:r>
            <a:r>
              <a:rPr lang="en-ID" dirty="0" err="1"/>
              <a:t>alih</a:t>
            </a:r>
            <a:r>
              <a:rPr lang="en-ID" dirty="0"/>
              <a:t> </a:t>
            </a:r>
            <a:r>
              <a:rPr lang="en-ID" dirty="0" err="1"/>
              <a:t>generasi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69147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A719B-75BA-44B3-811C-4CC8AA28B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MENGEMBANGKAN UMKM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4AC0A-D798-475D-A419-A3946551C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8777" y="1797070"/>
            <a:ext cx="7621200" cy="2654614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Penetrasi</a:t>
            </a:r>
            <a:r>
              <a:rPr lang="en-ID" dirty="0"/>
              <a:t> pasar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Perluasan</a:t>
            </a:r>
            <a:r>
              <a:rPr lang="en-ID" dirty="0"/>
              <a:t> Pasar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Produk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Diversifikasi</a:t>
            </a:r>
            <a:r>
              <a:rPr lang="en-ID" dirty="0"/>
              <a:t> </a:t>
            </a:r>
            <a:r>
              <a:rPr lang="en-ID" dirty="0" err="1"/>
              <a:t>produk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Perluasan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Nasional</a:t>
            </a:r>
            <a:r>
              <a:rPr lang="en-ID" dirty="0"/>
              <a:t> &amp; </a:t>
            </a:r>
            <a:r>
              <a:rPr lang="en-ID" dirty="0" err="1"/>
              <a:t>Internasional</a:t>
            </a: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55485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CEF0D-5C9F-4D4F-A7E2-C176BC237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KETERAMPILAN KHUSUS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32A6B-DAA4-4A96-9EA3-653EEFE3D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9546" y="1350591"/>
            <a:ext cx="7621200" cy="3340414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Memandang</a:t>
            </a:r>
            <a:r>
              <a:rPr lang="en-ID" dirty="0"/>
              <a:t> </a:t>
            </a:r>
            <a:r>
              <a:rPr lang="en-ID" dirty="0" err="1"/>
              <a:t>cakrawala</a:t>
            </a:r>
            <a:r>
              <a:rPr lang="en-ID" dirty="0"/>
              <a:t> dunia </a:t>
            </a:r>
            <a:r>
              <a:rPr lang="en-ID" dirty="0" err="1"/>
              <a:t>bisnis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luasa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mengubah</a:t>
            </a:r>
            <a:r>
              <a:rPr lang="en-ID" dirty="0"/>
              <a:t> </a:t>
            </a:r>
            <a:r>
              <a:rPr lang="en-ID" dirty="0" err="1"/>
              <a:t>sudut</a:t>
            </a:r>
            <a:r>
              <a:rPr lang="en-ID" dirty="0"/>
              <a:t> </a:t>
            </a:r>
            <a:r>
              <a:rPr lang="en-ID" dirty="0" err="1"/>
              <a:t>pandang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Mengidentifikasi</a:t>
            </a:r>
            <a:r>
              <a:rPr lang="en-ID" dirty="0"/>
              <a:t> </a:t>
            </a:r>
            <a:r>
              <a:rPr lang="en-ID" dirty="0" err="1"/>
              <a:t>peluang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dan </a:t>
            </a:r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keputusan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mengambil</a:t>
            </a:r>
            <a:r>
              <a:rPr lang="en-ID" dirty="0"/>
              <a:t> </a:t>
            </a:r>
            <a:r>
              <a:rPr lang="en-ID" dirty="0" err="1"/>
              <a:t>peluang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Memahami</a:t>
            </a:r>
            <a:r>
              <a:rPr lang="en-ID" dirty="0"/>
              <a:t> </a:t>
            </a:r>
            <a:r>
              <a:rPr lang="en-ID" dirty="0" err="1"/>
              <a:t>prinsip</a:t>
            </a:r>
            <a:r>
              <a:rPr lang="en-ID" dirty="0"/>
              <a:t> dan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berwirausaha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Mengetahui</a:t>
            </a:r>
            <a:r>
              <a:rPr lang="en-ID" dirty="0"/>
              <a:t> </a:t>
            </a:r>
            <a:r>
              <a:rPr lang="en-ID" dirty="0" err="1"/>
              <a:t>potensi</a:t>
            </a:r>
            <a:r>
              <a:rPr lang="en-ID" dirty="0"/>
              <a:t> internal dan external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diri</a:t>
            </a:r>
            <a:r>
              <a:rPr lang="en-ID" dirty="0"/>
              <a:t> </a:t>
            </a:r>
            <a:r>
              <a:rPr lang="en-ID" dirty="0" err="1"/>
              <a:t>seseorang</a:t>
            </a:r>
            <a:r>
              <a:rPr lang="en-ID" dirty="0"/>
              <a:t> </a:t>
            </a:r>
            <a:r>
              <a:rPr lang="en-ID" dirty="0" err="1"/>
              <a:t>wirausahawan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63095472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357</Words>
  <Application>Microsoft Office PowerPoint</Application>
  <PresentationFormat>On-screen Show (16:10)</PresentationFormat>
  <Paragraphs>86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Handlee</vt:lpstr>
      <vt:lpstr>Arial</vt:lpstr>
      <vt:lpstr>Roboto Condensed</vt:lpstr>
      <vt:lpstr>Arial Narrow</vt:lpstr>
      <vt:lpstr>Barlow Condensed</vt:lpstr>
      <vt:lpstr>SlidesMania · Digital Notebook with Sections</vt:lpstr>
      <vt:lpstr>BAB 6 MENDIRIKAN UMKM</vt:lpstr>
      <vt:lpstr>PENGERTIAN</vt:lpstr>
      <vt:lpstr>OMSET</vt:lpstr>
      <vt:lpstr>ASET</vt:lpstr>
      <vt:lpstr>TENAGA KERJA</vt:lpstr>
      <vt:lpstr>MODAL AWAL</vt:lpstr>
      <vt:lpstr>KEGAGALAN UMKM</vt:lpstr>
      <vt:lpstr>MENGEMBANGKAN UMKM</vt:lpstr>
      <vt:lpstr>KETERAMPILAN KHUSUS</vt:lpstr>
      <vt:lpstr>QUIS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33</cp:revision>
  <dcterms:modified xsi:type="dcterms:W3CDTF">2022-06-24T05:50:56Z</dcterms:modified>
</cp:coreProperties>
</file>