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4"/>
  </p:notesMasterIdLst>
  <p:sldIdLst>
    <p:sldId id="267" r:id="rId2"/>
    <p:sldId id="268" r:id="rId3"/>
    <p:sldId id="269" r:id="rId4"/>
    <p:sldId id="283" r:id="rId5"/>
    <p:sldId id="284" r:id="rId6"/>
    <p:sldId id="285" r:id="rId7"/>
    <p:sldId id="286" r:id="rId8"/>
    <p:sldId id="287" r:id="rId9"/>
    <p:sldId id="288" r:id="rId10"/>
    <p:sldId id="290" r:id="rId11"/>
    <p:sldId id="291" r:id="rId12"/>
    <p:sldId id="293" r:id="rId13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Barlow Condensed" panose="020B0604020202020204" charset="0"/>
      <p:regular r:id="rId19"/>
      <p:bold r:id="rId20"/>
      <p:italic r:id="rId21"/>
      <p:boldItalic r:id="rId22"/>
    </p:embeddedFont>
    <p:embeddedFont>
      <p:font typeface="Handlee" panose="020B0604020202020204" charset="0"/>
      <p:regular r:id="rId23"/>
    </p:embeddedFont>
    <p:embeddedFont>
      <p:font typeface="Roboto Condensed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Google Shape;4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0" name="Google Shape;42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4" name="Google Shape;43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nk">
  <p:cSld name="CUSTOM_6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8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1" name="Google Shape;101;p8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" name="Google Shape;102;p8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" name="Google Shape;103;p8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" name="Google Shape;104;p8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5" name="Google Shape;105;p8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6" name="Google Shape;106;p8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Google Shape;107;p8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8" name="Google Shape;108;p8" descr="A picture containing player, standing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5228" y="-10633"/>
            <a:ext cx="9186464" cy="577347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8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8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8728C"/>
              </a:buClr>
              <a:buSzPts val="5000"/>
              <a:buNone/>
              <a:defRPr sz="5000" b="1">
                <a:solidFill>
                  <a:srgbClr val="B8728C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9pPr>
          </a:lstStyle>
          <a:p>
            <a:endParaRPr/>
          </a:p>
        </p:txBody>
      </p:sp>
      <p:pic>
        <p:nvPicPr>
          <p:cNvPr id="111" name="Google Shape;111;p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8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nk sheet">
  <p:cSld name="CUSTOM_7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9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5" name="Google Shape;115;p9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6" name="Google Shape;116;p9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7" name="Google Shape;117;p9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8" name="Google Shape;118;p9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9" name="Google Shape;119;p9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0" name="Google Shape;120;p9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1" name="Google Shape;121;p9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2" name="Google Shape;122;p9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3" name="Google Shape;123;p9"/>
          <p:cNvGraphicFramePr/>
          <p:nvPr/>
        </p:nvGraphicFramePr>
        <p:xfrm>
          <a:off x="156233" y="134202"/>
          <a:ext cx="8334575" cy="52406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2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B872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4" name="Google Shape;124;p9"/>
          <p:cNvSpPr/>
          <p:nvPr/>
        </p:nvSpPr>
        <p:spPr>
          <a:xfrm>
            <a:off x="301" y="268542"/>
            <a:ext cx="8490300" cy="540000"/>
          </a:xfrm>
          <a:prstGeom prst="rect">
            <a:avLst/>
          </a:prstGeom>
          <a:solidFill>
            <a:srgbClr val="B8728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9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9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9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B8728C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B8728C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0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" dirty="0"/>
              <a:t>BAB 4</a:t>
            </a:r>
            <a:br>
              <a:rPr lang="en" dirty="0"/>
            </a:br>
            <a:r>
              <a:rPr lang="en" dirty="0"/>
              <a:t>ETIKA BISNIS</a:t>
            </a:r>
            <a:endParaRPr dirty="0"/>
          </a:p>
        </p:txBody>
      </p:sp>
      <p:sp>
        <p:nvSpPr>
          <p:cNvPr id="410" name="Google Shape;410;p30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1" name="Google Shape;411;p30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2" name="Google Shape;412;p30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3" name="Google Shape;413;p30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4" name="Google Shape;414;p30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5" name="Google Shape;415;p30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30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7" name="Google Shape;417;p30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A5B6-B6AF-4F72-8B92-4AE03AEEB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INDIKATOR ETIKA 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AED2C-5635-41E0-B6BF-4FD572202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2367" y="1199324"/>
            <a:ext cx="7621200" cy="3316351"/>
          </a:xfrm>
        </p:spPr>
        <p:txBody>
          <a:bodyPr/>
          <a:lstStyle/>
          <a:p>
            <a:r>
              <a:rPr lang="en-US" dirty="0"/>
              <a:t>SUDUT PANDANG EKONOMI</a:t>
            </a:r>
          </a:p>
          <a:p>
            <a:r>
              <a:rPr lang="en-US" dirty="0"/>
              <a:t>SUDUT PANDANG PERATURAN KHUSUS</a:t>
            </a:r>
          </a:p>
          <a:p>
            <a:r>
              <a:rPr lang="en-US" dirty="0"/>
              <a:t>SUDUT PANDANG HUKUM</a:t>
            </a:r>
          </a:p>
          <a:p>
            <a:r>
              <a:rPr lang="en-US" dirty="0"/>
              <a:t>SUDUT PANDANG AGAMA</a:t>
            </a:r>
          </a:p>
          <a:p>
            <a:r>
              <a:rPr lang="en-US" dirty="0"/>
              <a:t>SUDUT PANDANG NILAI BUDAYA</a:t>
            </a:r>
          </a:p>
          <a:p>
            <a:r>
              <a:rPr lang="en-US" dirty="0"/>
              <a:t>SUDUT PANDANG MASING </a:t>
            </a:r>
            <a:r>
              <a:rPr lang="en-US" dirty="0" err="1"/>
              <a:t>MASING</a:t>
            </a:r>
            <a:r>
              <a:rPr lang="en-US" dirty="0"/>
              <a:t> INDIVIDU </a:t>
            </a:r>
          </a:p>
          <a:p>
            <a:r>
              <a:rPr lang="en-US" dirty="0"/>
              <a:t>SUDUT PANDANG LINGKUNGAN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72936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46DF6-F737-4FF9-8A0B-456DD57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TANTANGAN MENJALANKAN ETIKA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D81F6-D0CF-47D3-993E-770C05E2F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9704" y="1211356"/>
            <a:ext cx="7621200" cy="3292288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Standar</a:t>
            </a:r>
            <a:r>
              <a:rPr lang="en-ID" dirty="0"/>
              <a:t> moral </a:t>
            </a:r>
            <a:r>
              <a:rPr lang="en-ID" dirty="0" err="1"/>
              <a:t>wirausahawan</a:t>
            </a:r>
            <a:r>
              <a:rPr lang="en-ID" dirty="0"/>
              <a:t> yang </a:t>
            </a:r>
            <a:r>
              <a:rPr lang="en-ID" dirty="0" err="1"/>
              <a:t>biasa</a:t>
            </a:r>
            <a:r>
              <a:rPr lang="en-ID" dirty="0"/>
              <a:t> </a:t>
            </a:r>
            <a:r>
              <a:rPr lang="en-ID" dirty="0" err="1"/>
              <a:t>nya</a:t>
            </a:r>
            <a:r>
              <a:rPr lang="en-ID" dirty="0"/>
              <a:t> </a:t>
            </a:r>
            <a:r>
              <a:rPr lang="en-ID" dirty="0" err="1"/>
              <a:t>masih</a:t>
            </a:r>
            <a:r>
              <a:rPr lang="en-ID" dirty="0"/>
              <a:t> </a:t>
            </a:r>
            <a:r>
              <a:rPr lang="en-ID" dirty="0" err="1"/>
              <a:t>relatif</a:t>
            </a:r>
            <a:r>
              <a:rPr lang="en-ID" dirty="0"/>
              <a:t> </a:t>
            </a:r>
            <a:r>
              <a:rPr lang="en-ID" dirty="0" err="1"/>
              <a:t>lemah</a:t>
            </a:r>
            <a:r>
              <a:rPr lang="en-ID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/>
              <a:t>Banyak juga </a:t>
            </a:r>
            <a:r>
              <a:rPr lang="en-ID" dirty="0" err="1"/>
              <a:t>perusahaan</a:t>
            </a:r>
            <a:r>
              <a:rPr lang="en-ID" dirty="0"/>
              <a:t> yang </a:t>
            </a:r>
            <a:r>
              <a:rPr lang="en-ID" dirty="0" err="1"/>
              <a:t>mengalami</a:t>
            </a:r>
            <a:r>
              <a:rPr lang="en-ID" dirty="0"/>
              <a:t> </a:t>
            </a:r>
            <a:r>
              <a:rPr lang="en-ID" dirty="0" err="1"/>
              <a:t>konflik</a:t>
            </a:r>
            <a:r>
              <a:rPr lang="en-ID" dirty="0"/>
              <a:t> </a:t>
            </a:r>
            <a:r>
              <a:rPr lang="en-ID" dirty="0" err="1"/>
              <a:t>kepentingan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Situasi</a:t>
            </a:r>
            <a:r>
              <a:rPr lang="en-ID" dirty="0"/>
              <a:t> </a:t>
            </a:r>
            <a:r>
              <a:rPr lang="en-ID" dirty="0" err="1"/>
              <a:t>politik</a:t>
            </a:r>
            <a:r>
              <a:rPr lang="en-ID" dirty="0"/>
              <a:t> yang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stabil</a:t>
            </a:r>
            <a:r>
              <a:rPr lang="en-ID" dirty="0"/>
              <a:t>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Belum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profesi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dan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menegakkan</a:t>
            </a:r>
            <a:r>
              <a:rPr lang="en-ID" dirty="0"/>
              <a:t> </a:t>
            </a:r>
            <a:r>
              <a:rPr lang="en-ID" dirty="0" err="1"/>
              <a:t>kode</a:t>
            </a:r>
            <a:r>
              <a:rPr lang="en-ID" dirty="0"/>
              <a:t> </a:t>
            </a:r>
            <a:r>
              <a:rPr lang="en-ID" dirty="0" err="1"/>
              <a:t>etik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dan </a:t>
            </a:r>
            <a:r>
              <a:rPr lang="en-ID" dirty="0" err="1"/>
              <a:t>manajemen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7788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42F60-E8BB-447A-81BA-A8062A2D5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TERIMA KASIH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022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1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423" name="Google Shape;423;p31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(Dinar et al., 2020)</a:t>
            </a: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yunani</a:t>
            </a:r>
            <a:r>
              <a:rPr lang="en-ID" dirty="0"/>
              <a:t> </a:t>
            </a:r>
            <a:r>
              <a:rPr lang="en-ID" dirty="0" err="1"/>
              <a:t>kuno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ethikos</a:t>
            </a:r>
            <a:r>
              <a:rPr lang="en-ID" dirty="0"/>
              <a:t> </a:t>
            </a:r>
            <a:r>
              <a:rPr lang="en-ID" dirty="0" err="1"/>
              <a:t>berarti</a:t>
            </a:r>
            <a:r>
              <a:rPr lang="en-ID" dirty="0"/>
              <a:t> </a:t>
            </a:r>
            <a:r>
              <a:rPr lang="en-ID" dirty="0" err="1"/>
              <a:t>sesuatu</a:t>
            </a:r>
            <a:r>
              <a:rPr lang="en-ID" dirty="0"/>
              <a:t> yang </a:t>
            </a:r>
            <a:r>
              <a:rPr lang="en-ID" dirty="0" err="1"/>
              <a:t>timbul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kebiasaan</a:t>
            </a:r>
            <a:r>
              <a:rPr lang="en-ID" dirty="0"/>
              <a:t>,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artian</a:t>
            </a:r>
            <a:r>
              <a:rPr lang="en-ID" dirty="0"/>
              <a:t> </a:t>
            </a:r>
            <a:r>
              <a:rPr lang="en-ID" dirty="0" err="1"/>
              <a:t>sesuatu</a:t>
            </a:r>
            <a:r>
              <a:rPr lang="en-ID" dirty="0"/>
              <a:t> </a:t>
            </a:r>
            <a:r>
              <a:rPr lang="en-ID" dirty="0" err="1"/>
              <a:t>dimana</a:t>
            </a:r>
            <a:r>
              <a:rPr lang="en-ID" dirty="0"/>
              <a:t> dan </a:t>
            </a:r>
            <a:r>
              <a:rPr lang="en-ID" dirty="0" err="1"/>
              <a:t>bagaimna</a:t>
            </a:r>
            <a:r>
              <a:rPr lang="en-ID" dirty="0"/>
              <a:t> </a:t>
            </a:r>
            <a:r>
              <a:rPr lang="en-ID" dirty="0" err="1"/>
              <a:t>cabang</a:t>
            </a:r>
            <a:r>
              <a:rPr lang="en-ID" dirty="0"/>
              <a:t> </a:t>
            </a:r>
            <a:r>
              <a:rPr lang="en-ID" dirty="0" err="1"/>
              <a:t>ilmu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</a:t>
            </a:r>
            <a:r>
              <a:rPr lang="en-ID" dirty="0" err="1"/>
              <a:t>filsafat</a:t>
            </a:r>
            <a:r>
              <a:rPr lang="en-ID" dirty="0"/>
              <a:t> yang </a:t>
            </a:r>
            <a:r>
              <a:rPr lang="en-ID" dirty="0" err="1"/>
              <a:t>mempelajari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kualitas</a:t>
            </a:r>
            <a:r>
              <a:rPr lang="en-ID" dirty="0"/>
              <a:t> yang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studi</a:t>
            </a:r>
            <a:r>
              <a:rPr lang="en-ID" dirty="0"/>
              <a:t> </a:t>
            </a:r>
            <a:r>
              <a:rPr lang="en-ID" dirty="0" err="1"/>
              <a:t>mengenai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dan </a:t>
            </a:r>
            <a:r>
              <a:rPr lang="en-ID" dirty="0" err="1"/>
              <a:t>penilaian</a:t>
            </a:r>
            <a:r>
              <a:rPr lang="en-ID" dirty="0"/>
              <a:t> moral.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(</a:t>
            </a:r>
            <a:r>
              <a:rPr lang="en-ID" dirty="0" err="1"/>
              <a:t>Butarbutar</a:t>
            </a:r>
            <a:r>
              <a:rPr lang="en-ID" dirty="0"/>
              <a:t>, 2019)</a:t>
            </a: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mencakup</a:t>
            </a:r>
            <a:r>
              <a:rPr lang="en-ID" dirty="0"/>
              <a:t> </a:t>
            </a:r>
            <a:r>
              <a:rPr lang="en-ID" dirty="0" err="1"/>
              <a:t>kegiatan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yang </a:t>
            </a:r>
            <a:r>
              <a:rPr lang="en-ID" dirty="0" err="1"/>
              <a:t>beragam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menjaga</a:t>
            </a:r>
            <a:r>
              <a:rPr lang="en-ID" dirty="0"/>
              <a:t> </a:t>
            </a:r>
            <a:r>
              <a:rPr lang="en-ID" dirty="0" err="1"/>
              <a:t>keseimbangan</a:t>
            </a:r>
            <a:r>
              <a:rPr lang="en-ID" dirty="0"/>
              <a:t> </a:t>
            </a:r>
            <a:r>
              <a:rPr lang="en-ID" dirty="0" err="1"/>
              <a:t>kehidupan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menilai</a:t>
            </a:r>
            <a:r>
              <a:rPr lang="en-ID" dirty="0"/>
              <a:t> </a:t>
            </a:r>
            <a:r>
              <a:rPr lang="en-ID" dirty="0" err="1"/>
              <a:t>dampak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globalisasi</a:t>
            </a:r>
            <a:endParaRPr dirty="0"/>
          </a:p>
        </p:txBody>
      </p:sp>
      <p:sp>
        <p:nvSpPr>
          <p:cNvPr id="424" name="Google Shape;424;p31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5" name="Google Shape;425;p31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6" name="Google Shape;426;p31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7" name="Google Shape;427;p31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8" name="Google Shape;428;p31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9" name="Google Shape;429;p31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30" name="Google Shape;430;p31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31" name="Google Shape;431;p31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2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437" name="Google Shape;437;p32"/>
          <p:cNvSpPr txBox="1">
            <a:spLocks noGrp="1"/>
          </p:cNvSpPr>
          <p:nvPr>
            <p:ph type="body" idx="1"/>
          </p:nvPr>
        </p:nvSpPr>
        <p:spPr>
          <a:xfrm>
            <a:off x="761400" y="1153380"/>
            <a:ext cx="7621200" cy="4451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bisnis</a:t>
            </a:r>
            <a:r>
              <a:rPr lang="en-ID" dirty="0"/>
              <a:t> yang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metoda</a:t>
            </a:r>
            <a:r>
              <a:rPr lang="en-ID" dirty="0"/>
              <a:t> dan </a:t>
            </a:r>
            <a:r>
              <a:rPr lang="en-ID" dirty="0" err="1"/>
              <a:t>prinsip</a:t>
            </a:r>
            <a:r>
              <a:rPr lang="en-ID" dirty="0"/>
              <a:t> yang </a:t>
            </a:r>
            <a:r>
              <a:rPr lang="en-ID" dirty="0" err="1"/>
              <a:t>berlandaskan</a:t>
            </a:r>
            <a:r>
              <a:rPr lang="en-ID" dirty="0"/>
              <a:t> pada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berfikir</a:t>
            </a:r>
            <a:r>
              <a:rPr lang="en-ID" dirty="0"/>
              <a:t> </a:t>
            </a:r>
            <a:r>
              <a:rPr lang="en-ID" dirty="0" err="1"/>
              <a:t>positif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bisnisnya</a:t>
            </a:r>
            <a:r>
              <a:rPr lang="en-ID" dirty="0"/>
              <a:t>.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komitment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apa</a:t>
            </a:r>
            <a:r>
              <a:rPr lang="en-ID" dirty="0"/>
              <a:t> yang </a:t>
            </a:r>
            <a:r>
              <a:rPr lang="en-ID" dirty="0" err="1"/>
              <a:t>benar</a:t>
            </a:r>
            <a:r>
              <a:rPr lang="en-ID" dirty="0"/>
              <a:t> dan </a:t>
            </a:r>
            <a:r>
              <a:rPr lang="en-ID" dirty="0" err="1"/>
              <a:t>menghindari</a:t>
            </a:r>
            <a:r>
              <a:rPr lang="en-ID" dirty="0"/>
              <a:t> yang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benar</a:t>
            </a:r>
            <a:r>
              <a:rPr lang="en-ID" dirty="0"/>
              <a:t>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penting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dijaga</a:t>
            </a:r>
            <a:r>
              <a:rPr lang="en-ID" dirty="0"/>
              <a:t> dan </a:t>
            </a:r>
            <a:r>
              <a:rPr lang="en-ID" dirty="0" err="1"/>
              <a:t>dianggap</a:t>
            </a:r>
            <a:r>
              <a:rPr lang="en-ID" dirty="0"/>
              <a:t> </a:t>
            </a:r>
            <a:r>
              <a:rPr lang="en-ID" dirty="0" err="1"/>
              <a:t>penting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menjaga</a:t>
            </a:r>
            <a:r>
              <a:rPr lang="en-ID" dirty="0"/>
              <a:t> </a:t>
            </a:r>
            <a:r>
              <a:rPr lang="en-ID" dirty="0" err="1"/>
              <a:t>loyalitas</a:t>
            </a:r>
            <a:r>
              <a:rPr lang="en-ID" dirty="0"/>
              <a:t> </a:t>
            </a:r>
            <a:r>
              <a:rPr lang="en-ID" dirty="0" err="1"/>
              <a:t>pihak</a:t>
            </a:r>
            <a:r>
              <a:rPr lang="en-ID" dirty="0"/>
              <a:t> lain yang </a:t>
            </a:r>
            <a:r>
              <a:rPr lang="en-ID" dirty="0" err="1"/>
              <a:t>berkepentingan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wirausahawan</a:t>
            </a:r>
            <a:r>
              <a:rPr lang="en-ID" dirty="0"/>
              <a:t>/ stakeholders</a:t>
            </a:r>
          </a:p>
          <a:p>
            <a:pPr marL="0" lvl="0" indent="0">
              <a:spcAft>
                <a:spcPts val="2100"/>
              </a:spcAft>
              <a:buNone/>
            </a:pPr>
            <a:endParaRPr dirty="0"/>
          </a:p>
        </p:txBody>
      </p:sp>
      <p:sp>
        <p:nvSpPr>
          <p:cNvPr id="438" name="Google Shape;438;p32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39" name="Google Shape;439;p32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0" name="Google Shape;440;p32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1" name="Google Shape;441;p32">
            <a:hlinkClick r:id="rId6" action="ppaction://hlinksldjump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2" name="Google Shape;442;p32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3" name="Google Shape;443;p32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4" name="Google Shape;444;p32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5" name="Google Shape;445;p32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4CDA-AFFA-4F34-AA69-46BEF9D9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FC4375-493B-4F38-B656-05EF21C994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/>
              <a:t>Mitra </a:t>
            </a:r>
            <a:r>
              <a:rPr lang="en-ID" dirty="0" err="1"/>
              <a:t>usaha</a:t>
            </a:r>
            <a:endParaRPr lang="en-ID" dirty="0"/>
          </a:p>
          <a:p>
            <a:r>
              <a:rPr lang="en-ID" dirty="0" err="1"/>
              <a:t>Pemasok</a:t>
            </a:r>
            <a:r>
              <a:rPr lang="en-ID" dirty="0"/>
              <a:t> </a:t>
            </a:r>
          </a:p>
          <a:p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pekerja</a:t>
            </a:r>
            <a:endParaRPr lang="en-ID" dirty="0"/>
          </a:p>
          <a:p>
            <a:r>
              <a:rPr lang="en-ID" dirty="0" err="1"/>
              <a:t>Pemerintah</a:t>
            </a:r>
            <a:r>
              <a:rPr lang="en-ID" dirty="0"/>
              <a:t> </a:t>
            </a:r>
          </a:p>
          <a:p>
            <a:r>
              <a:rPr lang="en-ID" dirty="0"/>
              <a:t>Bank</a:t>
            </a:r>
          </a:p>
          <a:p>
            <a:r>
              <a:rPr lang="en-ID" dirty="0"/>
              <a:t>Investor</a:t>
            </a:r>
          </a:p>
          <a:p>
            <a:r>
              <a:rPr lang="en-ID" dirty="0"/>
              <a:t>Masyarakat </a:t>
            </a:r>
            <a:r>
              <a:rPr lang="en-ID" dirty="0" err="1"/>
              <a:t>umum</a:t>
            </a:r>
            <a:endParaRPr lang="en-ID" dirty="0"/>
          </a:p>
          <a:p>
            <a:r>
              <a:rPr lang="en-ID" dirty="0" err="1"/>
              <a:t>Pelanggan</a:t>
            </a:r>
            <a:r>
              <a:rPr lang="en-ID" dirty="0"/>
              <a:t> </a:t>
            </a:r>
          </a:p>
          <a:p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khusus</a:t>
            </a:r>
            <a:endParaRPr lang="en-ID" dirty="0"/>
          </a:p>
          <a:p>
            <a:r>
              <a:rPr lang="en-ID" dirty="0" err="1"/>
              <a:t>Manajemen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90892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FE50B-1F96-42B6-A704-60C6ECF8B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TINGKATAN ATURAN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044C4-7AA0-485E-B2EF-3BAA298FA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UUD</a:t>
            </a:r>
          </a:p>
          <a:p>
            <a:r>
              <a:rPr lang="en-US" dirty="0"/>
              <a:t>UNDANG </a:t>
            </a:r>
            <a:r>
              <a:rPr lang="en-US" dirty="0" err="1"/>
              <a:t>UNDANG</a:t>
            </a:r>
            <a:r>
              <a:rPr lang="en-US" dirty="0"/>
              <a:t> </a:t>
            </a:r>
          </a:p>
          <a:p>
            <a:r>
              <a:rPr lang="en-US" dirty="0"/>
              <a:t>KEPRES</a:t>
            </a:r>
          </a:p>
          <a:p>
            <a:r>
              <a:rPr lang="en-US" dirty="0"/>
              <a:t>KEPMEN</a:t>
            </a:r>
          </a:p>
          <a:p>
            <a:r>
              <a:rPr lang="en-US" dirty="0"/>
              <a:t>PERDA</a:t>
            </a:r>
          </a:p>
          <a:p>
            <a:r>
              <a:rPr lang="en-US" dirty="0"/>
              <a:t>KEP GUB/BUPATI</a:t>
            </a:r>
          </a:p>
          <a:p>
            <a:r>
              <a:rPr lang="en-US" dirty="0"/>
              <a:t>PERATURAN ORGANISASI</a:t>
            </a:r>
          </a:p>
          <a:p>
            <a:r>
              <a:rPr lang="en-US" dirty="0"/>
              <a:t>KEBIJAKAN ORGANISASI</a:t>
            </a:r>
          </a:p>
          <a:p>
            <a:r>
              <a:rPr lang="en-US" dirty="0"/>
              <a:t>NORMA &amp; ETIKA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90765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B4033-1C51-4AEC-BD88-057D6FBA3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TYPE WIRAUSAHAWAN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40D58-BBAE-4707-8E7F-DB871D6A9D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indent="0">
              <a:buNone/>
            </a:pPr>
            <a:r>
              <a:rPr lang="en-ID" b="1" dirty="0"/>
              <a:t>IMMORAL</a:t>
            </a:r>
          </a:p>
          <a:p>
            <a:pPr marL="76200" indent="0">
              <a:buNone/>
            </a:pPr>
            <a:r>
              <a:rPr lang="en-ID" dirty="0" err="1"/>
              <a:t>Mencari</a:t>
            </a:r>
            <a:r>
              <a:rPr lang="en-ID" dirty="0"/>
              <a:t> </a:t>
            </a:r>
            <a:r>
              <a:rPr lang="en-ID" dirty="0" err="1"/>
              <a:t>untung</a:t>
            </a:r>
            <a:r>
              <a:rPr lang="en-ID" dirty="0"/>
              <a:t> </a:t>
            </a:r>
            <a:r>
              <a:rPr lang="en-ID" dirty="0" err="1"/>
              <a:t>besar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sengaja</a:t>
            </a:r>
            <a:r>
              <a:rPr lang="en-ID" dirty="0"/>
              <a:t> </a:t>
            </a:r>
            <a:r>
              <a:rPr lang="en-ID" dirty="0" err="1"/>
              <a:t>mengabaikan</a:t>
            </a:r>
            <a:r>
              <a:rPr lang="en-ID" dirty="0"/>
              <a:t> </a:t>
            </a:r>
            <a:r>
              <a:rPr lang="en-ID" dirty="0" err="1"/>
              <a:t>etika</a:t>
            </a:r>
            <a:r>
              <a:rPr lang="en-ID" dirty="0"/>
              <a:t>, </a:t>
            </a:r>
            <a:r>
              <a:rPr lang="en-ID" dirty="0" err="1"/>
              <a:t>hukum</a:t>
            </a:r>
            <a:r>
              <a:rPr lang="en-ID" dirty="0"/>
              <a:t> &amp; moral</a:t>
            </a:r>
          </a:p>
          <a:p>
            <a:pPr marL="76200" indent="0">
              <a:buNone/>
            </a:pPr>
            <a:r>
              <a:rPr lang="en-ID" b="1" dirty="0"/>
              <a:t>AMORAL</a:t>
            </a:r>
          </a:p>
          <a:p>
            <a:pPr marL="76200" indent="0">
              <a:buNone/>
            </a:pPr>
            <a:r>
              <a:rPr lang="en-ID" dirty="0" err="1"/>
              <a:t>Mencari</a:t>
            </a:r>
            <a:r>
              <a:rPr lang="en-ID" dirty="0"/>
              <a:t> </a:t>
            </a:r>
            <a:r>
              <a:rPr lang="en-ID" dirty="0" err="1"/>
              <a:t>untung</a:t>
            </a:r>
            <a:r>
              <a:rPr lang="en-ID" dirty="0"/>
              <a:t> </a:t>
            </a:r>
            <a:r>
              <a:rPr lang="en-ID" dirty="0" err="1"/>
              <a:t>besar</a:t>
            </a:r>
            <a:r>
              <a:rPr lang="en-ID" dirty="0"/>
              <a:t> </a:t>
            </a:r>
            <a:r>
              <a:rPr lang="en-ID" dirty="0" err="1"/>
              <a:t>namun</a:t>
            </a:r>
            <a:r>
              <a:rPr lang="en-ID" dirty="0"/>
              <a:t> </a:t>
            </a:r>
            <a:r>
              <a:rPr lang="en-ID" dirty="0" err="1"/>
              <a:t>kalau</a:t>
            </a:r>
            <a:r>
              <a:rPr lang="en-ID" dirty="0"/>
              <a:t> </a:t>
            </a:r>
            <a:r>
              <a:rPr lang="en-ID" dirty="0" err="1"/>
              <a:t>melanggar</a:t>
            </a:r>
            <a:r>
              <a:rPr lang="en-ID" dirty="0"/>
              <a:t> </a:t>
            </a:r>
            <a:r>
              <a:rPr lang="en-ID" dirty="0" err="1"/>
              <a:t>etika</a:t>
            </a:r>
            <a:r>
              <a:rPr lang="en-ID" dirty="0"/>
              <a:t>, </a:t>
            </a:r>
            <a:r>
              <a:rPr lang="en-ID" dirty="0" err="1"/>
              <a:t>hukum</a:t>
            </a:r>
            <a:r>
              <a:rPr lang="en-ID" dirty="0"/>
              <a:t> &amp; moral </a:t>
            </a:r>
            <a:r>
              <a:rPr lang="en-ID" dirty="0" err="1"/>
              <a:t>karena</a:t>
            </a:r>
            <a:r>
              <a:rPr lang="en-ID" dirty="0"/>
              <a:t> </a:t>
            </a:r>
            <a:r>
              <a:rPr lang="en-ID" dirty="0" err="1"/>
              <a:t>ketidak</a:t>
            </a:r>
            <a:r>
              <a:rPr lang="en-ID" dirty="0"/>
              <a:t> </a:t>
            </a:r>
            <a:r>
              <a:rPr lang="en-ID" dirty="0" err="1"/>
              <a:t>sengajaan</a:t>
            </a:r>
            <a:endParaRPr lang="en-ID" dirty="0"/>
          </a:p>
          <a:p>
            <a:pPr marL="76200" indent="0">
              <a:buNone/>
            </a:pPr>
            <a:r>
              <a:rPr lang="en-ID" b="1" dirty="0"/>
              <a:t>MORAL</a:t>
            </a:r>
          </a:p>
          <a:p>
            <a:pPr marL="76200" indent="0">
              <a:buNone/>
            </a:pPr>
            <a:r>
              <a:rPr lang="en-ID" dirty="0" err="1"/>
              <a:t>Mencari</a:t>
            </a:r>
            <a:r>
              <a:rPr lang="en-ID" dirty="0"/>
              <a:t> </a:t>
            </a:r>
            <a:r>
              <a:rPr lang="en-ID" dirty="0" err="1"/>
              <a:t>untung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legal dan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prinsip</a:t>
            </a:r>
            <a:r>
              <a:rPr lang="en-ID" dirty="0"/>
              <a:t> </a:t>
            </a:r>
            <a:r>
              <a:rPr lang="en-ID" dirty="0" err="1"/>
              <a:t>etika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92910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C7C50-499E-4F7A-B07E-DAB94F725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10 PRINSIP MENJAGA ETIKA (SOFT SKILL)</a:t>
            </a:r>
            <a:endParaRPr lang="en-ID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B58BC-5B7C-4632-9987-1CE7F3D1F6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 err="1"/>
              <a:t>Kejujuran</a:t>
            </a:r>
            <a:endParaRPr lang="en-ID" dirty="0"/>
          </a:p>
          <a:p>
            <a:r>
              <a:rPr lang="en-ID" dirty="0" err="1"/>
              <a:t>Integritas</a:t>
            </a:r>
            <a:endParaRPr lang="en-ID" dirty="0"/>
          </a:p>
          <a:p>
            <a:r>
              <a:rPr lang="en-ID" dirty="0" err="1"/>
              <a:t>Memelihara</a:t>
            </a:r>
            <a:r>
              <a:rPr lang="en-ID" dirty="0"/>
              <a:t> </a:t>
            </a:r>
            <a:r>
              <a:rPr lang="en-ID" dirty="0" err="1"/>
              <a:t>janji</a:t>
            </a:r>
            <a:endParaRPr lang="en-ID" dirty="0"/>
          </a:p>
          <a:p>
            <a:r>
              <a:rPr lang="en-ID" dirty="0" err="1"/>
              <a:t>Kesetiaan</a:t>
            </a:r>
            <a:endParaRPr lang="en-ID" dirty="0"/>
          </a:p>
          <a:p>
            <a:r>
              <a:rPr lang="en-ID" dirty="0" err="1"/>
              <a:t>Keadilan</a:t>
            </a:r>
            <a:endParaRPr lang="en-ID" dirty="0"/>
          </a:p>
          <a:p>
            <a:r>
              <a:rPr lang="en-ID" dirty="0" err="1"/>
              <a:t>Suka</a:t>
            </a:r>
            <a:r>
              <a:rPr lang="en-ID" dirty="0"/>
              <a:t> </a:t>
            </a:r>
            <a:r>
              <a:rPr lang="en-ID" dirty="0" err="1"/>
              <a:t>membantu</a:t>
            </a:r>
            <a:endParaRPr lang="en-ID" dirty="0"/>
          </a:p>
          <a:p>
            <a:r>
              <a:rPr lang="en-ID" dirty="0" err="1"/>
              <a:t>Hormat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orang lain</a:t>
            </a:r>
          </a:p>
          <a:p>
            <a:r>
              <a:rPr lang="en-ID" dirty="0" err="1"/>
              <a:t>Bertanggung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endParaRPr lang="en-ID" dirty="0"/>
          </a:p>
          <a:p>
            <a:r>
              <a:rPr lang="en-ID" dirty="0" err="1"/>
              <a:t>Mengejar</a:t>
            </a:r>
            <a:r>
              <a:rPr lang="en-ID" dirty="0"/>
              <a:t> </a:t>
            </a:r>
            <a:r>
              <a:rPr lang="en-ID" dirty="0" err="1"/>
              <a:t>keuntungan</a:t>
            </a:r>
            <a:r>
              <a:rPr lang="en-ID" dirty="0"/>
              <a:t> </a:t>
            </a:r>
          </a:p>
          <a:p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dipertanggung</a:t>
            </a:r>
            <a:r>
              <a:rPr lang="en-ID" dirty="0"/>
              <a:t> </a:t>
            </a:r>
            <a:r>
              <a:rPr lang="en-ID" dirty="0" err="1"/>
              <a:t>jawabkan</a:t>
            </a: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57311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C3789-7AD1-40C1-9EA9-4E6B976BF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KEUNTUNGAN MENJAGA ETIKA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659B5-8922-48B7-A50D-B3DA3CAFF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6136" y="1537520"/>
            <a:ext cx="7308033" cy="2101162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Timbul</a:t>
            </a:r>
            <a:r>
              <a:rPr lang="en-ID" dirty="0"/>
              <a:t> </a:t>
            </a:r>
            <a:r>
              <a:rPr lang="en-ID" dirty="0" err="1"/>
              <a:t>Kepercayaan</a:t>
            </a:r>
            <a:r>
              <a:rPr lang="en-ID" dirty="0"/>
              <a:t>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Menigkatkan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pelangan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laba</a:t>
            </a:r>
            <a:r>
              <a:rPr lang="en-ID" dirty="0"/>
              <a:t> </a:t>
            </a:r>
            <a:r>
              <a:rPr lang="en-ID" dirty="0" err="1"/>
              <a:t>perusahaan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kesinambungan</a:t>
            </a:r>
            <a:r>
              <a:rPr lang="en-ID" dirty="0"/>
              <a:t> 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7102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27AAC-5BCC-4887-8A6A-ECDB00EA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CARA MENJAGA ETIKA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54251-35A8-4DF6-BD56-18F90343DF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dirty="0" err="1"/>
              <a:t>Ciptakan</a:t>
            </a:r>
            <a:r>
              <a:rPr lang="en-ID" dirty="0"/>
              <a:t> </a:t>
            </a:r>
            <a:r>
              <a:rPr lang="en-ID" dirty="0" err="1"/>
              <a:t>kepercayaan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endParaRPr lang="en-ID" dirty="0"/>
          </a:p>
          <a:p>
            <a:r>
              <a:rPr lang="en-ID" dirty="0" err="1"/>
              <a:t>Kembangkan</a:t>
            </a:r>
            <a:r>
              <a:rPr lang="en-ID" dirty="0"/>
              <a:t> </a:t>
            </a:r>
            <a:r>
              <a:rPr lang="en-ID" dirty="0" err="1"/>
              <a:t>kode</a:t>
            </a:r>
            <a:r>
              <a:rPr lang="en-ID" dirty="0"/>
              <a:t> </a:t>
            </a:r>
            <a:r>
              <a:rPr lang="en-ID" dirty="0" err="1"/>
              <a:t>etik</a:t>
            </a:r>
            <a:endParaRPr lang="en-ID" dirty="0"/>
          </a:p>
          <a:p>
            <a:r>
              <a:rPr lang="en-ID" dirty="0" err="1"/>
              <a:t>Jalankan</a:t>
            </a:r>
            <a:r>
              <a:rPr lang="en-ID" dirty="0"/>
              <a:t> </a:t>
            </a:r>
            <a:r>
              <a:rPr lang="en-ID" dirty="0" err="1"/>
              <a:t>kode</a:t>
            </a:r>
            <a:r>
              <a:rPr lang="en-ID" dirty="0"/>
              <a:t> </a:t>
            </a:r>
            <a:r>
              <a:rPr lang="en-ID" dirty="0" err="1"/>
              <a:t>etik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konsisten</a:t>
            </a:r>
            <a:endParaRPr lang="en-ID" dirty="0"/>
          </a:p>
          <a:p>
            <a:r>
              <a:rPr lang="en-ID" dirty="0" err="1"/>
              <a:t>Lindungi</a:t>
            </a:r>
            <a:r>
              <a:rPr lang="en-ID" dirty="0"/>
              <a:t> </a:t>
            </a:r>
            <a:r>
              <a:rPr lang="en-ID" dirty="0" err="1"/>
              <a:t>hak</a:t>
            </a:r>
            <a:r>
              <a:rPr lang="en-ID" dirty="0"/>
              <a:t> </a:t>
            </a:r>
            <a:r>
              <a:rPr lang="en-ID" dirty="0" err="1"/>
              <a:t>perorangan</a:t>
            </a:r>
            <a:endParaRPr lang="en-ID" dirty="0"/>
          </a:p>
          <a:p>
            <a:r>
              <a:rPr lang="en-ID" dirty="0" err="1"/>
              <a:t>Lakukan</a:t>
            </a:r>
            <a:r>
              <a:rPr lang="en-ID" dirty="0"/>
              <a:t> </a:t>
            </a:r>
            <a:r>
              <a:rPr lang="en-ID" dirty="0" err="1"/>
              <a:t>pelatihan</a:t>
            </a:r>
            <a:r>
              <a:rPr lang="en-ID" dirty="0"/>
              <a:t> </a:t>
            </a:r>
            <a:r>
              <a:rPr lang="en-ID" dirty="0" err="1"/>
              <a:t>etika</a:t>
            </a:r>
            <a:endParaRPr lang="en-ID" dirty="0"/>
          </a:p>
          <a:p>
            <a:r>
              <a:rPr lang="en-ID" dirty="0" err="1"/>
              <a:t>Lakukan</a:t>
            </a:r>
            <a:r>
              <a:rPr lang="en-ID" dirty="0"/>
              <a:t> audit </a:t>
            </a: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periodik</a:t>
            </a:r>
            <a:endParaRPr lang="en-ID" dirty="0"/>
          </a:p>
          <a:p>
            <a:r>
              <a:rPr lang="en-ID" dirty="0" err="1"/>
              <a:t>Pertahankan</a:t>
            </a:r>
            <a:r>
              <a:rPr lang="en-ID" dirty="0"/>
              <a:t> </a:t>
            </a:r>
            <a:r>
              <a:rPr lang="en-ID" dirty="0" err="1"/>
              <a:t>standart</a:t>
            </a:r>
            <a:r>
              <a:rPr lang="en-ID" dirty="0"/>
              <a:t> </a:t>
            </a:r>
            <a:r>
              <a:rPr lang="en-ID" dirty="0" err="1"/>
              <a:t>tingkah</a:t>
            </a:r>
            <a:r>
              <a:rPr lang="en-ID" dirty="0"/>
              <a:t> </a:t>
            </a:r>
            <a:r>
              <a:rPr lang="en-ID" dirty="0" err="1"/>
              <a:t>laku</a:t>
            </a:r>
            <a:endParaRPr lang="en-ID" dirty="0"/>
          </a:p>
          <a:p>
            <a:r>
              <a:rPr lang="en-ID" dirty="0" err="1"/>
              <a:t>Hindari</a:t>
            </a:r>
            <a:r>
              <a:rPr lang="en-ID" dirty="0"/>
              <a:t> </a:t>
            </a:r>
            <a:r>
              <a:rPr lang="en-ID" dirty="0" err="1"/>
              <a:t>etika</a:t>
            </a:r>
            <a:r>
              <a:rPr lang="en-ID" dirty="0"/>
              <a:t> </a:t>
            </a:r>
            <a:r>
              <a:rPr lang="en-ID" dirty="0" err="1"/>
              <a:t>tercela</a:t>
            </a:r>
            <a:endParaRPr lang="en-ID" dirty="0"/>
          </a:p>
          <a:p>
            <a:r>
              <a:rPr lang="en-ID" dirty="0" err="1"/>
              <a:t>Ciptakan</a:t>
            </a:r>
            <a:r>
              <a:rPr lang="en-ID" dirty="0"/>
              <a:t> </a:t>
            </a:r>
            <a:r>
              <a:rPr lang="en-ID" dirty="0" err="1"/>
              <a:t>komunikasi</a:t>
            </a:r>
            <a:r>
              <a:rPr lang="en-ID" dirty="0"/>
              <a:t> </a:t>
            </a:r>
            <a:r>
              <a:rPr lang="en-ID" dirty="0" err="1"/>
              <a:t>dua</a:t>
            </a:r>
            <a:r>
              <a:rPr lang="en-ID" dirty="0"/>
              <a:t> </a:t>
            </a:r>
            <a:r>
              <a:rPr lang="en-ID" dirty="0" err="1"/>
              <a:t>arah</a:t>
            </a:r>
            <a:endParaRPr lang="en-ID" dirty="0"/>
          </a:p>
          <a:p>
            <a:r>
              <a:rPr lang="en-ID" dirty="0" err="1"/>
              <a:t>Libatkan</a:t>
            </a:r>
            <a:r>
              <a:rPr lang="en-ID" dirty="0"/>
              <a:t> </a:t>
            </a:r>
            <a:r>
              <a:rPr lang="en-ID" dirty="0" err="1"/>
              <a:t>anak</a:t>
            </a:r>
            <a:r>
              <a:rPr lang="en-ID" dirty="0"/>
              <a:t> </a:t>
            </a:r>
            <a:r>
              <a:rPr lang="en-ID" dirty="0" err="1"/>
              <a:t>buah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mempertahankan</a:t>
            </a:r>
            <a:r>
              <a:rPr lang="en-ID" dirty="0"/>
              <a:t> </a:t>
            </a:r>
            <a:r>
              <a:rPr lang="en-ID" dirty="0" err="1"/>
              <a:t>etika</a:t>
            </a:r>
            <a:endParaRPr lang="en-ID" dirty="0"/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9654972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376</Words>
  <Application>Microsoft Office PowerPoint</Application>
  <PresentationFormat>On-screen Show (16:10)</PresentationFormat>
  <Paragraphs>101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Roboto Condensed</vt:lpstr>
      <vt:lpstr>Arial</vt:lpstr>
      <vt:lpstr>Barlow Condensed</vt:lpstr>
      <vt:lpstr>Arial Narrow</vt:lpstr>
      <vt:lpstr>Handlee</vt:lpstr>
      <vt:lpstr>SlidesMania · Digital Notebook with Sections</vt:lpstr>
      <vt:lpstr>BAB 4 ETIKA BISNIS</vt:lpstr>
      <vt:lpstr>PENGERTIAN</vt:lpstr>
      <vt:lpstr>PENGERTIAN</vt:lpstr>
      <vt:lpstr>STAKEHOLDERS</vt:lpstr>
      <vt:lpstr>TINGKATAN ATURAN</vt:lpstr>
      <vt:lpstr>3 TYPE WIRAUSAHAWAN</vt:lpstr>
      <vt:lpstr>10 PRINSIP MENJAGA ETIKA (SOFT SKILL)</vt:lpstr>
      <vt:lpstr>KEUNTUNGAN MENJAGA ETIKA</vt:lpstr>
      <vt:lpstr>CARA MENJAGA ETIKA</vt:lpstr>
      <vt:lpstr>INDIKATOR ETIKA </vt:lpstr>
      <vt:lpstr>TANTANGAN MENJALANKAN ETIKA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24</cp:revision>
  <dcterms:modified xsi:type="dcterms:W3CDTF">2022-06-24T05:49:57Z</dcterms:modified>
</cp:coreProperties>
</file>