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5" r:id="rId1"/>
  </p:sldMasterIdLst>
  <p:notesMasterIdLst>
    <p:notesMasterId r:id="rId26"/>
  </p:notesMasterIdLst>
  <p:sldIdLst>
    <p:sldId id="276" r:id="rId2"/>
    <p:sldId id="277" r:id="rId3"/>
    <p:sldId id="278" r:id="rId4"/>
    <p:sldId id="284" r:id="rId5"/>
    <p:sldId id="285" r:id="rId6"/>
    <p:sldId id="286" r:id="rId7"/>
    <p:sldId id="287" r:id="rId8"/>
    <p:sldId id="289" r:id="rId9"/>
    <p:sldId id="290" r:id="rId10"/>
    <p:sldId id="291" r:id="rId11"/>
    <p:sldId id="288" r:id="rId12"/>
    <p:sldId id="292" r:id="rId13"/>
    <p:sldId id="293" r:id="rId14"/>
    <p:sldId id="294" r:id="rId15"/>
    <p:sldId id="295" r:id="rId16"/>
    <p:sldId id="296" r:id="rId17"/>
    <p:sldId id="297" r:id="rId18"/>
    <p:sldId id="298" r:id="rId19"/>
    <p:sldId id="299" r:id="rId20"/>
    <p:sldId id="300" r:id="rId21"/>
    <p:sldId id="301" r:id="rId22"/>
    <p:sldId id="302" r:id="rId23"/>
    <p:sldId id="303" r:id="rId24"/>
    <p:sldId id="304" r:id="rId25"/>
  </p:sldIdLst>
  <p:sldSz cx="9144000" cy="5715000" type="screen16x10"/>
  <p:notesSz cx="6858000" cy="9144000"/>
  <p:embeddedFontLst>
    <p:embeddedFont>
      <p:font typeface="Arial Narrow" panose="020B0606020202030204" pitchFamily="34" charset="0"/>
      <p:regular r:id="rId27"/>
      <p:bold r:id="rId28"/>
      <p:italic r:id="rId29"/>
      <p:boldItalic r:id="rId30"/>
    </p:embeddedFont>
    <p:embeddedFont>
      <p:font typeface="Barlow Condensed" panose="020B0604020202020204" charset="0"/>
      <p:regular r:id="rId31"/>
      <p:bold r:id="rId32"/>
      <p:italic r:id="rId33"/>
      <p:boldItalic r:id="rId34"/>
    </p:embeddedFont>
    <p:embeddedFont>
      <p:font typeface="Handlee" panose="020B0604020202020204" charset="0"/>
      <p:regular r:id="rId35"/>
    </p:embeddedFont>
    <p:embeddedFont>
      <p:font typeface="Roboto Condensed" panose="020B0604020202020204" charset="0"/>
      <p:regular r:id="rId36"/>
      <p:bold r:id="rId37"/>
      <p:italic r:id="rId38"/>
      <p:boldItalic r:id="rId3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B5C8169-CBDB-4A18-B570-00E97826F82E}">
  <a:tblStyle styleId="{CB5C8169-CBDB-4A18-B570-00E97826F82E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1116" y="72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font" Target="fonts/font13.fntdata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font" Target="fonts/font1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686012" y="685800"/>
            <a:ext cx="54867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30" name="Google Shape;530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Google Shape;542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3" name="Google Shape;543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57" name="Google Shape;557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g"/><Relationship Id="rId11" Type="http://schemas.openxmlformats.org/officeDocument/2006/relationships/image" Target="../media/image10.png"/><Relationship Id="rId5" Type="http://schemas.openxmlformats.org/officeDocument/2006/relationships/image" Target="../media/image5.jpg"/><Relationship Id="rId10" Type="http://schemas.openxmlformats.org/officeDocument/2006/relationships/image" Target="../media/image9.png"/><Relationship Id="rId4" Type="http://schemas.openxmlformats.org/officeDocument/2006/relationships/image" Target="../media/image4.jpg"/><Relationship Id="rId9" Type="http://schemas.openxmlformats.org/officeDocument/2006/relationships/image" Target="../media/image1.jp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Relationship Id="rId9" Type="http://schemas.openxmlformats.org/officeDocument/2006/relationships/image" Target="../media/image1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">
  <p:cSld name="CUSTOM_12"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" name="Google Shape;187;p14" descr="A picture containing court, player, standing, perso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 l="92081" t="87411" b="66"/>
          <a:stretch/>
        </p:blipFill>
        <p:spPr>
          <a:xfrm>
            <a:off x="8817195" y="4930159"/>
            <a:ext cx="305503" cy="784841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88" name="Google Shape;188;p14" descr="A picture containing grass, court, standing, perso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l="92081" t="75441" b="12037"/>
          <a:stretch/>
        </p:blipFill>
        <p:spPr>
          <a:xfrm>
            <a:off x="8817195" y="4226061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89" name="Google Shape;189;p14" descr="A picture containing person, standing, walking, bird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 l="92081" t="62868" b="24609"/>
          <a:stretch/>
        </p:blipFill>
        <p:spPr>
          <a:xfrm>
            <a:off x="8817195" y="3521962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90" name="Google Shape;190;p14" descr="A close up of a beach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 l="92081" t="50294" b="37183"/>
          <a:stretch/>
        </p:blipFill>
        <p:spPr>
          <a:xfrm>
            <a:off x="8817195" y="2817863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91" name="Google Shape;191;p14" descr="A picture containing racket, court, holding, ball&#10;&#10;Description automatically generated"/>
          <p:cNvPicPr preferRelativeResize="0"/>
          <p:nvPr/>
        </p:nvPicPr>
        <p:blipFill rotWithShape="1">
          <a:blip r:embed="rId6">
            <a:alphaModFix/>
          </a:blip>
          <a:srcRect l="92081" t="37721" b="49756"/>
          <a:stretch/>
        </p:blipFill>
        <p:spPr>
          <a:xfrm>
            <a:off x="8817195" y="2113763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92" name="Google Shape;192;p14" descr="A close up of a purple background&#10;&#10;Description automatically generated"/>
          <p:cNvPicPr preferRelativeResize="0"/>
          <p:nvPr/>
        </p:nvPicPr>
        <p:blipFill rotWithShape="1">
          <a:blip r:embed="rId7">
            <a:alphaModFix/>
          </a:blip>
          <a:srcRect l="92081" t="25145" b="62331"/>
          <a:stretch/>
        </p:blipFill>
        <p:spPr>
          <a:xfrm>
            <a:off x="8817195" y="1409664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93" name="Google Shape;193;p14" descr="A picture containing person, holding, player, court&#10;&#10;Description automatically generated"/>
          <p:cNvPicPr preferRelativeResize="0"/>
          <p:nvPr/>
        </p:nvPicPr>
        <p:blipFill rotWithShape="1">
          <a:blip r:embed="rId8">
            <a:alphaModFix/>
          </a:blip>
          <a:srcRect l="92081" t="12572" b="74905"/>
          <a:stretch/>
        </p:blipFill>
        <p:spPr>
          <a:xfrm>
            <a:off x="8817195" y="705565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94" name="Google Shape;194;p14" descr="A picture containing person, standing, holding, water&#10;&#10;Description automatically generated"/>
          <p:cNvPicPr preferRelativeResize="0"/>
          <p:nvPr/>
        </p:nvPicPr>
        <p:blipFill rotWithShape="1">
          <a:blip r:embed="rId9">
            <a:alphaModFix/>
          </a:blip>
          <a:srcRect l="92081" b="87542"/>
          <a:stretch/>
        </p:blipFill>
        <p:spPr>
          <a:xfrm>
            <a:off x="8833181" y="0"/>
            <a:ext cx="305503" cy="710306"/>
          </a:xfrm>
          <a:custGeom>
            <a:avLst/>
            <a:gdLst/>
            <a:ahLst/>
            <a:cxnLst/>
            <a:rect l="l" t="t" r="r" b="b"/>
            <a:pathLst>
              <a:path w="543117" h="1144991" extrusionOk="0">
                <a:moveTo>
                  <a:pt x="90516" y="0"/>
                </a:moveTo>
                <a:lnTo>
                  <a:pt x="452601" y="0"/>
                </a:lnTo>
                <a:lnTo>
                  <a:pt x="487831" y="7113"/>
                </a:lnTo>
                <a:cubicBezTo>
                  <a:pt x="520320" y="20855"/>
                  <a:pt x="543117" y="53025"/>
                  <a:pt x="543117" y="90520"/>
                </a:cubicBezTo>
                <a:lnTo>
                  <a:pt x="543117" y="1054470"/>
                </a:lnTo>
                <a:cubicBezTo>
                  <a:pt x="543117" y="1104463"/>
                  <a:pt x="502589" y="1144991"/>
                  <a:pt x="452596" y="1144991"/>
                </a:cubicBezTo>
                <a:lnTo>
                  <a:pt x="90521" y="1144991"/>
                </a:lnTo>
                <a:cubicBezTo>
                  <a:pt x="40528" y="1144991"/>
                  <a:pt x="0" y="1104463"/>
                  <a:pt x="0" y="1054470"/>
                </a:cubicBezTo>
                <a:lnTo>
                  <a:pt x="0" y="90520"/>
                </a:lnTo>
                <a:cubicBezTo>
                  <a:pt x="0" y="53025"/>
                  <a:pt x="22797" y="20855"/>
                  <a:pt x="55287" y="7113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95" name="Google Shape;195;p14" descr="A picture containing grass, ball, player, green&#10;&#10;Description automatically generated"/>
          <p:cNvPicPr preferRelativeResize="0"/>
          <p:nvPr/>
        </p:nvPicPr>
        <p:blipFill rotWithShape="1">
          <a:blip r:embed="rId10">
            <a:alphaModFix/>
          </a:blip>
          <a:srcRect t="735"/>
          <a:stretch/>
        </p:blipFill>
        <p:spPr>
          <a:xfrm>
            <a:off x="-37214" y="0"/>
            <a:ext cx="9197162" cy="5746899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p14"/>
          <p:cNvSpPr/>
          <p:nvPr/>
        </p:nvSpPr>
        <p:spPr>
          <a:xfrm>
            <a:off x="0" y="3449203"/>
            <a:ext cx="8596800" cy="1961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7" name="Google Shape;197;p14"/>
          <p:cNvSpPr txBox="1">
            <a:spLocks noGrp="1"/>
          </p:cNvSpPr>
          <p:nvPr>
            <p:ph type="title"/>
          </p:nvPr>
        </p:nvSpPr>
        <p:spPr>
          <a:xfrm>
            <a:off x="806267" y="3590047"/>
            <a:ext cx="7629900" cy="16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AC78B"/>
              </a:buClr>
              <a:buSzPts val="5000"/>
              <a:buNone/>
              <a:defRPr sz="5000" b="1">
                <a:solidFill>
                  <a:srgbClr val="7AC78B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AC78B"/>
              </a:buClr>
              <a:buSzPts val="5000"/>
              <a:buNone/>
              <a:defRPr sz="5000" b="1">
                <a:solidFill>
                  <a:srgbClr val="7AC78B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AC78B"/>
              </a:buClr>
              <a:buSzPts val="5000"/>
              <a:buNone/>
              <a:defRPr sz="5000" b="1">
                <a:solidFill>
                  <a:srgbClr val="7AC78B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AC78B"/>
              </a:buClr>
              <a:buSzPts val="5000"/>
              <a:buNone/>
              <a:defRPr sz="5000" b="1">
                <a:solidFill>
                  <a:srgbClr val="7AC78B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AC78B"/>
              </a:buClr>
              <a:buSzPts val="5000"/>
              <a:buNone/>
              <a:defRPr sz="5000" b="1">
                <a:solidFill>
                  <a:srgbClr val="7AC78B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AC78B"/>
              </a:buClr>
              <a:buSzPts val="5000"/>
              <a:buNone/>
              <a:defRPr sz="5000" b="1">
                <a:solidFill>
                  <a:srgbClr val="7AC78B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AC78B"/>
              </a:buClr>
              <a:buSzPts val="5000"/>
              <a:buNone/>
              <a:defRPr sz="5000" b="1">
                <a:solidFill>
                  <a:srgbClr val="7AC78B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AC78B"/>
              </a:buClr>
              <a:buSzPts val="5000"/>
              <a:buNone/>
              <a:defRPr sz="5000" b="1">
                <a:solidFill>
                  <a:srgbClr val="7AC78B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AC78B"/>
              </a:buClr>
              <a:buSzPts val="5000"/>
              <a:buNone/>
              <a:defRPr sz="5000" b="1">
                <a:solidFill>
                  <a:srgbClr val="7AC78B"/>
                </a:solidFill>
              </a:defRPr>
            </a:lvl9pPr>
          </a:lstStyle>
          <a:p>
            <a:endParaRPr/>
          </a:p>
        </p:txBody>
      </p:sp>
      <p:pic>
        <p:nvPicPr>
          <p:cNvPr id="198" name="Google Shape;198;p14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71575" y="0"/>
            <a:ext cx="126875" cy="5774149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14"/>
          <p:cNvSpPr txBox="1"/>
          <p:nvPr/>
        </p:nvSpPr>
        <p:spPr>
          <a:xfrm rot="5400000">
            <a:off x="-592013" y="591913"/>
            <a:ext cx="1409100" cy="225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0" i="0" u="none" strike="noStrike" cap="none">
                <a:solidFill>
                  <a:srgbClr val="FFFFFF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900" b="0" i="0" u="none" strike="noStrike" cap="none">
              <a:solidFill>
                <a:srgbClr val="FFFFFF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sheet">
  <p:cSld name="CUSTOM_13"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Google Shape;201;p15" descr="A picture containing court, player, standing, perso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 l="92081" t="87411" b="66"/>
          <a:stretch/>
        </p:blipFill>
        <p:spPr>
          <a:xfrm>
            <a:off x="8817195" y="4930159"/>
            <a:ext cx="305503" cy="784841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02" name="Google Shape;202;p15" descr="A picture containing grass, court, standing, perso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l="92081" t="75441" b="12037"/>
          <a:stretch/>
        </p:blipFill>
        <p:spPr>
          <a:xfrm>
            <a:off x="8817195" y="4226061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03" name="Google Shape;203;p15" descr="A picture containing person, standing, walking, bird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 l="92081" t="62868" b="24609"/>
          <a:stretch/>
        </p:blipFill>
        <p:spPr>
          <a:xfrm>
            <a:off x="8817195" y="3521962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04" name="Google Shape;204;p15" descr="A close up of a beach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 l="92081" t="50294" b="37183"/>
          <a:stretch/>
        </p:blipFill>
        <p:spPr>
          <a:xfrm>
            <a:off x="8817195" y="2817863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05" name="Google Shape;205;p15" descr="A picture containing racket, court, holding, ball&#10;&#10;Description automatically generated"/>
          <p:cNvPicPr preferRelativeResize="0"/>
          <p:nvPr/>
        </p:nvPicPr>
        <p:blipFill rotWithShape="1">
          <a:blip r:embed="rId6">
            <a:alphaModFix/>
          </a:blip>
          <a:srcRect l="92081" t="37721" b="49756"/>
          <a:stretch/>
        </p:blipFill>
        <p:spPr>
          <a:xfrm>
            <a:off x="8817195" y="2113763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06" name="Google Shape;206;p15" descr="A close up of a purple background&#10;&#10;Description automatically generated"/>
          <p:cNvPicPr preferRelativeResize="0"/>
          <p:nvPr/>
        </p:nvPicPr>
        <p:blipFill rotWithShape="1">
          <a:blip r:embed="rId7">
            <a:alphaModFix/>
          </a:blip>
          <a:srcRect l="92081" t="25145" b="62331"/>
          <a:stretch/>
        </p:blipFill>
        <p:spPr>
          <a:xfrm>
            <a:off x="8817195" y="1409664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07" name="Google Shape;207;p15" descr="A picture containing person, holding, player, court&#10;&#10;Description automatically generated"/>
          <p:cNvPicPr preferRelativeResize="0"/>
          <p:nvPr/>
        </p:nvPicPr>
        <p:blipFill rotWithShape="1">
          <a:blip r:embed="rId8">
            <a:alphaModFix/>
          </a:blip>
          <a:srcRect l="92081" t="12572" b="74905"/>
          <a:stretch/>
        </p:blipFill>
        <p:spPr>
          <a:xfrm>
            <a:off x="8817195" y="705565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08" name="Google Shape;208;p15" descr="A picture containing person, standing, holding, water&#10;&#10;Description automatically generated"/>
          <p:cNvPicPr preferRelativeResize="0"/>
          <p:nvPr/>
        </p:nvPicPr>
        <p:blipFill rotWithShape="1">
          <a:blip r:embed="rId9">
            <a:alphaModFix/>
          </a:blip>
          <a:srcRect l="92081" b="87542"/>
          <a:stretch/>
        </p:blipFill>
        <p:spPr>
          <a:xfrm>
            <a:off x="8833181" y="0"/>
            <a:ext cx="305503" cy="710306"/>
          </a:xfrm>
          <a:custGeom>
            <a:avLst/>
            <a:gdLst/>
            <a:ahLst/>
            <a:cxnLst/>
            <a:rect l="l" t="t" r="r" b="b"/>
            <a:pathLst>
              <a:path w="543117" h="1144991" extrusionOk="0">
                <a:moveTo>
                  <a:pt x="90516" y="0"/>
                </a:moveTo>
                <a:lnTo>
                  <a:pt x="452601" y="0"/>
                </a:lnTo>
                <a:lnTo>
                  <a:pt x="487831" y="7113"/>
                </a:lnTo>
                <a:cubicBezTo>
                  <a:pt x="520320" y="20855"/>
                  <a:pt x="543117" y="53025"/>
                  <a:pt x="543117" y="90520"/>
                </a:cubicBezTo>
                <a:lnTo>
                  <a:pt x="543117" y="1054470"/>
                </a:lnTo>
                <a:cubicBezTo>
                  <a:pt x="543117" y="1104463"/>
                  <a:pt x="502589" y="1144991"/>
                  <a:pt x="452596" y="1144991"/>
                </a:cubicBezTo>
                <a:lnTo>
                  <a:pt x="90521" y="1144991"/>
                </a:lnTo>
                <a:cubicBezTo>
                  <a:pt x="40528" y="1144991"/>
                  <a:pt x="0" y="1104463"/>
                  <a:pt x="0" y="1054470"/>
                </a:cubicBezTo>
                <a:lnTo>
                  <a:pt x="0" y="90520"/>
                </a:lnTo>
                <a:cubicBezTo>
                  <a:pt x="0" y="53025"/>
                  <a:pt x="22797" y="20855"/>
                  <a:pt x="55287" y="7113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09" name="Google Shape;209;p15"/>
          <p:cNvSpPr/>
          <p:nvPr/>
        </p:nvSpPr>
        <p:spPr>
          <a:xfrm>
            <a:off x="-1" y="0"/>
            <a:ext cx="8825023" cy="57150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EFEFEF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210" name="Google Shape;210;p15"/>
          <p:cNvGraphicFramePr/>
          <p:nvPr/>
        </p:nvGraphicFramePr>
        <p:xfrm>
          <a:off x="156233" y="134202"/>
          <a:ext cx="8334575" cy="5235200"/>
        </p:xfrm>
        <a:graphic>
          <a:graphicData uri="http://schemas.openxmlformats.org/drawingml/2006/table">
            <a:tbl>
              <a:tblPr>
                <a:noFill/>
                <a:tableStyleId>{CB5C8169-CBDB-4A18-B570-00E97826F82E}</a:tableStyleId>
              </a:tblPr>
              <a:tblGrid>
                <a:gridCol w="59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41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925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7AC78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7AC78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5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7AC78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7AC78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8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7AC78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7AC78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8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7AC78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7AC78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25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7AC78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7AC78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8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7AC78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7AC78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8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7AC78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7AC78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8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7AC78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7AC78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5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7AC78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7AC78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8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7AC78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7AC78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8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7AC78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7AC78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8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7AC78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7AC78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38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7AC78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7AC78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38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7AC78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7AC78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38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7AC78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7AC78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38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7AC78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7AC78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211" name="Google Shape;211;p15"/>
          <p:cNvSpPr/>
          <p:nvPr/>
        </p:nvSpPr>
        <p:spPr>
          <a:xfrm>
            <a:off x="0" y="279176"/>
            <a:ext cx="8490300" cy="540000"/>
          </a:xfrm>
          <a:prstGeom prst="rect">
            <a:avLst/>
          </a:prstGeom>
          <a:solidFill>
            <a:srgbClr val="7AC78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2" name="Google Shape;212;p15"/>
          <p:cNvSpPr txBox="1">
            <a:spLocks noGrp="1"/>
          </p:cNvSpPr>
          <p:nvPr>
            <p:ph type="title"/>
          </p:nvPr>
        </p:nvSpPr>
        <p:spPr>
          <a:xfrm>
            <a:off x="502000" y="342969"/>
            <a:ext cx="7621200" cy="38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700"/>
              <a:buNone/>
              <a:defRPr b="1">
                <a:solidFill>
                  <a:srgbClr val="FFFFFF"/>
                </a:solidFill>
              </a:defRPr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213" name="Google Shape;213;p15"/>
          <p:cNvSpPr txBox="1">
            <a:spLocks noGrp="1"/>
          </p:cNvSpPr>
          <p:nvPr>
            <p:ph type="body" idx="1"/>
          </p:nvPr>
        </p:nvSpPr>
        <p:spPr>
          <a:xfrm>
            <a:off x="815167" y="966891"/>
            <a:ext cx="7621200" cy="439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t" anchorCtr="0">
            <a:noAutofit/>
          </a:bodyPr>
          <a:lstStyle>
            <a:lvl1pPr marL="457200" lvl="0" indent="-381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marL="914400" lvl="1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214" name="Google Shape;214;p15"/>
          <p:cNvSpPr txBox="1"/>
          <p:nvPr/>
        </p:nvSpPr>
        <p:spPr>
          <a:xfrm rot="5400000">
            <a:off x="-592013" y="1474417"/>
            <a:ext cx="1409100" cy="225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0" i="0" u="none" strike="noStrike" cap="none">
                <a:solidFill>
                  <a:srgbClr val="7AC78B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900" b="0" i="0" u="none" strike="noStrike" cap="none">
              <a:solidFill>
                <a:srgbClr val="7AC78B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6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9144000" cy="57150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311700" y="494472"/>
            <a:ext cx="8520900" cy="63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body" idx="1"/>
          </p:nvPr>
        </p:nvSpPr>
        <p:spPr>
          <a:xfrm>
            <a:off x="311700" y="1280528"/>
            <a:ext cx="8520900" cy="379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t" anchorCtr="0">
            <a:noAutofit/>
          </a:bodyPr>
          <a:lstStyle>
            <a:lvl1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Handlee"/>
              <a:buChar char="●"/>
              <a:defRPr sz="24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1pPr>
            <a:lvl2pPr marL="914400" marR="0" lvl="1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Handlee"/>
              <a:buChar char="○"/>
              <a:defRPr sz="19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2pPr>
            <a:lvl3pPr marL="1371600" marR="0" lvl="2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Handlee"/>
              <a:buChar char="■"/>
              <a:defRPr sz="19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3pPr>
            <a:lvl4pPr marL="1828800" marR="0" lvl="3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Handlee"/>
              <a:buChar char="●"/>
              <a:defRPr sz="19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4pPr>
            <a:lvl5pPr marL="2286000" marR="0" lvl="4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Handlee"/>
              <a:buChar char="○"/>
              <a:defRPr sz="19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5pPr>
            <a:lvl6pPr marL="2743200" marR="0" lvl="5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Handlee"/>
              <a:buChar char="■"/>
              <a:defRPr sz="19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6pPr>
            <a:lvl7pPr marL="3200400" marR="0" lvl="6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Handlee"/>
              <a:buChar char="●"/>
              <a:defRPr sz="19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7pPr>
            <a:lvl8pPr marL="3657600" marR="0" lvl="7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Handlee"/>
              <a:buChar char="○"/>
              <a:defRPr sz="19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8pPr>
            <a:lvl9pPr marL="4114800" marR="0" lvl="8" indent="-349250" algn="l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1900"/>
              <a:buFont typeface="Handlee"/>
              <a:buChar char="■"/>
              <a:defRPr sz="19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sldNum" idx="12"/>
          </p:nvPr>
        </p:nvSpPr>
        <p:spPr>
          <a:xfrm>
            <a:off x="8472458" y="5181352"/>
            <a:ext cx="548700" cy="43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" name="Google Shape;10;p1"/>
          <p:cNvSpPr txBox="1"/>
          <p:nvPr/>
        </p:nvSpPr>
        <p:spPr>
          <a:xfrm rot="5400000">
            <a:off x="-592013" y="591913"/>
            <a:ext cx="1409100" cy="225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0" i="0" u="none" strike="noStrike" cap="none">
                <a:solidFill>
                  <a:srgbClr val="FFFFFF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900" b="0" i="0" u="none" strike="noStrike" cap="none">
              <a:solidFill>
                <a:srgbClr val="FFFFFF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slide" Target="slide2.xml"/><Relationship Id="rId7" Type="http://schemas.openxmlformats.org/officeDocument/2006/relationships/slide" Target="slide17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4.xml"/><Relationship Id="rId5" Type="http://schemas.openxmlformats.org/officeDocument/2006/relationships/slide" Target="slide11.xml"/><Relationship Id="rId4" Type="http://schemas.openxmlformats.org/officeDocument/2006/relationships/slide" Target="slide6.xml"/><Relationship Id="rId9" Type="http://schemas.openxmlformats.org/officeDocument/2006/relationships/slide" Target="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slide" Target="slide2.xml"/><Relationship Id="rId7" Type="http://schemas.openxmlformats.org/officeDocument/2006/relationships/slide" Target="slide17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slide" Target="slide11.xml"/><Relationship Id="rId4" Type="http://schemas.openxmlformats.org/officeDocument/2006/relationships/slide" Target="slide6.xml"/><Relationship Id="rId9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slide" Target="slide2.xml"/><Relationship Id="rId7" Type="http://schemas.openxmlformats.org/officeDocument/2006/relationships/slide" Target="slide17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slide" Target="slide11.xml"/><Relationship Id="rId4" Type="http://schemas.openxmlformats.org/officeDocument/2006/relationships/slide" Target="slide6.xml"/><Relationship Id="rId9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p39">
            <a:hlinkClick r:id="" action="ppaction://hlinkshowjump?jump=nextslide"/>
          </p:cNvPr>
          <p:cNvSpPr txBox="1">
            <a:spLocks noGrp="1"/>
          </p:cNvSpPr>
          <p:nvPr>
            <p:ph type="title"/>
          </p:nvPr>
        </p:nvSpPr>
        <p:spPr>
          <a:xfrm>
            <a:off x="806267" y="3590047"/>
            <a:ext cx="7629900" cy="16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</a:pPr>
            <a:r>
              <a:rPr lang="en" dirty="0"/>
              <a:t>BAB 7</a:t>
            </a:r>
            <a:br>
              <a:rPr lang="en" dirty="0"/>
            </a:br>
            <a:r>
              <a:rPr lang="en" dirty="0"/>
              <a:t>MANAJEMEN &amp; ORGANISASI</a:t>
            </a:r>
            <a:endParaRPr dirty="0"/>
          </a:p>
        </p:txBody>
      </p:sp>
      <p:sp>
        <p:nvSpPr>
          <p:cNvPr id="533" name="Google Shape;533;p39">
            <a:hlinkClick r:id="rId3" action="ppaction://hlinksldjump"/>
          </p:cNvPr>
          <p:cNvSpPr txBox="1"/>
          <p:nvPr/>
        </p:nvSpPr>
        <p:spPr>
          <a:xfrm rot="5400000">
            <a:off x="8625087" y="194618"/>
            <a:ext cx="768485" cy="315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WELCOME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34" name="Google Shape;534;p39">
            <a:hlinkClick r:id="rId4" action="ppaction://hlinksldjump"/>
          </p:cNvPr>
          <p:cNvSpPr txBox="1"/>
          <p:nvPr/>
        </p:nvSpPr>
        <p:spPr>
          <a:xfrm rot="5400000">
            <a:off x="8687429" y="927518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MATH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35" name="Google Shape;535;p39">
            <a:hlinkClick r:id="rId5" action="ppaction://hlinksldjump"/>
          </p:cNvPr>
          <p:cNvSpPr txBox="1"/>
          <p:nvPr/>
        </p:nvSpPr>
        <p:spPr>
          <a:xfrm rot="5400000">
            <a:off x="8687429" y="1641260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SCIENCE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36" name="Google Shape;536;p39">
            <a:hlinkClick r:id="rId6" action="ppaction://hlinksldjump"/>
          </p:cNvPr>
          <p:cNvSpPr txBox="1"/>
          <p:nvPr/>
        </p:nvSpPr>
        <p:spPr>
          <a:xfrm rot="5400000">
            <a:off x="8611198" y="2344407"/>
            <a:ext cx="796263" cy="2671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GEOGRAPHY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37" name="Google Shape;537;p39">
            <a:hlinkClick r:id="rId7" action="ppaction://hlinksldjump"/>
          </p:cNvPr>
          <p:cNvSpPr txBox="1"/>
          <p:nvPr/>
        </p:nvSpPr>
        <p:spPr>
          <a:xfrm rot="5400000">
            <a:off x="8687429" y="3047482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ENGLISH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38" name="Google Shape;538;p39">
            <a:hlinkClick r:id="rId8" action="ppaction://hlinksldjump"/>
          </p:cNvPr>
          <p:cNvSpPr txBox="1"/>
          <p:nvPr/>
        </p:nvSpPr>
        <p:spPr>
          <a:xfrm rot="5400000">
            <a:off x="8687429" y="3738184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HISTORY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39" name="Google Shape;539;p39">
            <a:hlinkClick r:id="rId9" action="ppaction://hlinksldjump"/>
          </p:cNvPr>
          <p:cNvSpPr txBox="1"/>
          <p:nvPr/>
        </p:nvSpPr>
        <p:spPr>
          <a:xfrm rot="5400000">
            <a:off x="8687429" y="4435979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SOCIAL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40" name="Google Shape;540;p39">
            <a:hlinkClick r:id="" action="ppaction://noaction"/>
          </p:cNvPr>
          <p:cNvSpPr txBox="1"/>
          <p:nvPr/>
        </p:nvSpPr>
        <p:spPr>
          <a:xfrm rot="5400000">
            <a:off x="8687429" y="5135550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NOTES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8EDDB4-5C62-43F8-999A-580262E8AD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PRINSIP KEBERHASILAN ORGANISASI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EB4020-A80B-4719-B5BB-643168DA2E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0788" y="726669"/>
            <a:ext cx="8136328" cy="4391700"/>
          </a:xfrm>
        </p:spPr>
        <p:txBody>
          <a:bodyPr/>
          <a:lstStyle/>
          <a:p>
            <a:pPr marL="533400" indent="-457200">
              <a:buFont typeface="+mj-lt"/>
              <a:buAutoNum type="arabicPeriod" startAt="11"/>
            </a:pPr>
            <a:r>
              <a:rPr lang="en-ID" dirty="0" err="1"/>
              <a:t>Keadilan-perlakuan</a:t>
            </a:r>
            <a:r>
              <a:rPr lang="en-ID" dirty="0"/>
              <a:t> </a:t>
            </a:r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organisasi</a:t>
            </a:r>
            <a:r>
              <a:rPr lang="en-ID" dirty="0"/>
              <a:t> </a:t>
            </a:r>
            <a:r>
              <a:rPr lang="en-ID" dirty="0" err="1"/>
              <a:t>harus</a:t>
            </a:r>
            <a:r>
              <a:rPr lang="en-ID" dirty="0"/>
              <a:t> </a:t>
            </a:r>
            <a:r>
              <a:rPr lang="en-ID" dirty="0" err="1"/>
              <a:t>sama</a:t>
            </a:r>
            <a:r>
              <a:rPr lang="en-ID" dirty="0"/>
              <a:t> dan </a:t>
            </a:r>
            <a:r>
              <a:rPr lang="en-ID" dirty="0" err="1"/>
              <a:t>tanpa</a:t>
            </a:r>
            <a:r>
              <a:rPr lang="en-ID" dirty="0"/>
              <a:t> </a:t>
            </a:r>
            <a:r>
              <a:rPr lang="en-ID" dirty="0" err="1"/>
              <a:t>ada</a:t>
            </a:r>
            <a:r>
              <a:rPr lang="en-ID" dirty="0"/>
              <a:t> </a:t>
            </a:r>
            <a:r>
              <a:rPr lang="en-ID" dirty="0" err="1"/>
              <a:t>diskriminasi</a:t>
            </a:r>
            <a:r>
              <a:rPr lang="en-ID" dirty="0"/>
              <a:t>.</a:t>
            </a:r>
          </a:p>
          <a:p>
            <a:pPr marL="533400" indent="-457200">
              <a:buFont typeface="+mj-lt"/>
              <a:buAutoNum type="arabicPeriod" startAt="11"/>
            </a:pPr>
            <a:r>
              <a:rPr lang="en-ID" dirty="0" err="1"/>
              <a:t>Stabilitas</a:t>
            </a:r>
            <a:r>
              <a:rPr lang="en-ID" dirty="0"/>
              <a:t> </a:t>
            </a:r>
            <a:r>
              <a:rPr lang="en-ID" dirty="0" err="1"/>
              <a:t>staf</a:t>
            </a:r>
            <a:r>
              <a:rPr lang="en-ID" dirty="0"/>
              <a:t> </a:t>
            </a:r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organisasi-perlu</a:t>
            </a:r>
            <a:r>
              <a:rPr lang="en-ID" dirty="0"/>
              <a:t> </a:t>
            </a:r>
            <a:r>
              <a:rPr lang="en-ID" dirty="0" err="1"/>
              <a:t>adanya</a:t>
            </a:r>
            <a:r>
              <a:rPr lang="en-ID" dirty="0"/>
              <a:t> </a:t>
            </a:r>
            <a:r>
              <a:rPr lang="en-ID" dirty="0" err="1"/>
              <a:t>kestabilan</a:t>
            </a:r>
            <a:r>
              <a:rPr lang="en-ID" dirty="0"/>
              <a:t> </a:t>
            </a:r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menjalankan</a:t>
            </a:r>
            <a:r>
              <a:rPr lang="en-ID" dirty="0"/>
              <a:t> </a:t>
            </a:r>
            <a:r>
              <a:rPr lang="en-ID" dirty="0" err="1"/>
              <a:t>organisasi</a:t>
            </a:r>
            <a:r>
              <a:rPr lang="en-ID" dirty="0"/>
              <a:t>, </a:t>
            </a:r>
            <a:r>
              <a:rPr lang="en-ID" dirty="0" err="1"/>
              <a:t>tidak</a:t>
            </a:r>
            <a:r>
              <a:rPr lang="en-ID" dirty="0"/>
              <a:t> </a:t>
            </a:r>
            <a:r>
              <a:rPr lang="en-ID" dirty="0" err="1"/>
              <a:t>terlalu</a:t>
            </a:r>
            <a:r>
              <a:rPr lang="en-ID" dirty="0"/>
              <a:t> </a:t>
            </a:r>
            <a:r>
              <a:rPr lang="en-ID" dirty="0" err="1"/>
              <a:t>cepat</a:t>
            </a:r>
            <a:r>
              <a:rPr lang="en-ID" dirty="0"/>
              <a:t> </a:t>
            </a:r>
            <a:r>
              <a:rPr lang="en-ID" dirty="0" err="1"/>
              <a:t>ataupun</a:t>
            </a:r>
            <a:r>
              <a:rPr lang="en-ID" dirty="0"/>
              <a:t> </a:t>
            </a:r>
            <a:r>
              <a:rPr lang="en-ID" dirty="0" err="1"/>
              <a:t>terlalu</a:t>
            </a:r>
            <a:r>
              <a:rPr lang="en-ID" dirty="0"/>
              <a:t> </a:t>
            </a:r>
            <a:r>
              <a:rPr lang="en-ID" dirty="0" err="1"/>
              <a:t>lambat</a:t>
            </a:r>
            <a:r>
              <a:rPr lang="en-ID" dirty="0"/>
              <a:t>.</a:t>
            </a:r>
          </a:p>
          <a:p>
            <a:pPr marL="533400" indent="-457200">
              <a:buFont typeface="+mj-lt"/>
              <a:buAutoNum type="arabicPeriod" startAt="11"/>
            </a:pPr>
            <a:r>
              <a:rPr lang="en-ID" dirty="0" err="1"/>
              <a:t>Inisiatif-setiap</a:t>
            </a:r>
            <a:r>
              <a:rPr lang="en-ID" dirty="0"/>
              <a:t> </a:t>
            </a:r>
            <a:r>
              <a:rPr lang="en-ID" dirty="0" err="1"/>
              <a:t>pekerja</a:t>
            </a:r>
            <a:r>
              <a:rPr lang="en-ID" dirty="0"/>
              <a:t> </a:t>
            </a:r>
            <a:r>
              <a:rPr lang="en-ID" dirty="0" err="1"/>
              <a:t>harus</a:t>
            </a:r>
            <a:r>
              <a:rPr lang="en-ID" dirty="0"/>
              <a:t> </a:t>
            </a:r>
            <a:r>
              <a:rPr lang="en-ID" dirty="0" err="1"/>
              <a:t>diberi</a:t>
            </a:r>
            <a:r>
              <a:rPr lang="en-ID" dirty="0"/>
              <a:t> </a:t>
            </a:r>
            <a:r>
              <a:rPr lang="en-ID" dirty="0" err="1"/>
              <a:t>kesempatan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mengembangkan</a:t>
            </a:r>
            <a:r>
              <a:rPr lang="en-ID" dirty="0"/>
              <a:t> </a:t>
            </a:r>
            <a:r>
              <a:rPr lang="en-ID" dirty="0" err="1"/>
              <a:t>dirinya</a:t>
            </a:r>
            <a:r>
              <a:rPr lang="en-ID" dirty="0"/>
              <a:t> dan </a:t>
            </a:r>
            <a:r>
              <a:rPr lang="en-ID" dirty="0" err="1"/>
              <a:t>diberi</a:t>
            </a:r>
            <a:r>
              <a:rPr lang="en-ID" dirty="0"/>
              <a:t> </a:t>
            </a:r>
            <a:r>
              <a:rPr lang="en-ID" dirty="0" err="1"/>
              <a:t>kebebasan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merencanakan</a:t>
            </a:r>
            <a:r>
              <a:rPr lang="en-ID" dirty="0"/>
              <a:t> dan </a:t>
            </a:r>
            <a:r>
              <a:rPr lang="en-ID" dirty="0" err="1"/>
              <a:t>menjalankan</a:t>
            </a:r>
            <a:r>
              <a:rPr lang="en-ID" dirty="0"/>
              <a:t> </a:t>
            </a:r>
            <a:r>
              <a:rPr lang="en-ID" dirty="0" err="1"/>
              <a:t>tugasnya</a:t>
            </a:r>
            <a:r>
              <a:rPr lang="en-ID" dirty="0"/>
              <a:t> </a:t>
            </a:r>
            <a:r>
              <a:rPr lang="en-ID" dirty="0" err="1"/>
              <a:t>secara</a:t>
            </a:r>
            <a:r>
              <a:rPr lang="en-ID" dirty="0"/>
              <a:t> </a:t>
            </a:r>
            <a:r>
              <a:rPr lang="en-ID" dirty="0" err="1"/>
              <a:t>kreatif</a:t>
            </a:r>
            <a:r>
              <a:rPr lang="en-ID" dirty="0"/>
              <a:t> </a:t>
            </a:r>
            <a:r>
              <a:rPr lang="en-ID" dirty="0" err="1"/>
              <a:t>walaupun</a:t>
            </a:r>
            <a:r>
              <a:rPr lang="en-ID" dirty="0"/>
              <a:t> </a:t>
            </a:r>
            <a:r>
              <a:rPr lang="en-ID" dirty="0" err="1"/>
              <a:t>memungkinkan</a:t>
            </a:r>
            <a:r>
              <a:rPr lang="en-ID" dirty="0"/>
              <a:t> </a:t>
            </a:r>
            <a:r>
              <a:rPr lang="en-ID" dirty="0" err="1"/>
              <a:t>terjadi</a:t>
            </a:r>
            <a:r>
              <a:rPr lang="en-ID" dirty="0"/>
              <a:t> </a:t>
            </a:r>
            <a:r>
              <a:rPr lang="en-ID" dirty="0" err="1"/>
              <a:t>kesalahan</a:t>
            </a:r>
            <a:r>
              <a:rPr lang="en-ID" dirty="0"/>
              <a:t>.</a:t>
            </a:r>
          </a:p>
          <a:p>
            <a:pPr marL="533400" indent="-457200">
              <a:buFont typeface="+mj-lt"/>
              <a:buAutoNum type="arabicPeriod" startAt="11"/>
            </a:pPr>
            <a:r>
              <a:rPr lang="en-ID" dirty="0"/>
              <a:t>Esprit de corps (</a:t>
            </a:r>
            <a:r>
              <a:rPr lang="en-ID" dirty="0" err="1"/>
              <a:t>semangat</a:t>
            </a:r>
            <a:r>
              <a:rPr lang="en-ID" dirty="0"/>
              <a:t> </a:t>
            </a:r>
            <a:r>
              <a:rPr lang="en-ID" dirty="0" err="1"/>
              <a:t>korps</a:t>
            </a:r>
            <a:r>
              <a:rPr lang="en-ID" dirty="0"/>
              <a:t>)-</a:t>
            </a:r>
            <a:r>
              <a:rPr lang="en-ID" dirty="0" err="1"/>
              <a:t>prinsip</a:t>
            </a:r>
            <a:r>
              <a:rPr lang="en-ID" dirty="0"/>
              <a:t> </a:t>
            </a:r>
            <a:r>
              <a:rPr lang="en-ID" dirty="0" err="1"/>
              <a:t>ini</a:t>
            </a:r>
            <a:r>
              <a:rPr lang="en-ID" dirty="0"/>
              <a:t> </a:t>
            </a:r>
            <a:r>
              <a:rPr lang="en-ID" dirty="0" err="1"/>
              <a:t>menekankan</a:t>
            </a:r>
            <a:r>
              <a:rPr lang="en-ID" dirty="0"/>
              <a:t> </a:t>
            </a:r>
            <a:r>
              <a:rPr lang="en-ID" dirty="0" err="1"/>
              <a:t>bahwa</a:t>
            </a:r>
            <a:r>
              <a:rPr lang="en-ID" dirty="0"/>
              <a:t> pada </a:t>
            </a:r>
            <a:r>
              <a:rPr lang="en-ID" dirty="0" err="1"/>
              <a:t>dasarnya</a:t>
            </a:r>
            <a:r>
              <a:rPr lang="en-ID" dirty="0"/>
              <a:t> </a:t>
            </a:r>
            <a:r>
              <a:rPr lang="en-ID" dirty="0" err="1"/>
              <a:t>kesatuan</a:t>
            </a:r>
            <a:r>
              <a:rPr lang="en-ID" dirty="0"/>
              <a:t> </a:t>
            </a:r>
            <a:r>
              <a:rPr lang="en-ID" dirty="0" err="1"/>
              <a:t>adalah</a:t>
            </a:r>
            <a:r>
              <a:rPr lang="en-ID" dirty="0"/>
              <a:t> </a:t>
            </a:r>
            <a:r>
              <a:rPr lang="en-ID" dirty="0" err="1"/>
              <a:t>sebuah</a:t>
            </a:r>
            <a:r>
              <a:rPr lang="en-ID" dirty="0"/>
              <a:t> </a:t>
            </a:r>
            <a:r>
              <a:rPr lang="en-ID" dirty="0" err="1"/>
              <a:t>kekuatan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7341684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E0C74C-78F7-4CE3-88BF-3188E9238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TANGGUNG JAWAB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04485B-B72B-4A1B-A278-FAAA0E5729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95641" y="1350591"/>
            <a:ext cx="7621200" cy="3869804"/>
          </a:xfrm>
        </p:spPr>
        <p:txBody>
          <a:bodyPr/>
          <a:lstStyle/>
          <a:p>
            <a:r>
              <a:rPr lang="en-ID" dirty="0" err="1"/>
              <a:t>Tanggung</a:t>
            </a:r>
            <a:r>
              <a:rPr lang="en-ID" dirty="0"/>
              <a:t> </a:t>
            </a:r>
            <a:r>
              <a:rPr lang="en-ID" dirty="0" err="1"/>
              <a:t>jawab</a:t>
            </a:r>
            <a:r>
              <a:rPr lang="en-ID" dirty="0"/>
              <a:t> </a:t>
            </a:r>
            <a:r>
              <a:rPr lang="en-ID" dirty="0" err="1"/>
              <a:t>adalah</a:t>
            </a:r>
            <a:r>
              <a:rPr lang="en-ID" dirty="0"/>
              <a:t> </a:t>
            </a:r>
            <a:r>
              <a:rPr lang="en-ID" dirty="0" err="1"/>
              <a:t>kekuasaan</a:t>
            </a:r>
            <a:r>
              <a:rPr lang="en-ID" dirty="0"/>
              <a:t> yang </a:t>
            </a:r>
            <a:r>
              <a:rPr lang="en-ID" dirty="0" err="1"/>
              <a:t>didelegasikan</a:t>
            </a:r>
            <a:r>
              <a:rPr lang="en-ID" dirty="0"/>
              <a:t>. </a:t>
            </a:r>
          </a:p>
          <a:p>
            <a:endParaRPr lang="en-ID" dirty="0"/>
          </a:p>
          <a:p>
            <a:r>
              <a:rPr lang="en-ID" dirty="0" err="1"/>
              <a:t>Wewenang</a:t>
            </a:r>
            <a:r>
              <a:rPr lang="en-ID" dirty="0"/>
              <a:t> </a:t>
            </a:r>
            <a:r>
              <a:rPr lang="en-ID" dirty="0" err="1"/>
              <a:t>adalah</a:t>
            </a:r>
            <a:r>
              <a:rPr lang="en-ID" dirty="0"/>
              <a:t> salah </a:t>
            </a:r>
            <a:r>
              <a:rPr lang="en-ID" dirty="0" err="1"/>
              <a:t>satu</a:t>
            </a:r>
            <a:r>
              <a:rPr lang="en-ID" dirty="0"/>
              <a:t> </a:t>
            </a:r>
            <a:r>
              <a:rPr lang="en-ID" dirty="0" err="1"/>
              <a:t>kekuasaan</a:t>
            </a:r>
            <a:r>
              <a:rPr lang="en-ID" dirty="0"/>
              <a:t> </a:t>
            </a:r>
            <a:r>
              <a:rPr lang="en-ID" dirty="0" err="1"/>
              <a:t>didasarkan</a:t>
            </a:r>
            <a:r>
              <a:rPr lang="en-ID" dirty="0"/>
              <a:t> pada </a:t>
            </a:r>
            <a:r>
              <a:rPr lang="en-ID" dirty="0" err="1"/>
              <a:t>pengakuan</a:t>
            </a:r>
            <a:r>
              <a:rPr lang="en-ID" dirty="0"/>
              <a:t> </a:t>
            </a:r>
            <a:r>
              <a:rPr lang="en-ID" dirty="0" err="1"/>
              <a:t>terhadap</a:t>
            </a:r>
            <a:r>
              <a:rPr lang="en-ID" dirty="0"/>
              <a:t> </a:t>
            </a:r>
            <a:r>
              <a:rPr lang="en-ID" dirty="0" err="1"/>
              <a:t>usaha</a:t>
            </a:r>
            <a:r>
              <a:rPr lang="en-ID" dirty="0"/>
              <a:t> orang </a:t>
            </a:r>
            <a:r>
              <a:rPr lang="en-ID" dirty="0" err="1"/>
              <a:t>mempengaruhi</a:t>
            </a:r>
            <a:r>
              <a:rPr lang="en-ID" dirty="0"/>
              <a:t> orang lain. </a:t>
            </a:r>
          </a:p>
          <a:p>
            <a:endParaRPr lang="en-ID" dirty="0"/>
          </a:p>
          <a:p>
            <a:r>
              <a:rPr lang="en-ID" dirty="0" err="1"/>
              <a:t>Pelaporan</a:t>
            </a:r>
            <a:r>
              <a:rPr lang="en-ID" dirty="0"/>
              <a:t> </a:t>
            </a:r>
            <a:r>
              <a:rPr lang="en-ID" dirty="0" err="1"/>
              <a:t>adalah</a:t>
            </a:r>
            <a:r>
              <a:rPr lang="en-ID" dirty="0"/>
              <a:t> </a:t>
            </a:r>
            <a:r>
              <a:rPr lang="en-ID" dirty="0" err="1"/>
              <a:t>wajib</a:t>
            </a:r>
            <a:r>
              <a:rPr lang="en-ID" dirty="0"/>
              <a:t> </a:t>
            </a:r>
            <a:r>
              <a:rPr lang="en-ID" dirty="0" err="1"/>
              <a:t>jawab</a:t>
            </a:r>
            <a:r>
              <a:rPr lang="en-ID" dirty="0"/>
              <a:t> </a:t>
            </a:r>
            <a:r>
              <a:rPr lang="en-ID" dirty="0" err="1"/>
              <a:t>pertanyaan</a:t>
            </a:r>
            <a:r>
              <a:rPr lang="en-ID" dirty="0"/>
              <a:t> </a:t>
            </a:r>
            <a:r>
              <a:rPr lang="en-ID" dirty="0" err="1"/>
              <a:t>pertalian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pelaksanaan</a:t>
            </a:r>
            <a:r>
              <a:rPr lang="en-ID" dirty="0"/>
              <a:t> </a:t>
            </a:r>
            <a:r>
              <a:rPr lang="en-ID" dirty="0" err="1"/>
              <a:t>tugas</a:t>
            </a:r>
            <a:r>
              <a:rPr lang="en-ID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70344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017DEE-DADE-4885-96D4-E360969FA7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PENGARAHAN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7BD016-E997-436B-863D-443C7D9020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5167" y="1171428"/>
            <a:ext cx="7621200" cy="3569014"/>
          </a:xfrm>
        </p:spPr>
        <p:txBody>
          <a:bodyPr/>
          <a:lstStyle/>
          <a:p>
            <a:r>
              <a:rPr lang="en-ID" dirty="0" err="1"/>
              <a:t>Pengarahan</a:t>
            </a:r>
            <a:r>
              <a:rPr lang="en-ID" dirty="0"/>
              <a:t> </a:t>
            </a:r>
            <a:r>
              <a:rPr lang="en-ID" dirty="0" err="1"/>
              <a:t>adalah</a:t>
            </a:r>
            <a:r>
              <a:rPr lang="en-ID" dirty="0"/>
              <a:t> </a:t>
            </a:r>
            <a:r>
              <a:rPr lang="en-ID" dirty="0" err="1"/>
              <a:t>cara</a:t>
            </a:r>
            <a:r>
              <a:rPr lang="en-ID" dirty="0"/>
              <a:t> </a:t>
            </a:r>
            <a:r>
              <a:rPr lang="en-ID" dirty="0" err="1"/>
              <a:t>pimpinan</a:t>
            </a:r>
            <a:r>
              <a:rPr lang="en-ID" dirty="0"/>
              <a:t> </a:t>
            </a:r>
            <a:r>
              <a:rPr lang="en-ID" dirty="0" err="1"/>
              <a:t>mengeluarkan</a:t>
            </a:r>
            <a:r>
              <a:rPr lang="en-ID" dirty="0"/>
              <a:t> </a:t>
            </a:r>
            <a:r>
              <a:rPr lang="en-ID" dirty="0" err="1"/>
              <a:t>perintah</a:t>
            </a:r>
            <a:r>
              <a:rPr lang="en-ID" dirty="0"/>
              <a:t> (</a:t>
            </a:r>
            <a:r>
              <a:rPr lang="en-ID" dirty="0" err="1"/>
              <a:t>instruksi</a:t>
            </a:r>
            <a:r>
              <a:rPr lang="en-ID" dirty="0"/>
              <a:t>) pada </a:t>
            </a:r>
            <a:r>
              <a:rPr lang="en-ID" dirty="0" err="1"/>
              <a:t>bawahan</a:t>
            </a:r>
            <a:r>
              <a:rPr lang="en-ID" dirty="0"/>
              <a:t> </a:t>
            </a:r>
            <a:r>
              <a:rPr lang="en-ID" dirty="0" err="1"/>
              <a:t>serta</a:t>
            </a:r>
            <a:r>
              <a:rPr lang="en-ID" dirty="0"/>
              <a:t> </a:t>
            </a:r>
            <a:r>
              <a:rPr lang="en-ID" dirty="0" err="1"/>
              <a:t>menunjukkan</a:t>
            </a:r>
            <a:r>
              <a:rPr lang="en-ID" dirty="0"/>
              <a:t> </a:t>
            </a:r>
            <a:r>
              <a:rPr lang="en-ID" dirty="0" err="1"/>
              <a:t>apa</a:t>
            </a:r>
            <a:r>
              <a:rPr lang="en-ID" dirty="0"/>
              <a:t> yang </a:t>
            </a:r>
            <a:r>
              <a:rPr lang="en-ID" dirty="0" err="1"/>
              <a:t>seharusnya</a:t>
            </a:r>
            <a:r>
              <a:rPr lang="en-ID" dirty="0"/>
              <a:t> </a:t>
            </a:r>
            <a:r>
              <a:rPr lang="en-ID" dirty="0" err="1"/>
              <a:t>dilakukan</a:t>
            </a:r>
            <a:r>
              <a:rPr lang="en-ID" dirty="0"/>
              <a:t>. </a:t>
            </a:r>
          </a:p>
          <a:p>
            <a:endParaRPr lang="en-ID" dirty="0"/>
          </a:p>
          <a:p>
            <a:r>
              <a:rPr lang="en-ID" dirty="0" err="1"/>
              <a:t>Pengarahan</a:t>
            </a:r>
            <a:r>
              <a:rPr lang="en-ID" dirty="0"/>
              <a:t> </a:t>
            </a:r>
            <a:r>
              <a:rPr lang="en-ID" dirty="0" err="1"/>
              <a:t>dapat</a:t>
            </a:r>
            <a:r>
              <a:rPr lang="en-ID" dirty="0"/>
              <a:t> </a:t>
            </a:r>
            <a:r>
              <a:rPr lang="en-ID" dirty="0" err="1"/>
              <a:t>berupa</a:t>
            </a:r>
            <a:r>
              <a:rPr lang="en-ID" dirty="0"/>
              <a:t> </a:t>
            </a:r>
            <a:r>
              <a:rPr lang="en-ID" dirty="0" err="1"/>
              <a:t>pelatihan</a:t>
            </a:r>
            <a:r>
              <a:rPr lang="en-ID" dirty="0"/>
              <a:t>, </a:t>
            </a:r>
            <a:r>
              <a:rPr lang="en-ID" dirty="0" err="1"/>
              <a:t>instruksi</a:t>
            </a:r>
            <a:r>
              <a:rPr lang="en-ID" dirty="0"/>
              <a:t>, </a:t>
            </a:r>
            <a:r>
              <a:rPr lang="en-ID" dirty="0" err="1"/>
              <a:t>pengawasan</a:t>
            </a:r>
            <a:r>
              <a:rPr lang="en-ID" dirty="0"/>
              <a:t> dan </a:t>
            </a:r>
            <a:r>
              <a:rPr lang="en-ID" dirty="0" err="1"/>
              <a:t>motivasi</a:t>
            </a:r>
            <a:r>
              <a:rPr lang="en-ID" dirty="0"/>
              <a:t>, </a:t>
            </a:r>
            <a:r>
              <a:rPr lang="en-ID" dirty="0" err="1"/>
              <a:t>disiplin</a:t>
            </a:r>
            <a:r>
              <a:rPr lang="en-ID" dirty="0"/>
              <a:t>, dan </a:t>
            </a:r>
            <a:r>
              <a:rPr lang="en-ID" dirty="0" err="1"/>
              <a:t>penyesuaian</a:t>
            </a:r>
            <a:r>
              <a:rPr lang="en-ID" dirty="0"/>
              <a:t> </a:t>
            </a:r>
            <a:r>
              <a:rPr lang="en-ID" dirty="0" err="1"/>
              <a:t>rencana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situasi</a:t>
            </a:r>
            <a:r>
              <a:rPr lang="en-ID" dirty="0"/>
              <a:t>.</a:t>
            </a:r>
          </a:p>
          <a:p>
            <a:endParaRPr lang="en-ID" dirty="0"/>
          </a:p>
          <a:p>
            <a:r>
              <a:rPr lang="en-ID" dirty="0" err="1"/>
              <a:t>Pengarahan</a:t>
            </a:r>
            <a:r>
              <a:rPr lang="en-ID" dirty="0"/>
              <a:t> = </a:t>
            </a:r>
            <a:r>
              <a:rPr lang="en-ID" dirty="0" err="1"/>
              <a:t>Komunikasi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7616703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9F001E-76AA-4153-91E6-2B57A28FE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KOMUNIKASI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F1F2D9-AEDD-409E-BAEC-577768F648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98252" y="661650"/>
            <a:ext cx="8293085" cy="4391700"/>
          </a:xfrm>
        </p:spPr>
        <p:txBody>
          <a:bodyPr/>
          <a:lstStyle/>
          <a:p>
            <a:r>
              <a:rPr lang="en-ID" dirty="0"/>
              <a:t>Oxford Dictionary (</a:t>
            </a:r>
            <a:r>
              <a:rPr lang="en-ID" dirty="0" err="1"/>
              <a:t>terbitan</a:t>
            </a:r>
            <a:r>
              <a:rPr lang="en-ID" dirty="0"/>
              <a:t> Oxford University Press, 1956) </a:t>
            </a:r>
            <a:r>
              <a:rPr lang="en-ID" dirty="0" err="1"/>
              <a:t>menyatakan</a:t>
            </a:r>
            <a:r>
              <a:rPr lang="en-ID" dirty="0"/>
              <a:t> </a:t>
            </a:r>
            <a:r>
              <a:rPr lang="en-ID" dirty="0" err="1"/>
              <a:t>bahwa</a:t>
            </a:r>
            <a:r>
              <a:rPr lang="en-ID" dirty="0"/>
              <a:t> </a:t>
            </a:r>
            <a:r>
              <a:rPr lang="en-ID" dirty="0" err="1"/>
              <a:t>komunikasi</a:t>
            </a:r>
            <a:r>
              <a:rPr lang="en-ID" dirty="0"/>
              <a:t> </a:t>
            </a:r>
            <a:r>
              <a:rPr lang="en-ID" dirty="0" err="1"/>
              <a:t>merupakan</a:t>
            </a:r>
            <a:r>
              <a:rPr lang="en-ID" dirty="0"/>
              <a:t> </a:t>
            </a:r>
            <a:r>
              <a:rPr lang="en-ID" dirty="0" err="1"/>
              <a:t>pengiriman</a:t>
            </a:r>
            <a:r>
              <a:rPr lang="en-ID" dirty="0"/>
              <a:t> </a:t>
            </a:r>
            <a:r>
              <a:rPr lang="en-ID" dirty="0" err="1"/>
              <a:t>atau</a:t>
            </a:r>
            <a:r>
              <a:rPr lang="en-ID" dirty="0"/>
              <a:t> </a:t>
            </a:r>
            <a:r>
              <a:rPr lang="en-ID" dirty="0" err="1"/>
              <a:t>tukar</a:t>
            </a:r>
            <a:r>
              <a:rPr lang="en-ID" dirty="0"/>
              <a:t> </a:t>
            </a:r>
            <a:r>
              <a:rPr lang="en-ID" dirty="0" err="1"/>
              <a:t>informasi</a:t>
            </a:r>
            <a:r>
              <a:rPr lang="en-ID" dirty="0"/>
              <a:t> dan </a:t>
            </a:r>
            <a:r>
              <a:rPr lang="en-ID" dirty="0" err="1"/>
              <a:t>sebagainya</a:t>
            </a:r>
            <a:r>
              <a:rPr lang="en-ID" dirty="0"/>
              <a:t>.</a:t>
            </a:r>
          </a:p>
          <a:p>
            <a:r>
              <a:rPr lang="en-ID" dirty="0"/>
              <a:t>Phil. Astrid Susanto (1997) </a:t>
            </a:r>
            <a:r>
              <a:rPr lang="en-ID" dirty="0" err="1"/>
              <a:t>menyebutkan</a:t>
            </a:r>
            <a:r>
              <a:rPr lang="en-ID" dirty="0"/>
              <a:t> </a:t>
            </a:r>
            <a:r>
              <a:rPr lang="en-ID" dirty="0" err="1"/>
              <a:t>bahwa</a:t>
            </a:r>
            <a:r>
              <a:rPr lang="en-ID" dirty="0"/>
              <a:t> </a:t>
            </a:r>
            <a:r>
              <a:rPr lang="en-ID" dirty="0" err="1"/>
              <a:t>komunikasi</a:t>
            </a:r>
            <a:r>
              <a:rPr lang="en-ID" dirty="0"/>
              <a:t> </a:t>
            </a:r>
            <a:r>
              <a:rPr lang="en-ID" dirty="0" err="1"/>
              <a:t>merupakan</a:t>
            </a:r>
            <a:r>
              <a:rPr lang="en-ID" dirty="0"/>
              <a:t> proses </a:t>
            </a:r>
            <a:r>
              <a:rPr lang="en-ID" dirty="0" err="1"/>
              <a:t>pengoperasian</a:t>
            </a:r>
            <a:r>
              <a:rPr lang="en-ID" dirty="0"/>
              <a:t> </a:t>
            </a:r>
            <a:r>
              <a:rPr lang="en-ID" dirty="0" err="1"/>
              <a:t>lambang-lambang</a:t>
            </a:r>
            <a:r>
              <a:rPr lang="en-ID" dirty="0"/>
              <a:t> yang </a:t>
            </a:r>
            <a:r>
              <a:rPr lang="en-ID" dirty="0" err="1"/>
              <a:t>mengandung</a:t>
            </a:r>
            <a:r>
              <a:rPr lang="en-ID" dirty="0"/>
              <a:t> </a:t>
            </a:r>
            <a:r>
              <a:rPr lang="en-ID" dirty="0" err="1"/>
              <a:t>arti</a:t>
            </a:r>
            <a:r>
              <a:rPr lang="en-ID" dirty="0"/>
              <a:t>.</a:t>
            </a:r>
          </a:p>
          <a:p>
            <a:r>
              <a:rPr lang="en-ID" dirty="0"/>
              <a:t>Keith Davis </a:t>
            </a:r>
            <a:r>
              <a:rPr lang="en-ID" dirty="0" err="1"/>
              <a:t>mengemukakan</a:t>
            </a:r>
            <a:r>
              <a:rPr lang="en-ID" dirty="0"/>
              <a:t> </a:t>
            </a:r>
            <a:r>
              <a:rPr lang="en-ID" dirty="0" err="1"/>
              <a:t>komunikasi</a:t>
            </a:r>
            <a:r>
              <a:rPr lang="en-ID" dirty="0"/>
              <a:t> </a:t>
            </a:r>
            <a:r>
              <a:rPr lang="en-ID" dirty="0" err="1"/>
              <a:t>adalah</a:t>
            </a:r>
            <a:r>
              <a:rPr lang="en-ID" dirty="0"/>
              <a:t> proses </a:t>
            </a:r>
            <a:r>
              <a:rPr lang="en-ID" dirty="0" err="1"/>
              <a:t>penyampaian</a:t>
            </a:r>
            <a:r>
              <a:rPr lang="en-ID" dirty="0"/>
              <a:t> dan </a:t>
            </a:r>
            <a:r>
              <a:rPr lang="en-ID" dirty="0" err="1"/>
              <a:t>pemahaman</a:t>
            </a:r>
            <a:r>
              <a:rPr lang="en-ID" dirty="0"/>
              <a:t> </a:t>
            </a:r>
            <a:r>
              <a:rPr lang="en-ID" dirty="0" err="1"/>
              <a:t>dari</a:t>
            </a:r>
            <a:r>
              <a:rPr lang="en-ID" dirty="0"/>
              <a:t> </a:t>
            </a:r>
            <a:r>
              <a:rPr lang="en-ID" dirty="0" err="1"/>
              <a:t>seseorang</a:t>
            </a:r>
            <a:r>
              <a:rPr lang="en-ID" dirty="0"/>
              <a:t> </a:t>
            </a:r>
            <a:r>
              <a:rPr lang="en-ID" dirty="0" err="1"/>
              <a:t>kepeda</a:t>
            </a:r>
            <a:r>
              <a:rPr lang="en-ID" dirty="0"/>
              <a:t> orang lain.</a:t>
            </a:r>
          </a:p>
          <a:p>
            <a:r>
              <a:rPr lang="en-ID" dirty="0"/>
              <a:t>Dalton E. Mc. </a:t>
            </a:r>
            <a:r>
              <a:rPr lang="en-ID" dirty="0" err="1"/>
              <a:t>Farland</a:t>
            </a:r>
            <a:r>
              <a:rPr lang="en-ID" dirty="0"/>
              <a:t> </a:t>
            </a:r>
            <a:r>
              <a:rPr lang="en-ID" dirty="0" err="1"/>
              <a:t>mengemukakan</a:t>
            </a:r>
            <a:r>
              <a:rPr lang="en-ID" dirty="0"/>
              <a:t> </a:t>
            </a:r>
            <a:r>
              <a:rPr lang="en-ID" dirty="0" err="1"/>
              <a:t>bahwa</a:t>
            </a:r>
            <a:r>
              <a:rPr lang="en-ID" dirty="0"/>
              <a:t> </a:t>
            </a:r>
            <a:r>
              <a:rPr lang="en-ID" dirty="0" err="1"/>
              <a:t>komunikasi</a:t>
            </a:r>
            <a:r>
              <a:rPr lang="en-ID" dirty="0"/>
              <a:t> </a:t>
            </a:r>
            <a:r>
              <a:rPr lang="en-ID" dirty="0" err="1"/>
              <a:t>merupakan</a:t>
            </a:r>
            <a:r>
              <a:rPr lang="en-ID" dirty="0"/>
              <a:t> proses </a:t>
            </a:r>
            <a:r>
              <a:rPr lang="en-ID" dirty="0" err="1"/>
              <a:t>interaksi</a:t>
            </a:r>
            <a:r>
              <a:rPr lang="en-ID" dirty="0"/>
              <a:t> yang </a:t>
            </a:r>
            <a:r>
              <a:rPr lang="en-ID" dirty="0" err="1"/>
              <a:t>mempunyai</a:t>
            </a:r>
            <a:r>
              <a:rPr lang="en-ID" dirty="0"/>
              <a:t> </a:t>
            </a:r>
            <a:r>
              <a:rPr lang="en-ID" dirty="0" err="1"/>
              <a:t>arti</a:t>
            </a:r>
            <a:r>
              <a:rPr lang="en-ID" dirty="0"/>
              <a:t> </a:t>
            </a:r>
            <a:r>
              <a:rPr lang="en-ID" dirty="0" err="1"/>
              <a:t>antar-sesama</a:t>
            </a:r>
            <a:r>
              <a:rPr lang="en-ID" dirty="0"/>
              <a:t> </a:t>
            </a:r>
            <a:r>
              <a:rPr lang="en-ID" dirty="0" err="1"/>
              <a:t>manusia</a:t>
            </a:r>
            <a:r>
              <a:rPr lang="en-ID" dirty="0"/>
              <a:t>.</a:t>
            </a:r>
          </a:p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888324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062D93-2542-4BA0-90E6-7CA96A2037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KOMUNIKASI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F11097-7174-4C34-B951-E98D2B8E0A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5167" y="1350591"/>
            <a:ext cx="7621200" cy="3268225"/>
          </a:xfrm>
        </p:spPr>
        <p:txBody>
          <a:bodyPr/>
          <a:lstStyle/>
          <a:p>
            <a:pPr marL="76200" indent="0">
              <a:buNone/>
            </a:pPr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konteks</a:t>
            </a:r>
            <a:r>
              <a:rPr lang="en-ID" dirty="0"/>
              <a:t> </a:t>
            </a:r>
            <a:r>
              <a:rPr lang="en-ID" dirty="0" err="1"/>
              <a:t>organisasi</a:t>
            </a:r>
            <a:r>
              <a:rPr lang="en-ID" dirty="0"/>
              <a:t> </a:t>
            </a:r>
            <a:r>
              <a:rPr lang="en-ID" dirty="0" err="1"/>
              <a:t>atau</a:t>
            </a:r>
            <a:r>
              <a:rPr lang="en-ID" dirty="0"/>
              <a:t> </a:t>
            </a:r>
            <a:r>
              <a:rPr lang="en-ID" dirty="0" err="1"/>
              <a:t>perusahaan</a:t>
            </a:r>
            <a:r>
              <a:rPr lang="en-ID" dirty="0"/>
              <a:t>, </a:t>
            </a:r>
            <a:r>
              <a:rPr lang="en-ID" dirty="0" err="1"/>
              <a:t>maka</a:t>
            </a:r>
            <a:r>
              <a:rPr lang="en-ID" dirty="0"/>
              <a:t> </a:t>
            </a:r>
            <a:r>
              <a:rPr lang="en-ID" dirty="0" err="1"/>
              <a:t>komunikasi</a:t>
            </a:r>
            <a:r>
              <a:rPr lang="en-ID" dirty="0"/>
              <a:t> yang </a:t>
            </a:r>
            <a:r>
              <a:rPr lang="en-ID" dirty="0" err="1"/>
              <a:t>terjadi</a:t>
            </a:r>
            <a:r>
              <a:rPr lang="en-ID" dirty="0"/>
              <a:t> </a:t>
            </a:r>
            <a:r>
              <a:rPr lang="en-ID" dirty="0" err="1"/>
              <a:t>diantaranya</a:t>
            </a:r>
            <a:r>
              <a:rPr lang="en-ID" dirty="0"/>
              <a:t> </a:t>
            </a:r>
            <a:r>
              <a:rPr lang="en-ID" dirty="0" err="1"/>
              <a:t>adalah</a:t>
            </a:r>
            <a:r>
              <a:rPr lang="en-ID" dirty="0"/>
              <a:t>: </a:t>
            </a:r>
          </a:p>
          <a:p>
            <a:pPr marL="533400" indent="-457200">
              <a:buFont typeface="+mj-lt"/>
              <a:buAutoNum type="arabicPeriod"/>
            </a:pPr>
            <a:r>
              <a:rPr lang="en-ID" dirty="0" err="1"/>
              <a:t>Komunikasi</a:t>
            </a:r>
            <a:r>
              <a:rPr lang="en-ID" dirty="0"/>
              <a:t> </a:t>
            </a:r>
            <a:r>
              <a:rPr lang="en-ID" dirty="0" err="1"/>
              <a:t>atasan</a:t>
            </a:r>
            <a:r>
              <a:rPr lang="en-ID" dirty="0"/>
              <a:t> </a:t>
            </a:r>
            <a:r>
              <a:rPr lang="en-ID" dirty="0" err="1"/>
              <a:t>kepada</a:t>
            </a:r>
            <a:r>
              <a:rPr lang="en-ID" dirty="0"/>
              <a:t> </a:t>
            </a:r>
            <a:r>
              <a:rPr lang="en-ID" dirty="0" err="1"/>
              <a:t>bawahan</a:t>
            </a:r>
            <a:r>
              <a:rPr lang="en-ID" dirty="0"/>
              <a:t>. </a:t>
            </a:r>
          </a:p>
          <a:p>
            <a:pPr marL="533400" indent="-457200">
              <a:buFont typeface="+mj-lt"/>
              <a:buAutoNum type="arabicPeriod"/>
            </a:pPr>
            <a:r>
              <a:rPr lang="en-ID" dirty="0" err="1"/>
              <a:t>Komunikasi</a:t>
            </a:r>
            <a:r>
              <a:rPr lang="en-ID" dirty="0"/>
              <a:t> </a:t>
            </a:r>
            <a:r>
              <a:rPr lang="en-ID" dirty="0" err="1"/>
              <a:t>bawahan</a:t>
            </a:r>
            <a:r>
              <a:rPr lang="en-ID" dirty="0"/>
              <a:t> </a:t>
            </a:r>
            <a:r>
              <a:rPr lang="en-ID" dirty="0" err="1"/>
              <a:t>kepada</a:t>
            </a:r>
            <a:r>
              <a:rPr lang="en-ID" dirty="0"/>
              <a:t> </a:t>
            </a:r>
            <a:r>
              <a:rPr lang="en-ID" dirty="0" err="1"/>
              <a:t>atasan</a:t>
            </a:r>
            <a:r>
              <a:rPr lang="en-ID" dirty="0"/>
              <a:t>. </a:t>
            </a:r>
          </a:p>
          <a:p>
            <a:pPr marL="533400" indent="-457200">
              <a:buFont typeface="+mj-lt"/>
              <a:buAutoNum type="arabicPeriod"/>
            </a:pPr>
            <a:r>
              <a:rPr lang="en-ID" dirty="0" err="1"/>
              <a:t>Komunikasi</a:t>
            </a:r>
            <a:r>
              <a:rPr lang="en-ID" dirty="0"/>
              <a:t> </a:t>
            </a:r>
            <a:r>
              <a:rPr lang="en-ID" dirty="0" err="1"/>
              <a:t>antar-bawahan</a:t>
            </a:r>
            <a:r>
              <a:rPr lang="en-ID" dirty="0"/>
              <a:t>. </a:t>
            </a:r>
          </a:p>
          <a:p>
            <a:pPr marL="533400" indent="-457200">
              <a:buFont typeface="+mj-lt"/>
              <a:buAutoNum type="arabicPeriod"/>
            </a:pPr>
            <a:r>
              <a:rPr lang="en-ID" dirty="0" err="1"/>
              <a:t>Komunikasi</a:t>
            </a:r>
            <a:r>
              <a:rPr lang="en-ID" dirty="0"/>
              <a:t> </a:t>
            </a:r>
            <a:r>
              <a:rPr lang="en-ID" dirty="0" err="1"/>
              <a:t>bersama</a:t>
            </a:r>
            <a:r>
              <a:rPr lang="en-ID" dirty="0"/>
              <a:t>, </a:t>
            </a:r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suatu</a:t>
            </a:r>
            <a:r>
              <a:rPr lang="en-ID" dirty="0"/>
              <a:t> </a:t>
            </a:r>
            <a:r>
              <a:rPr lang="en-ID" dirty="0" err="1"/>
              <a:t>musyawarah</a:t>
            </a:r>
            <a:r>
              <a:rPr lang="en-ID" dirty="0"/>
              <a:t> </a:t>
            </a:r>
            <a:r>
              <a:rPr lang="en-ID" dirty="0" err="1"/>
              <a:t>terbuka</a:t>
            </a:r>
            <a:r>
              <a:rPr lang="en-ID" dirty="0"/>
              <a:t> </a:t>
            </a:r>
            <a:r>
              <a:rPr lang="en-ID" dirty="0" err="1"/>
              <a:t>bagi</a:t>
            </a:r>
            <a:r>
              <a:rPr lang="en-ID" dirty="0"/>
              <a:t> </a:t>
            </a:r>
            <a:r>
              <a:rPr lang="en-ID" dirty="0" err="1"/>
              <a:t>anggota</a:t>
            </a:r>
            <a:r>
              <a:rPr lang="en-ID" dirty="0"/>
              <a:t> </a:t>
            </a:r>
            <a:r>
              <a:rPr lang="en-ID" dirty="0" err="1"/>
              <a:t>perusahaan</a:t>
            </a:r>
            <a:r>
              <a:rPr lang="en-ID" dirty="0"/>
              <a:t> </a:t>
            </a:r>
            <a:r>
              <a:rPr lang="en-ID" dirty="0" err="1"/>
              <a:t>atau</a:t>
            </a:r>
            <a:r>
              <a:rPr lang="en-ID" dirty="0"/>
              <a:t> </a:t>
            </a:r>
            <a:r>
              <a:rPr lang="en-ID" dirty="0" err="1"/>
              <a:t>organisasi</a:t>
            </a:r>
            <a:r>
              <a:rPr lang="en-ID" dirty="0"/>
              <a:t>.</a:t>
            </a:r>
          </a:p>
          <a:p>
            <a:pPr marL="76200" indent="0">
              <a:buNone/>
            </a:pP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8542894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E4A741-3FF4-4737-BE83-1A5D31FDD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MANFAAT KOMUNIKASI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644F44-82BD-4CEA-815A-C1079A1050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1400" y="661650"/>
            <a:ext cx="7621200" cy="4391700"/>
          </a:xfrm>
        </p:spPr>
        <p:txBody>
          <a:bodyPr/>
          <a:lstStyle/>
          <a:p>
            <a:pPr marL="533400" indent="-457200">
              <a:buFont typeface="+mj-lt"/>
              <a:buAutoNum type="arabicPeriod"/>
            </a:pPr>
            <a:r>
              <a:rPr lang="en-ID" sz="2000" dirty="0" err="1"/>
              <a:t>Memberikan</a:t>
            </a:r>
            <a:r>
              <a:rPr lang="en-ID" sz="2000" dirty="0"/>
              <a:t> </a:t>
            </a:r>
            <a:r>
              <a:rPr lang="en-ID" sz="2000" dirty="0" err="1"/>
              <a:t>pengaruh</a:t>
            </a:r>
            <a:r>
              <a:rPr lang="en-ID" sz="2000" dirty="0"/>
              <a:t> </a:t>
            </a:r>
            <a:r>
              <a:rPr lang="en-ID" sz="2000" dirty="0" err="1"/>
              <a:t>positif</a:t>
            </a:r>
            <a:r>
              <a:rPr lang="en-ID" sz="2000" dirty="0"/>
              <a:t> </a:t>
            </a:r>
            <a:r>
              <a:rPr lang="en-ID" sz="2000" dirty="0" err="1"/>
              <a:t>bagi</a:t>
            </a:r>
            <a:r>
              <a:rPr lang="en-ID" sz="2000" dirty="0"/>
              <a:t> </a:t>
            </a:r>
            <a:r>
              <a:rPr lang="en-ID" sz="2000" dirty="0" err="1"/>
              <a:t>kemajuan</a:t>
            </a:r>
            <a:r>
              <a:rPr lang="en-ID" sz="2000" dirty="0"/>
              <a:t> </a:t>
            </a:r>
            <a:r>
              <a:rPr lang="en-ID" sz="2000" dirty="0" err="1"/>
              <a:t>organisasi</a:t>
            </a:r>
            <a:r>
              <a:rPr lang="en-ID" sz="2000" dirty="0"/>
              <a:t> </a:t>
            </a:r>
            <a:r>
              <a:rPr lang="en-ID" sz="2000" dirty="0" err="1"/>
              <a:t>atau</a:t>
            </a:r>
            <a:r>
              <a:rPr lang="en-ID" sz="2000" dirty="0"/>
              <a:t> </a:t>
            </a:r>
            <a:r>
              <a:rPr lang="en-ID" sz="2000" dirty="0" err="1"/>
              <a:t>perusahaan</a:t>
            </a:r>
            <a:r>
              <a:rPr lang="en-ID" sz="2000" dirty="0"/>
              <a:t>. </a:t>
            </a:r>
          </a:p>
          <a:p>
            <a:pPr marL="533400" indent="-457200">
              <a:buFont typeface="+mj-lt"/>
              <a:buAutoNum type="arabicPeriod"/>
            </a:pPr>
            <a:r>
              <a:rPr lang="en-ID" sz="2000" dirty="0" err="1"/>
              <a:t>Menumbuhkan</a:t>
            </a:r>
            <a:r>
              <a:rPr lang="en-ID" sz="2000" dirty="0"/>
              <a:t> </a:t>
            </a:r>
            <a:r>
              <a:rPr lang="en-ID" sz="2000" dirty="0" err="1"/>
              <a:t>keakraban</a:t>
            </a:r>
            <a:r>
              <a:rPr lang="en-ID" sz="2000" dirty="0"/>
              <a:t> yang </a:t>
            </a:r>
            <a:r>
              <a:rPr lang="en-ID" sz="2000" dirty="0" err="1"/>
              <a:t>memperbesar</a:t>
            </a:r>
            <a:r>
              <a:rPr lang="en-ID" sz="2000" dirty="0"/>
              <a:t> </a:t>
            </a:r>
            <a:r>
              <a:rPr lang="en-ID" sz="2000" dirty="0" err="1"/>
              <a:t>semangat</a:t>
            </a:r>
            <a:r>
              <a:rPr lang="en-ID" sz="2000" dirty="0"/>
              <a:t> </a:t>
            </a:r>
            <a:r>
              <a:rPr lang="en-ID" sz="2000" dirty="0" err="1"/>
              <a:t>kerja</a:t>
            </a:r>
            <a:r>
              <a:rPr lang="en-ID" sz="2000" dirty="0"/>
              <a:t> dan </a:t>
            </a:r>
            <a:r>
              <a:rPr lang="en-ID" sz="2000" dirty="0" err="1"/>
              <a:t>keper</a:t>
            </a:r>
            <a:r>
              <a:rPr lang="en-ID" sz="2000" dirty="0"/>
              <a:t>- </a:t>
            </a:r>
            <a:r>
              <a:rPr lang="en-ID" sz="2000" dirty="0" err="1"/>
              <a:t>cayaan</a:t>
            </a:r>
            <a:r>
              <a:rPr lang="en-ID" sz="2000" dirty="0"/>
              <a:t> </a:t>
            </a:r>
            <a:r>
              <a:rPr lang="en-ID" sz="2000" dirty="0" err="1"/>
              <a:t>diri</a:t>
            </a:r>
            <a:r>
              <a:rPr lang="en-ID" sz="2000" dirty="0"/>
              <a:t> orang-orang </a:t>
            </a:r>
            <a:r>
              <a:rPr lang="en-ID" sz="2000" dirty="0" err="1"/>
              <a:t>dalam</a:t>
            </a:r>
            <a:r>
              <a:rPr lang="en-ID" sz="2000" dirty="0"/>
              <a:t> </a:t>
            </a:r>
            <a:r>
              <a:rPr lang="en-ID" sz="2000" dirty="0" err="1"/>
              <a:t>organisasi</a:t>
            </a:r>
            <a:r>
              <a:rPr lang="en-ID" sz="2000" dirty="0"/>
              <a:t> </a:t>
            </a:r>
            <a:r>
              <a:rPr lang="en-ID" sz="2000" dirty="0" err="1"/>
              <a:t>atau</a:t>
            </a:r>
            <a:r>
              <a:rPr lang="en-ID" sz="2000" dirty="0"/>
              <a:t> </a:t>
            </a:r>
            <a:r>
              <a:rPr lang="en-ID" sz="2000" dirty="0" err="1"/>
              <a:t>perusahaan</a:t>
            </a:r>
            <a:r>
              <a:rPr lang="en-ID" sz="2000" dirty="0"/>
              <a:t> </a:t>
            </a:r>
            <a:r>
              <a:rPr lang="en-ID" sz="2000" dirty="0" err="1"/>
              <a:t>bersangkutan</a:t>
            </a:r>
            <a:r>
              <a:rPr lang="en-ID" sz="2000" dirty="0"/>
              <a:t>.</a:t>
            </a:r>
          </a:p>
          <a:p>
            <a:pPr marL="533400" indent="-457200">
              <a:buFont typeface="+mj-lt"/>
              <a:buAutoNum type="arabicPeriod"/>
            </a:pPr>
            <a:r>
              <a:rPr lang="en-ID" sz="2000" dirty="0" err="1"/>
              <a:t>Menambah</a:t>
            </a:r>
            <a:r>
              <a:rPr lang="en-ID" sz="2000" dirty="0"/>
              <a:t> </a:t>
            </a:r>
            <a:r>
              <a:rPr lang="en-ID" sz="2000" dirty="0" err="1"/>
              <a:t>pengetahuan</a:t>
            </a:r>
            <a:r>
              <a:rPr lang="en-ID" sz="2000" dirty="0"/>
              <a:t> dan </a:t>
            </a:r>
            <a:r>
              <a:rPr lang="en-ID" sz="2000" dirty="0" err="1"/>
              <a:t>meningkatkan</a:t>
            </a:r>
            <a:r>
              <a:rPr lang="en-ID" sz="2000" dirty="0"/>
              <a:t> </a:t>
            </a:r>
            <a:r>
              <a:rPr lang="en-ID" sz="2000" dirty="0" err="1"/>
              <a:t>kepekaan</a:t>
            </a:r>
            <a:r>
              <a:rPr lang="en-ID" sz="2000" dirty="0"/>
              <a:t> </a:t>
            </a:r>
            <a:r>
              <a:rPr lang="en-ID" sz="2000" dirty="0" err="1"/>
              <a:t>terhadap</a:t>
            </a:r>
            <a:r>
              <a:rPr lang="en-ID" sz="2000" dirty="0"/>
              <a:t> </a:t>
            </a:r>
            <a:r>
              <a:rPr lang="en-ID" sz="2000" dirty="0" err="1"/>
              <a:t>masalah</a:t>
            </a:r>
            <a:r>
              <a:rPr lang="en-ID" sz="2000" dirty="0"/>
              <a:t> yang </a:t>
            </a:r>
            <a:r>
              <a:rPr lang="en-ID" sz="2000" dirty="0" err="1"/>
              <a:t>dihadapi</a:t>
            </a:r>
            <a:r>
              <a:rPr lang="en-ID" sz="2000" dirty="0"/>
              <a:t>.</a:t>
            </a:r>
          </a:p>
          <a:p>
            <a:pPr marL="533400" indent="-457200">
              <a:buFont typeface="+mj-lt"/>
              <a:buAutoNum type="arabicPeriod"/>
            </a:pPr>
            <a:r>
              <a:rPr lang="en-ID" sz="2000" dirty="0" err="1"/>
              <a:t>Mempermudah</a:t>
            </a:r>
            <a:r>
              <a:rPr lang="en-ID" sz="2000" dirty="0"/>
              <a:t> </a:t>
            </a:r>
            <a:r>
              <a:rPr lang="en-ID" sz="2000" dirty="0" err="1"/>
              <a:t>pemecahan</a:t>
            </a:r>
            <a:r>
              <a:rPr lang="en-ID" sz="2000" dirty="0"/>
              <a:t> dan </a:t>
            </a:r>
            <a:r>
              <a:rPr lang="en-ID" sz="2000" dirty="0" err="1"/>
              <a:t>penyelesaian</a:t>
            </a:r>
            <a:r>
              <a:rPr lang="en-ID" sz="2000" dirty="0"/>
              <a:t> </a:t>
            </a:r>
            <a:r>
              <a:rPr lang="en-ID" sz="2000" dirty="0" err="1"/>
              <a:t>masalah</a:t>
            </a:r>
            <a:r>
              <a:rPr lang="en-ID" sz="2000" dirty="0"/>
              <a:t> yang </a:t>
            </a:r>
            <a:r>
              <a:rPr lang="en-ID" sz="2000" dirty="0" err="1"/>
              <a:t>dihadapi</a:t>
            </a:r>
            <a:r>
              <a:rPr lang="en-ID" sz="2000" dirty="0"/>
              <a:t>. </a:t>
            </a:r>
          </a:p>
          <a:p>
            <a:pPr marL="533400" indent="-457200">
              <a:buFont typeface="+mj-lt"/>
              <a:buAutoNum type="arabicPeriod"/>
            </a:pPr>
            <a:r>
              <a:rPr lang="en-ID" sz="2000" dirty="0" err="1"/>
              <a:t>Menyamakan</a:t>
            </a:r>
            <a:r>
              <a:rPr lang="en-ID" sz="2000" dirty="0"/>
              <a:t> </a:t>
            </a:r>
            <a:r>
              <a:rPr lang="en-ID" sz="2000" dirty="0" err="1"/>
              <a:t>persepsi</a:t>
            </a:r>
            <a:r>
              <a:rPr lang="en-ID" sz="2000" dirty="0"/>
              <a:t> </a:t>
            </a:r>
            <a:r>
              <a:rPr lang="en-ID" sz="2000" dirty="0" err="1"/>
              <a:t>atau</a:t>
            </a:r>
            <a:r>
              <a:rPr lang="en-ID" sz="2000" dirty="0"/>
              <a:t> </a:t>
            </a:r>
            <a:r>
              <a:rPr lang="en-ID" sz="2000" dirty="0" err="1"/>
              <a:t>pandangan</a:t>
            </a:r>
            <a:r>
              <a:rPr lang="en-ID" sz="2000" dirty="0"/>
              <a:t> </a:t>
            </a:r>
            <a:r>
              <a:rPr lang="en-ID" sz="2000" dirty="0" err="1"/>
              <a:t>mengenai</a:t>
            </a:r>
            <a:r>
              <a:rPr lang="en-ID" sz="2000" dirty="0"/>
              <a:t> </a:t>
            </a:r>
            <a:r>
              <a:rPr lang="en-ID" sz="2000" dirty="0" err="1"/>
              <a:t>suatu</a:t>
            </a:r>
            <a:r>
              <a:rPr lang="en-ID" sz="2000" dirty="0"/>
              <a:t> </a:t>
            </a:r>
            <a:r>
              <a:rPr lang="en-ID" sz="2000" dirty="0" err="1"/>
              <a:t>masalah</a:t>
            </a:r>
            <a:r>
              <a:rPr lang="en-ID" sz="2000" dirty="0"/>
              <a:t> </a:t>
            </a:r>
            <a:r>
              <a:rPr lang="en-ID" sz="2000" dirty="0" err="1"/>
              <a:t>serta</a:t>
            </a:r>
            <a:r>
              <a:rPr lang="en-ID" sz="2000" dirty="0"/>
              <a:t> </a:t>
            </a:r>
            <a:r>
              <a:rPr lang="en-ID" sz="2000" dirty="0" err="1"/>
              <a:t>pelaksanaan</a:t>
            </a:r>
            <a:r>
              <a:rPr lang="en-ID" sz="2000" dirty="0"/>
              <a:t> </a:t>
            </a:r>
            <a:r>
              <a:rPr lang="en-ID" sz="2000" dirty="0" err="1"/>
              <a:t>pengambilan</a:t>
            </a:r>
            <a:r>
              <a:rPr lang="en-ID" sz="2000" dirty="0"/>
              <a:t> </a:t>
            </a:r>
            <a:r>
              <a:rPr lang="en-ID" sz="2000" dirty="0" err="1"/>
              <a:t>keputusan</a:t>
            </a:r>
            <a:r>
              <a:rPr lang="en-ID" sz="2000" dirty="0"/>
              <a:t> </a:t>
            </a:r>
            <a:r>
              <a:rPr lang="en-ID" sz="2000" dirty="0" err="1"/>
              <a:t>organisasi</a:t>
            </a:r>
            <a:r>
              <a:rPr lang="en-ID" sz="2000" dirty="0"/>
              <a:t> </a:t>
            </a:r>
            <a:r>
              <a:rPr lang="en-ID" sz="2000" dirty="0" err="1"/>
              <a:t>atau</a:t>
            </a:r>
            <a:r>
              <a:rPr lang="en-ID" sz="2000" dirty="0"/>
              <a:t> </a:t>
            </a:r>
            <a:r>
              <a:rPr lang="en-ID" sz="2000" dirty="0" err="1"/>
              <a:t>perusahaan</a:t>
            </a:r>
            <a:r>
              <a:rPr lang="en-ID" sz="2000" dirty="0"/>
              <a:t>.</a:t>
            </a:r>
          </a:p>
          <a:p>
            <a:pPr marL="533400" indent="-457200">
              <a:buFont typeface="+mj-lt"/>
              <a:buAutoNum type="arabicPeriod"/>
            </a:pPr>
            <a:r>
              <a:rPr lang="en-ID" sz="2000" dirty="0" err="1"/>
              <a:t>Bertukar</a:t>
            </a:r>
            <a:r>
              <a:rPr lang="en-ID" sz="2000" dirty="0"/>
              <a:t> </a:t>
            </a:r>
            <a:r>
              <a:rPr lang="en-ID" sz="2000" dirty="0" err="1"/>
              <a:t>pengalaman</a:t>
            </a:r>
            <a:r>
              <a:rPr lang="en-ID" sz="2000" dirty="0"/>
              <a:t> yang </a:t>
            </a:r>
            <a:r>
              <a:rPr lang="en-ID" sz="2000" dirty="0" err="1"/>
              <a:t>akan</a:t>
            </a:r>
            <a:r>
              <a:rPr lang="en-ID" sz="2000" dirty="0"/>
              <a:t> </a:t>
            </a:r>
            <a:r>
              <a:rPr lang="en-ID" sz="2000" dirty="0" err="1"/>
              <a:t>memperbanyak</a:t>
            </a:r>
            <a:r>
              <a:rPr lang="en-ID" sz="2000" dirty="0"/>
              <a:t> ide </a:t>
            </a:r>
            <a:r>
              <a:rPr lang="en-ID" sz="2000" dirty="0" err="1"/>
              <a:t>untuk</a:t>
            </a:r>
            <a:r>
              <a:rPr lang="en-ID" sz="2000" dirty="0"/>
              <a:t> </a:t>
            </a:r>
            <a:r>
              <a:rPr lang="en-ID" sz="2000" dirty="0" err="1"/>
              <a:t>kemajuan</a:t>
            </a:r>
            <a:r>
              <a:rPr lang="en-ID" sz="2000" dirty="0"/>
              <a:t> </a:t>
            </a:r>
            <a:r>
              <a:rPr lang="en-ID" sz="2000" dirty="0" err="1"/>
              <a:t>organisasi</a:t>
            </a:r>
            <a:r>
              <a:rPr lang="en-ID" sz="2000" dirty="0"/>
              <a:t> </a:t>
            </a:r>
            <a:r>
              <a:rPr lang="en-ID" sz="2000" dirty="0" err="1"/>
              <a:t>atau</a:t>
            </a:r>
            <a:r>
              <a:rPr lang="en-ID" sz="2000" dirty="0"/>
              <a:t> </a:t>
            </a:r>
            <a:r>
              <a:rPr lang="en-ID" sz="2000" dirty="0" err="1"/>
              <a:t>perusahaan</a:t>
            </a:r>
            <a:r>
              <a:rPr lang="en-ID" sz="2000" dirty="0"/>
              <a:t> </a:t>
            </a:r>
            <a:r>
              <a:rPr lang="en-ID" sz="2000" dirty="0" err="1"/>
              <a:t>sejenisnya</a:t>
            </a:r>
            <a:r>
              <a:rPr lang="en-ID" sz="2000" dirty="0"/>
              <a:t>.</a:t>
            </a:r>
          </a:p>
          <a:p>
            <a:pPr marL="76200" indent="0">
              <a:buNone/>
            </a:pPr>
            <a:endParaRPr lang="en-ID" sz="2000" dirty="0"/>
          </a:p>
        </p:txBody>
      </p:sp>
    </p:spTree>
    <p:extLst>
      <p:ext uri="{BB962C8B-B14F-4D97-AF65-F5344CB8AC3E}">
        <p14:creationId xmlns:p14="http://schemas.microsoft.com/office/powerpoint/2010/main" val="33055147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25ADDE-6D7C-49F4-A8B8-DFCE1CD375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PENGAWASAN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FDBC99-ACA4-4744-ACB2-C290BA0C23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21221" y="1243617"/>
            <a:ext cx="7727254" cy="3460730"/>
          </a:xfrm>
        </p:spPr>
        <p:txBody>
          <a:bodyPr/>
          <a:lstStyle/>
          <a:p>
            <a:pPr marL="76200" indent="0">
              <a:buNone/>
            </a:pPr>
            <a:r>
              <a:rPr lang="en-ID" dirty="0" err="1"/>
              <a:t>Pengawasan</a:t>
            </a:r>
            <a:r>
              <a:rPr lang="en-ID" dirty="0"/>
              <a:t> </a:t>
            </a:r>
            <a:r>
              <a:rPr lang="en-ID" dirty="0" err="1"/>
              <a:t>adalah</a:t>
            </a:r>
            <a:r>
              <a:rPr lang="en-ID" dirty="0"/>
              <a:t> proses </a:t>
            </a:r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memantau</a:t>
            </a:r>
            <a:r>
              <a:rPr lang="en-ID" dirty="0"/>
              <a:t> </a:t>
            </a:r>
            <a:r>
              <a:rPr lang="en-ID" dirty="0" err="1"/>
              <a:t>kinerja</a:t>
            </a:r>
            <a:r>
              <a:rPr lang="en-ID" dirty="0"/>
              <a:t>, </a:t>
            </a:r>
            <a:r>
              <a:rPr lang="en-ID" dirty="0" err="1"/>
              <a:t>prestasi</a:t>
            </a:r>
            <a:r>
              <a:rPr lang="en-ID" dirty="0"/>
              <a:t> dan </a:t>
            </a:r>
            <a:r>
              <a:rPr lang="en-ID" dirty="0" err="1"/>
              <a:t>mengambil</a:t>
            </a:r>
            <a:r>
              <a:rPr lang="en-ID" dirty="0"/>
              <a:t> </a:t>
            </a:r>
            <a:r>
              <a:rPr lang="en-ID" dirty="0" err="1"/>
              <a:t>tindakan</a:t>
            </a:r>
            <a:r>
              <a:rPr lang="en-ID" dirty="0"/>
              <a:t> agar </a:t>
            </a:r>
            <a:r>
              <a:rPr lang="en-ID" dirty="0" err="1"/>
              <a:t>mencapai</a:t>
            </a:r>
            <a:r>
              <a:rPr lang="en-ID" dirty="0"/>
              <a:t> </a:t>
            </a:r>
            <a:r>
              <a:rPr lang="en-ID" dirty="0" err="1"/>
              <a:t>hasil</a:t>
            </a:r>
            <a:r>
              <a:rPr lang="en-ID" dirty="0"/>
              <a:t> yang </a:t>
            </a:r>
            <a:r>
              <a:rPr lang="en-ID" dirty="0" err="1"/>
              <a:t>diharapkan</a:t>
            </a:r>
            <a:r>
              <a:rPr lang="en-ID" dirty="0"/>
              <a:t>. </a:t>
            </a:r>
          </a:p>
          <a:p>
            <a:pPr marL="76200" indent="0">
              <a:buNone/>
            </a:pPr>
            <a:endParaRPr lang="en-ID" dirty="0"/>
          </a:p>
          <a:p>
            <a:pPr marL="76200" indent="0">
              <a:buNone/>
            </a:pPr>
            <a:r>
              <a:rPr lang="en-ID" dirty="0" err="1"/>
              <a:t>Maksud</a:t>
            </a:r>
            <a:r>
              <a:rPr lang="en-ID" dirty="0"/>
              <a:t> </a:t>
            </a:r>
            <a:r>
              <a:rPr lang="en-ID" dirty="0" err="1"/>
              <a:t>utama</a:t>
            </a:r>
            <a:r>
              <a:rPr lang="en-ID" dirty="0"/>
              <a:t> </a:t>
            </a:r>
            <a:r>
              <a:rPr lang="en-ID" dirty="0" err="1"/>
              <a:t>pengawasan</a:t>
            </a:r>
            <a:r>
              <a:rPr lang="en-ID" dirty="0"/>
              <a:t> </a:t>
            </a:r>
            <a:r>
              <a:rPr lang="en-ID" dirty="0" err="1"/>
              <a:t>adalah</a:t>
            </a:r>
            <a:r>
              <a:rPr lang="en-ID" dirty="0"/>
              <a:t> agar </a:t>
            </a:r>
            <a:r>
              <a:rPr lang="en-ID" dirty="0" err="1"/>
              <a:t>hasilnya</a:t>
            </a:r>
            <a:r>
              <a:rPr lang="en-ID" dirty="0"/>
              <a:t> </a:t>
            </a:r>
            <a:r>
              <a:rPr lang="en-ID" dirty="0" err="1"/>
              <a:t>dapat</a:t>
            </a:r>
            <a:r>
              <a:rPr lang="en-ID" dirty="0"/>
              <a:t> </a:t>
            </a:r>
            <a:r>
              <a:rPr lang="en-ID" dirty="0" err="1"/>
              <a:t>konsisten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rencana-rencana</a:t>
            </a:r>
            <a:r>
              <a:rPr lang="en-ID" dirty="0"/>
              <a:t>. </a:t>
            </a:r>
          </a:p>
          <a:p>
            <a:pPr marL="76200" indent="0">
              <a:buNone/>
            </a:pPr>
            <a:endParaRPr lang="en-ID" dirty="0"/>
          </a:p>
          <a:p>
            <a:pPr marL="76200" indent="0">
              <a:buNone/>
            </a:pPr>
            <a:r>
              <a:rPr lang="en-ID" dirty="0" err="1"/>
              <a:t>Pengawasan</a:t>
            </a:r>
            <a:r>
              <a:rPr lang="en-ID" dirty="0"/>
              <a:t> </a:t>
            </a:r>
            <a:r>
              <a:rPr lang="en-ID" dirty="0" err="1"/>
              <a:t>berdasarkan</a:t>
            </a:r>
            <a:r>
              <a:rPr lang="en-ID" dirty="0"/>
              <a:t> pada </a:t>
            </a:r>
            <a:r>
              <a:rPr lang="en-ID" dirty="0" err="1"/>
              <a:t>informasi</a:t>
            </a:r>
            <a:r>
              <a:rPr lang="en-ID" dirty="0"/>
              <a:t> yang </a:t>
            </a:r>
            <a:r>
              <a:rPr lang="en-ID" dirty="0" err="1"/>
              <a:t>sampai</a:t>
            </a:r>
            <a:r>
              <a:rPr lang="en-ID" dirty="0"/>
              <a:t> pada </a:t>
            </a:r>
            <a:r>
              <a:rPr lang="en-ID" dirty="0" err="1"/>
              <a:t>manajemen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pengambilan</a:t>
            </a:r>
            <a:r>
              <a:rPr lang="en-ID" dirty="0"/>
              <a:t> </a:t>
            </a:r>
            <a:r>
              <a:rPr lang="en-ID" dirty="0" err="1"/>
              <a:t>keputusan</a:t>
            </a:r>
            <a:r>
              <a:rPr lang="en-ID" dirty="0"/>
              <a:t> dan </a:t>
            </a:r>
            <a:r>
              <a:rPr lang="en-ID" dirty="0" err="1"/>
              <a:t>pemecahan</a:t>
            </a:r>
            <a:r>
              <a:rPr lang="en-ID" dirty="0"/>
              <a:t> </a:t>
            </a:r>
            <a:r>
              <a:rPr lang="en-ID" dirty="0" err="1"/>
              <a:t>masalah</a:t>
            </a:r>
            <a:r>
              <a:rPr lang="en-ID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691453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276084-4E38-45B7-B1DF-08AF7E2C29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MANFAAT PENGAWASAN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8AEE0E-2449-42A7-8EE8-532C8202A0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23450" y="1219554"/>
            <a:ext cx="7621200" cy="2426014"/>
          </a:xfrm>
        </p:spPr>
        <p:txBody>
          <a:bodyPr/>
          <a:lstStyle/>
          <a:p>
            <a:pPr marL="533400" indent="-457200">
              <a:buFont typeface="+mj-lt"/>
              <a:buAutoNum type="arabicPeriod"/>
            </a:pPr>
            <a:r>
              <a:rPr lang="en-ID" dirty="0" err="1"/>
              <a:t>Penciptaan</a:t>
            </a:r>
            <a:r>
              <a:rPr lang="en-ID" dirty="0"/>
              <a:t> </a:t>
            </a:r>
            <a:r>
              <a:rPr lang="en-ID" dirty="0" err="1"/>
              <a:t>standar</a:t>
            </a:r>
            <a:r>
              <a:rPr lang="en-ID" dirty="0"/>
              <a:t> dan </a:t>
            </a:r>
            <a:r>
              <a:rPr lang="en-ID" dirty="0" err="1"/>
              <a:t>metode</a:t>
            </a:r>
            <a:r>
              <a:rPr lang="en-ID" dirty="0"/>
              <a:t> </a:t>
            </a:r>
            <a:r>
              <a:rPr lang="en-ID" dirty="0" err="1"/>
              <a:t>pengukuran</a:t>
            </a:r>
            <a:r>
              <a:rPr lang="en-ID" dirty="0"/>
              <a:t> </a:t>
            </a:r>
            <a:r>
              <a:rPr lang="en-ID" dirty="0" err="1"/>
              <a:t>kinerja</a:t>
            </a:r>
            <a:r>
              <a:rPr lang="en-ID" dirty="0"/>
              <a:t>.</a:t>
            </a:r>
          </a:p>
          <a:p>
            <a:pPr marL="533400" indent="-457200">
              <a:buFont typeface="+mj-lt"/>
              <a:buAutoNum type="arabicPeriod"/>
            </a:pPr>
            <a:r>
              <a:rPr lang="en-ID" dirty="0" err="1"/>
              <a:t>Pengukuran</a:t>
            </a:r>
            <a:r>
              <a:rPr lang="en-ID" dirty="0"/>
              <a:t> </a:t>
            </a:r>
            <a:r>
              <a:rPr lang="en-ID" dirty="0" err="1"/>
              <a:t>kinerja</a:t>
            </a:r>
            <a:r>
              <a:rPr lang="en-ID" dirty="0"/>
              <a:t> yang </a:t>
            </a:r>
            <a:r>
              <a:rPr lang="en-ID" dirty="0" err="1"/>
              <a:t>senyatanya</a:t>
            </a:r>
            <a:r>
              <a:rPr lang="en-ID" dirty="0"/>
              <a:t>.</a:t>
            </a:r>
          </a:p>
          <a:p>
            <a:pPr marL="533400" indent="-457200">
              <a:buFont typeface="+mj-lt"/>
              <a:buAutoNum type="arabicPeriod"/>
            </a:pPr>
            <a:r>
              <a:rPr lang="en-ID" dirty="0" err="1"/>
              <a:t>Pembandingan</a:t>
            </a:r>
            <a:r>
              <a:rPr lang="en-ID" dirty="0"/>
              <a:t> </a:t>
            </a:r>
            <a:r>
              <a:rPr lang="en-ID" dirty="0" err="1"/>
              <a:t>kinerja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standar</a:t>
            </a:r>
            <a:r>
              <a:rPr lang="en-ID" dirty="0"/>
              <a:t> </a:t>
            </a:r>
            <a:r>
              <a:rPr lang="en-ID" dirty="0" err="1"/>
              <a:t>serta</a:t>
            </a:r>
            <a:r>
              <a:rPr lang="en-ID" dirty="0"/>
              <a:t> </a:t>
            </a:r>
            <a:r>
              <a:rPr lang="en-ID" dirty="0" err="1"/>
              <a:t>menafsirkan</a:t>
            </a:r>
            <a:r>
              <a:rPr lang="en-ID" dirty="0"/>
              <a:t> </a:t>
            </a:r>
            <a:r>
              <a:rPr lang="en-ID" dirty="0" err="1"/>
              <a:t>penyimpangan-penyimpangan</a:t>
            </a:r>
            <a:r>
              <a:rPr lang="en-ID" dirty="0"/>
              <a:t>.</a:t>
            </a:r>
          </a:p>
          <a:p>
            <a:pPr marL="533400" indent="-457200">
              <a:buFont typeface="+mj-lt"/>
              <a:buAutoNum type="arabicPeriod"/>
            </a:pPr>
            <a:r>
              <a:rPr lang="en-ID" dirty="0" err="1"/>
              <a:t>Mengadakan</a:t>
            </a:r>
            <a:r>
              <a:rPr lang="en-ID" dirty="0"/>
              <a:t> </a:t>
            </a:r>
            <a:r>
              <a:rPr lang="en-ID" dirty="0" err="1"/>
              <a:t>tindakan</a:t>
            </a:r>
            <a:r>
              <a:rPr lang="en-ID" dirty="0"/>
              <a:t> </a:t>
            </a:r>
            <a:r>
              <a:rPr lang="en-ID" dirty="0" err="1"/>
              <a:t>korektif</a:t>
            </a:r>
            <a:endParaRPr lang="en-ID" dirty="0"/>
          </a:p>
          <a:p>
            <a:pPr marL="76200" indent="0">
              <a:buNone/>
            </a:pP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3813511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341B7E-1926-4335-9351-3E7BD81A2B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SASARAN PENGAWASAN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82343-555D-4902-8735-79942D3E4C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83609" y="1039080"/>
            <a:ext cx="7621200" cy="2955404"/>
          </a:xfrm>
        </p:spPr>
        <p:txBody>
          <a:bodyPr/>
          <a:lstStyle/>
          <a:p>
            <a:pPr marL="533400" indent="-457200">
              <a:buFont typeface="+mj-lt"/>
              <a:buAutoNum type="arabicPeriod"/>
            </a:pPr>
            <a:r>
              <a:rPr lang="en-ID" dirty="0" err="1"/>
              <a:t>Meningkatkan</a:t>
            </a:r>
            <a:r>
              <a:rPr lang="en-ID" dirty="0"/>
              <a:t> </a:t>
            </a:r>
            <a:r>
              <a:rPr lang="en-ID" dirty="0" err="1"/>
              <a:t>disiplin</a:t>
            </a:r>
            <a:r>
              <a:rPr lang="en-ID" dirty="0"/>
              <a:t> </a:t>
            </a:r>
            <a:r>
              <a:rPr lang="en-ID" dirty="0" err="1"/>
              <a:t>serta</a:t>
            </a:r>
            <a:r>
              <a:rPr lang="en-ID" dirty="0"/>
              <a:t> </a:t>
            </a:r>
            <a:r>
              <a:rPr lang="en-ID" dirty="0" err="1"/>
              <a:t>prestasi</a:t>
            </a:r>
            <a:r>
              <a:rPr lang="en-ID" dirty="0"/>
              <a:t> </a:t>
            </a:r>
            <a:r>
              <a:rPr lang="en-ID" dirty="0" err="1"/>
              <a:t>kerja</a:t>
            </a:r>
            <a:r>
              <a:rPr lang="en-ID" dirty="0"/>
              <a:t> dan </a:t>
            </a:r>
            <a:r>
              <a:rPr lang="en-ID" dirty="0" err="1"/>
              <a:t>pencapaian</a:t>
            </a:r>
            <a:r>
              <a:rPr lang="en-ID" dirty="0"/>
              <a:t> </a:t>
            </a:r>
            <a:r>
              <a:rPr lang="en-ID" dirty="0" err="1"/>
              <a:t>sasaran</a:t>
            </a:r>
            <a:r>
              <a:rPr lang="en-ID" dirty="0"/>
              <a:t> </a:t>
            </a:r>
            <a:r>
              <a:rPr lang="en-ID" dirty="0" err="1"/>
              <a:t>pelaksanaan</a:t>
            </a:r>
            <a:r>
              <a:rPr lang="en-ID" dirty="0"/>
              <a:t> </a:t>
            </a:r>
            <a:r>
              <a:rPr lang="en-ID" dirty="0" err="1"/>
              <a:t>tugas</a:t>
            </a:r>
            <a:r>
              <a:rPr lang="en-ID" dirty="0"/>
              <a:t>. </a:t>
            </a:r>
          </a:p>
          <a:p>
            <a:pPr marL="533400" indent="-457200">
              <a:buFont typeface="+mj-lt"/>
              <a:buAutoNum type="arabicPeriod"/>
            </a:pPr>
            <a:r>
              <a:rPr lang="en-ID" dirty="0" err="1"/>
              <a:t>Menekan</a:t>
            </a:r>
            <a:r>
              <a:rPr lang="en-ID" dirty="0"/>
              <a:t> </a:t>
            </a:r>
            <a:r>
              <a:rPr lang="en-ID" dirty="0" err="1"/>
              <a:t>sekecil</a:t>
            </a:r>
            <a:r>
              <a:rPr lang="en-ID" dirty="0"/>
              <a:t> </a:t>
            </a:r>
            <a:r>
              <a:rPr lang="en-ID" dirty="0" err="1"/>
              <a:t>mungkin</a:t>
            </a:r>
            <a:r>
              <a:rPr lang="en-ID" dirty="0"/>
              <a:t> </a:t>
            </a:r>
            <a:r>
              <a:rPr lang="en-ID" dirty="0" err="1"/>
              <a:t>penyalahgunaan</a:t>
            </a:r>
            <a:r>
              <a:rPr lang="en-ID" dirty="0"/>
              <a:t> </a:t>
            </a:r>
            <a:r>
              <a:rPr lang="en-ID" dirty="0" err="1"/>
              <a:t>wewenang</a:t>
            </a:r>
            <a:r>
              <a:rPr lang="en-ID" dirty="0"/>
              <a:t>.</a:t>
            </a:r>
          </a:p>
          <a:p>
            <a:pPr marL="533400" indent="-457200">
              <a:buFont typeface="+mj-lt"/>
              <a:buAutoNum type="arabicPeriod"/>
            </a:pPr>
            <a:r>
              <a:rPr lang="en-ID" dirty="0" err="1"/>
              <a:t>Menekan</a:t>
            </a:r>
            <a:r>
              <a:rPr lang="en-ID" dirty="0"/>
              <a:t> </a:t>
            </a:r>
            <a:r>
              <a:rPr lang="en-ID" dirty="0" err="1"/>
              <a:t>sekecil</a:t>
            </a:r>
            <a:r>
              <a:rPr lang="en-ID" dirty="0"/>
              <a:t> </a:t>
            </a:r>
            <a:r>
              <a:rPr lang="en-ID" dirty="0" err="1"/>
              <a:t>mungkin</a:t>
            </a:r>
            <a:r>
              <a:rPr lang="en-ID" dirty="0"/>
              <a:t> </a:t>
            </a:r>
            <a:r>
              <a:rPr lang="en-ID" dirty="0" err="1"/>
              <a:t>kebocoran</a:t>
            </a:r>
            <a:r>
              <a:rPr lang="en-ID" dirty="0"/>
              <a:t> </a:t>
            </a:r>
            <a:r>
              <a:rPr lang="en-ID" dirty="0" err="1"/>
              <a:t>serta</a:t>
            </a:r>
            <a:r>
              <a:rPr lang="en-ID" dirty="0"/>
              <a:t> </a:t>
            </a:r>
            <a:r>
              <a:rPr lang="en-ID" dirty="0" err="1"/>
              <a:t>pemborosan</a:t>
            </a:r>
            <a:r>
              <a:rPr lang="en-ID" dirty="0"/>
              <a:t>.</a:t>
            </a:r>
          </a:p>
          <a:p>
            <a:pPr marL="533400" indent="-457200">
              <a:buFont typeface="+mj-lt"/>
              <a:buAutoNum type="arabicPeriod"/>
            </a:pPr>
            <a:r>
              <a:rPr lang="en-ID" dirty="0" err="1"/>
              <a:t>Meningkatkan</a:t>
            </a:r>
            <a:r>
              <a:rPr lang="en-ID" dirty="0"/>
              <a:t> </a:t>
            </a:r>
            <a:r>
              <a:rPr lang="en-ID" dirty="0" err="1"/>
              <a:t>pelayanan</a:t>
            </a:r>
            <a:r>
              <a:rPr lang="en-ID" dirty="0"/>
              <a:t>.</a:t>
            </a:r>
          </a:p>
          <a:p>
            <a:pPr marL="533400" indent="-457200">
              <a:buFont typeface="+mj-lt"/>
              <a:buAutoNum type="arabicPeriod"/>
            </a:pPr>
            <a:r>
              <a:rPr lang="en-ID" dirty="0" err="1"/>
              <a:t>Memperlancar</a:t>
            </a:r>
            <a:r>
              <a:rPr lang="en-ID" dirty="0"/>
              <a:t> </a:t>
            </a:r>
            <a:r>
              <a:rPr lang="en-ID" dirty="0" err="1"/>
              <a:t>segala</a:t>
            </a:r>
            <a:r>
              <a:rPr lang="en-ID" dirty="0"/>
              <a:t> </a:t>
            </a:r>
            <a:r>
              <a:rPr lang="en-ID" dirty="0" err="1"/>
              <a:t>kegiatan</a:t>
            </a:r>
            <a:r>
              <a:rPr lang="en-ID" dirty="0"/>
              <a:t>.</a:t>
            </a:r>
          </a:p>
          <a:p>
            <a:pPr marL="76200" indent="0">
              <a:buNone/>
            </a:pP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8706782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A6C83B-2752-498C-A634-616D83AD8D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ATRIBUT MANAJEMEN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0DF286-3A0A-42E3-B432-4E3A1A6408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33253" y="1219554"/>
            <a:ext cx="7739286" cy="3761520"/>
          </a:xfrm>
        </p:spPr>
        <p:txBody>
          <a:bodyPr/>
          <a:lstStyle/>
          <a:p>
            <a:r>
              <a:rPr lang="en-ID" dirty="0"/>
              <a:t>KEKUASAAN ( PELAKSANAAN TUGAS DAN FUNGSI MEMERLUKAN DUKUNGAN KEKUASAAN).</a:t>
            </a:r>
          </a:p>
          <a:p>
            <a:r>
              <a:rPr lang="en-ID" dirty="0"/>
              <a:t>TUJUAN ( PENCAPAIANNYA MENUNTUT KOMITMEN DAN MOTIVASI).</a:t>
            </a:r>
          </a:p>
          <a:p>
            <a:r>
              <a:rPr lang="en-ID" dirty="0"/>
              <a:t>PROSES ( PELEKSANAAN TUGAS DAN FUNGSI ).</a:t>
            </a:r>
          </a:p>
          <a:p>
            <a:r>
              <a:rPr lang="en-ID" dirty="0"/>
              <a:t>MANUSIA ( PENDUKUNG PROSES ).</a:t>
            </a:r>
          </a:p>
          <a:p>
            <a:r>
              <a:rPr lang="en-ID" dirty="0"/>
              <a:t>SUMBER DAYA ( FISIK DAN NON FISIK ).</a:t>
            </a:r>
          </a:p>
          <a:p>
            <a:pPr marL="76200" indent="0">
              <a:buNone/>
            </a:pP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9950835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40"/>
          <p:cNvSpPr txBox="1">
            <a:spLocks noGrp="1"/>
          </p:cNvSpPr>
          <p:nvPr>
            <p:ph type="title"/>
          </p:nvPr>
        </p:nvSpPr>
        <p:spPr>
          <a:xfrm>
            <a:off x="502000" y="342969"/>
            <a:ext cx="7621200" cy="38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</a:pPr>
            <a:r>
              <a:rPr lang="en" dirty="0"/>
              <a:t>PENGERTIAN</a:t>
            </a:r>
            <a:endParaRPr dirty="0"/>
          </a:p>
        </p:txBody>
      </p:sp>
      <p:sp>
        <p:nvSpPr>
          <p:cNvPr id="546" name="Google Shape;546;p40"/>
          <p:cNvSpPr txBox="1">
            <a:spLocks noGrp="1"/>
          </p:cNvSpPr>
          <p:nvPr>
            <p:ph type="body" idx="1"/>
          </p:nvPr>
        </p:nvSpPr>
        <p:spPr>
          <a:xfrm>
            <a:off x="875325" y="753368"/>
            <a:ext cx="7621200" cy="439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t" anchorCtr="0">
            <a:noAutofit/>
          </a:bodyPr>
          <a:lstStyle/>
          <a:p>
            <a:pPr marL="0" lvl="0" indent="0">
              <a:spcAft>
                <a:spcPts val="2100"/>
              </a:spcAft>
              <a:buNone/>
            </a:pPr>
            <a:r>
              <a:rPr lang="en-ID" dirty="0" err="1"/>
              <a:t>Menurut</a:t>
            </a:r>
            <a:r>
              <a:rPr lang="en-ID" dirty="0"/>
              <a:t> (</a:t>
            </a:r>
            <a:r>
              <a:rPr lang="en-ID" dirty="0" err="1"/>
              <a:t>Okianna</a:t>
            </a:r>
            <a:r>
              <a:rPr lang="en-ID" dirty="0"/>
              <a:t>, 2021) </a:t>
            </a:r>
            <a:r>
              <a:rPr lang="en-ID" dirty="0" err="1"/>
              <a:t>Manajemen</a:t>
            </a:r>
            <a:r>
              <a:rPr lang="en-ID" dirty="0"/>
              <a:t> </a:t>
            </a:r>
            <a:r>
              <a:rPr lang="en-ID" dirty="0" err="1"/>
              <a:t>ini</a:t>
            </a:r>
            <a:r>
              <a:rPr lang="en-ID" dirty="0"/>
              <a:t> </a:t>
            </a:r>
            <a:r>
              <a:rPr lang="en-ID" dirty="0" err="1"/>
              <a:t>berasal</a:t>
            </a:r>
            <a:r>
              <a:rPr lang="en-ID" dirty="0"/>
              <a:t> </a:t>
            </a:r>
            <a:r>
              <a:rPr lang="en-ID" dirty="0" err="1"/>
              <a:t>dari</a:t>
            </a:r>
            <a:r>
              <a:rPr lang="en-ID" dirty="0"/>
              <a:t> </a:t>
            </a:r>
            <a:r>
              <a:rPr lang="en-ID" dirty="0" err="1"/>
              <a:t>bahasa</a:t>
            </a:r>
            <a:r>
              <a:rPr lang="en-ID" dirty="0"/>
              <a:t> </a:t>
            </a:r>
            <a:r>
              <a:rPr lang="en-ID" dirty="0" err="1"/>
              <a:t>Perancis</a:t>
            </a:r>
            <a:r>
              <a:rPr lang="en-ID" dirty="0"/>
              <a:t> </a:t>
            </a:r>
            <a:r>
              <a:rPr lang="en-ID" dirty="0" err="1"/>
              <a:t>Kuno</a:t>
            </a:r>
            <a:r>
              <a:rPr lang="en-ID" dirty="0"/>
              <a:t> </a:t>
            </a:r>
            <a:r>
              <a:rPr lang="en-ID" dirty="0" err="1"/>
              <a:t>yaitu</a:t>
            </a:r>
            <a:r>
              <a:rPr lang="en-ID" dirty="0"/>
              <a:t> “</a:t>
            </a:r>
            <a:r>
              <a:rPr lang="en-ID" dirty="0" err="1"/>
              <a:t>Menagement</a:t>
            </a:r>
            <a:r>
              <a:rPr lang="en-ID" dirty="0"/>
              <a:t>” yang </a:t>
            </a:r>
            <a:r>
              <a:rPr lang="en-ID" dirty="0" err="1"/>
              <a:t>berarti</a:t>
            </a:r>
            <a:r>
              <a:rPr lang="en-ID" dirty="0"/>
              <a:t> </a:t>
            </a:r>
            <a:r>
              <a:rPr lang="en-ID" dirty="0" err="1"/>
              <a:t>seni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melaksanakan</a:t>
            </a:r>
            <a:r>
              <a:rPr lang="en-ID" dirty="0"/>
              <a:t> dan </a:t>
            </a:r>
            <a:r>
              <a:rPr lang="en-ID" dirty="0" err="1"/>
              <a:t>mengatur</a:t>
            </a:r>
            <a:r>
              <a:rPr lang="en-ID" dirty="0"/>
              <a:t>. </a:t>
            </a:r>
            <a:r>
              <a:rPr lang="en-ID" dirty="0" err="1"/>
              <a:t>Dimana</a:t>
            </a:r>
            <a:r>
              <a:rPr lang="en-ID" dirty="0"/>
              <a:t> </a:t>
            </a:r>
            <a:r>
              <a:rPr lang="en-ID" dirty="0" err="1"/>
              <a:t>titik</a:t>
            </a:r>
            <a:r>
              <a:rPr lang="en-ID" dirty="0"/>
              <a:t> </a:t>
            </a:r>
            <a:r>
              <a:rPr lang="en-ID" dirty="0" err="1"/>
              <a:t>awal</a:t>
            </a:r>
            <a:r>
              <a:rPr lang="en-ID" dirty="0"/>
              <a:t> </a:t>
            </a:r>
            <a:r>
              <a:rPr lang="en-ID" dirty="0" err="1"/>
              <a:t>dari</a:t>
            </a:r>
            <a:r>
              <a:rPr lang="en-ID" dirty="0"/>
              <a:t> </a:t>
            </a:r>
            <a:r>
              <a:rPr lang="en-ID" dirty="0" err="1"/>
              <a:t>manajemen</a:t>
            </a:r>
            <a:r>
              <a:rPr lang="en-ID" dirty="0"/>
              <a:t> </a:t>
            </a:r>
            <a:r>
              <a:rPr lang="en-ID" dirty="0" err="1"/>
              <a:t>adalah</a:t>
            </a:r>
            <a:r>
              <a:rPr lang="en-ID" dirty="0"/>
              <a:t> </a:t>
            </a:r>
            <a:r>
              <a:rPr lang="en-ID" dirty="0" err="1"/>
              <a:t>berpijak</a:t>
            </a:r>
            <a:r>
              <a:rPr lang="en-ID" dirty="0"/>
              <a:t> pada </a:t>
            </a:r>
            <a:r>
              <a:rPr lang="en-ID" dirty="0" err="1"/>
              <a:t>fungsi</a:t>
            </a:r>
            <a:r>
              <a:rPr lang="en-ID" dirty="0"/>
              <a:t> </a:t>
            </a:r>
            <a:r>
              <a:rPr lang="en-ID" dirty="0" err="1"/>
              <a:t>perencanaan</a:t>
            </a:r>
            <a:r>
              <a:rPr lang="en-ID" dirty="0"/>
              <a:t>, </a:t>
            </a:r>
            <a:r>
              <a:rPr lang="en-ID" dirty="0" err="1"/>
              <a:t>pengorganisasian</a:t>
            </a:r>
            <a:r>
              <a:rPr lang="en-ID" dirty="0"/>
              <a:t>, </a:t>
            </a:r>
            <a:r>
              <a:rPr lang="en-ID" dirty="0" err="1"/>
              <a:t>pelaksanaan</a:t>
            </a:r>
            <a:r>
              <a:rPr lang="en-ID" dirty="0"/>
              <a:t> dan </a:t>
            </a:r>
            <a:r>
              <a:rPr lang="en-ID" dirty="0" err="1"/>
              <a:t>pengendalian</a:t>
            </a:r>
            <a:r>
              <a:rPr lang="en-ID" dirty="0"/>
              <a:t>. </a:t>
            </a:r>
          </a:p>
          <a:p>
            <a:pPr marL="0" lvl="0" indent="0">
              <a:spcAft>
                <a:spcPts val="2100"/>
              </a:spcAft>
              <a:buNone/>
            </a:pPr>
            <a:r>
              <a:rPr lang="en-ID" dirty="0" err="1"/>
              <a:t>Menurut</a:t>
            </a:r>
            <a:r>
              <a:rPr lang="en-ID" dirty="0"/>
              <a:t> Mary Parker Follet </a:t>
            </a:r>
            <a:r>
              <a:rPr lang="en-ID" dirty="0" err="1"/>
              <a:t>dalam</a:t>
            </a:r>
            <a:r>
              <a:rPr lang="en-ID" dirty="0"/>
              <a:t> (</a:t>
            </a:r>
            <a:r>
              <a:rPr lang="en-ID" dirty="0" err="1"/>
              <a:t>Untari</a:t>
            </a:r>
            <a:r>
              <a:rPr lang="en-ID" dirty="0"/>
              <a:t> &amp; </a:t>
            </a:r>
            <a:r>
              <a:rPr lang="en-ID" dirty="0" err="1"/>
              <a:t>Satria</a:t>
            </a:r>
            <a:r>
              <a:rPr lang="en-ID" dirty="0"/>
              <a:t>, 2021), </a:t>
            </a:r>
            <a:r>
              <a:rPr lang="en-ID" dirty="0" err="1"/>
              <a:t>misalnya</a:t>
            </a:r>
            <a:r>
              <a:rPr lang="en-ID" dirty="0"/>
              <a:t>, </a:t>
            </a:r>
            <a:r>
              <a:rPr lang="en-ID" dirty="0" err="1"/>
              <a:t>mendefinisikan</a:t>
            </a:r>
            <a:r>
              <a:rPr lang="en-ID" dirty="0"/>
              <a:t> </a:t>
            </a:r>
            <a:r>
              <a:rPr lang="en-ID" dirty="0" err="1"/>
              <a:t>manajemen</a:t>
            </a:r>
            <a:r>
              <a:rPr lang="en-ID" dirty="0"/>
              <a:t> </a:t>
            </a:r>
            <a:r>
              <a:rPr lang="en-ID" dirty="0" err="1"/>
              <a:t>sebagai</a:t>
            </a:r>
            <a:r>
              <a:rPr lang="en-ID" dirty="0"/>
              <a:t> </a:t>
            </a:r>
            <a:r>
              <a:rPr lang="en-ID" dirty="0" err="1"/>
              <a:t>seni</a:t>
            </a:r>
            <a:r>
              <a:rPr lang="en-ID" dirty="0"/>
              <a:t> </a:t>
            </a:r>
            <a:r>
              <a:rPr lang="en-ID" dirty="0" err="1"/>
              <a:t>menyelesaikan</a:t>
            </a:r>
            <a:r>
              <a:rPr lang="en-ID" dirty="0"/>
              <a:t> </a:t>
            </a:r>
            <a:r>
              <a:rPr lang="en-ID" dirty="0" err="1"/>
              <a:t>pekerjaan</a:t>
            </a:r>
            <a:r>
              <a:rPr lang="en-ID" dirty="0"/>
              <a:t> </a:t>
            </a:r>
            <a:r>
              <a:rPr lang="en-ID" dirty="0" err="1"/>
              <a:t>melalui</a:t>
            </a:r>
            <a:r>
              <a:rPr lang="en-ID" dirty="0"/>
              <a:t> orang lain. </a:t>
            </a:r>
            <a:r>
              <a:rPr lang="en-ID" dirty="0" err="1"/>
              <a:t>Definisi</a:t>
            </a:r>
            <a:r>
              <a:rPr lang="en-ID" dirty="0"/>
              <a:t> </a:t>
            </a:r>
            <a:r>
              <a:rPr lang="en-ID" dirty="0" err="1"/>
              <a:t>ini</a:t>
            </a:r>
            <a:r>
              <a:rPr lang="en-ID" dirty="0"/>
              <a:t> </a:t>
            </a:r>
            <a:r>
              <a:rPr lang="en-ID" dirty="0" err="1"/>
              <a:t>berarti</a:t>
            </a:r>
            <a:r>
              <a:rPr lang="en-ID" dirty="0"/>
              <a:t> </a:t>
            </a:r>
            <a:r>
              <a:rPr lang="en-ID" dirty="0" err="1"/>
              <a:t>bahwa</a:t>
            </a:r>
            <a:r>
              <a:rPr lang="en-ID" dirty="0"/>
              <a:t> </a:t>
            </a:r>
            <a:r>
              <a:rPr lang="en-ID" dirty="0" err="1"/>
              <a:t>seorang</a:t>
            </a:r>
            <a:r>
              <a:rPr lang="en-ID" dirty="0"/>
              <a:t> </a:t>
            </a:r>
            <a:r>
              <a:rPr lang="en-ID" dirty="0" err="1"/>
              <a:t>manajer</a:t>
            </a:r>
            <a:r>
              <a:rPr lang="en-ID" dirty="0"/>
              <a:t> </a:t>
            </a:r>
            <a:r>
              <a:rPr lang="en-ID" dirty="0" err="1"/>
              <a:t>bertugas</a:t>
            </a:r>
            <a:r>
              <a:rPr lang="en-ID" dirty="0"/>
              <a:t> </a:t>
            </a:r>
            <a:r>
              <a:rPr lang="en-ID" dirty="0" err="1"/>
              <a:t>mengatur</a:t>
            </a:r>
            <a:r>
              <a:rPr lang="en-ID" dirty="0"/>
              <a:t> dan </a:t>
            </a:r>
            <a:r>
              <a:rPr lang="en-ID" dirty="0" err="1"/>
              <a:t>mengarahkan</a:t>
            </a:r>
            <a:r>
              <a:rPr lang="en-ID" dirty="0"/>
              <a:t> orang lain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mencapai</a:t>
            </a:r>
            <a:r>
              <a:rPr lang="en-ID" dirty="0"/>
              <a:t> </a:t>
            </a:r>
            <a:r>
              <a:rPr lang="en-ID" dirty="0" err="1"/>
              <a:t>tujuan</a:t>
            </a:r>
            <a:r>
              <a:rPr lang="en-ID" dirty="0"/>
              <a:t> </a:t>
            </a:r>
            <a:r>
              <a:rPr lang="en-ID" dirty="0" err="1"/>
              <a:t>organisasi</a:t>
            </a:r>
            <a:r>
              <a:rPr lang="en-ID" dirty="0"/>
              <a:t>.</a:t>
            </a: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2100"/>
              </a:spcAft>
              <a:buSzPts val="2400"/>
              <a:buNone/>
            </a:pPr>
            <a:endParaRPr dirty="0"/>
          </a:p>
        </p:txBody>
      </p:sp>
      <p:sp>
        <p:nvSpPr>
          <p:cNvPr id="547" name="Google Shape;547;p40">
            <a:hlinkClick r:id="rId3" action="ppaction://hlinksldjump"/>
          </p:cNvPr>
          <p:cNvSpPr txBox="1"/>
          <p:nvPr/>
        </p:nvSpPr>
        <p:spPr>
          <a:xfrm rot="5400000">
            <a:off x="8625087" y="194618"/>
            <a:ext cx="768485" cy="315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WELCOME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48" name="Google Shape;548;p40">
            <a:hlinkClick r:id="rId4" action="ppaction://hlinksldjump"/>
          </p:cNvPr>
          <p:cNvSpPr txBox="1"/>
          <p:nvPr/>
        </p:nvSpPr>
        <p:spPr>
          <a:xfrm rot="5400000">
            <a:off x="8687429" y="927518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MATH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49" name="Google Shape;549;p40">
            <a:hlinkClick r:id="rId5" action="ppaction://hlinksldjump"/>
          </p:cNvPr>
          <p:cNvSpPr txBox="1"/>
          <p:nvPr/>
        </p:nvSpPr>
        <p:spPr>
          <a:xfrm rot="5400000">
            <a:off x="8687429" y="1641260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SCIENCE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50" name="Google Shape;550;p40">
            <a:hlinkClick r:id="rId6" action="ppaction://hlinksldjump"/>
          </p:cNvPr>
          <p:cNvSpPr txBox="1"/>
          <p:nvPr/>
        </p:nvSpPr>
        <p:spPr>
          <a:xfrm rot="5400000">
            <a:off x="8611198" y="2344407"/>
            <a:ext cx="796263" cy="2671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GEOGRAPHY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51" name="Google Shape;551;p40">
            <a:hlinkClick r:id="rId7" action="ppaction://hlinksldjump"/>
          </p:cNvPr>
          <p:cNvSpPr txBox="1"/>
          <p:nvPr/>
        </p:nvSpPr>
        <p:spPr>
          <a:xfrm rot="5400000">
            <a:off x="8687429" y="3047482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ENGLISH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52" name="Google Shape;552;p40">
            <a:hlinkClick r:id="rId8" action="ppaction://hlinksldjump"/>
          </p:cNvPr>
          <p:cNvSpPr txBox="1"/>
          <p:nvPr/>
        </p:nvSpPr>
        <p:spPr>
          <a:xfrm rot="5400000">
            <a:off x="8687429" y="3738184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HISTORY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53" name="Google Shape;553;p40">
            <a:hlinkClick r:id="rId9" action="ppaction://hlinksldjump"/>
          </p:cNvPr>
          <p:cNvSpPr txBox="1"/>
          <p:nvPr/>
        </p:nvSpPr>
        <p:spPr>
          <a:xfrm rot="5400000">
            <a:off x="8687429" y="4435979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SOCIAL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54" name="Google Shape;554;p40">
            <a:hlinkClick r:id="" action="ppaction://noaction"/>
          </p:cNvPr>
          <p:cNvSpPr txBox="1"/>
          <p:nvPr/>
        </p:nvSpPr>
        <p:spPr>
          <a:xfrm rot="5400000">
            <a:off x="8687429" y="5135550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NOTES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EA619F-A44A-470D-AA96-4D122ED8FC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FUNGSI MANAJER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FE775A-182F-43ED-B431-357815C146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59546" y="950183"/>
            <a:ext cx="7621200" cy="4391700"/>
          </a:xfrm>
        </p:spPr>
        <p:txBody>
          <a:bodyPr/>
          <a:lstStyle/>
          <a:p>
            <a:r>
              <a:rPr lang="en-ID" dirty="0"/>
              <a:t>MEMAHAMI MISI PERUSAHAN (ARAH DAN RUANG GERAK BISNIS).</a:t>
            </a:r>
          </a:p>
          <a:p>
            <a:r>
              <a:rPr lang="en-ID" dirty="0"/>
              <a:t>MENGANTISIPASI KEADAAN DAN PERSOALAN MASA DEPAN, MENETUKAN TUJUAN, MENENTUKAN COURSES OF ACTION, MENYIAPKAN SUMBER DAYA.</a:t>
            </a:r>
          </a:p>
          <a:p>
            <a:r>
              <a:rPr lang="en-ID" dirty="0"/>
              <a:t>MENGENDALIKAN PENGGUNAN SUMBER DAYA.</a:t>
            </a:r>
          </a:p>
          <a:p>
            <a:r>
              <a:rPr lang="en-ID" dirty="0"/>
              <a:t>SIAP MENGHADAPI KONTINGENSI.</a:t>
            </a:r>
          </a:p>
          <a:p>
            <a:pPr marL="76200" indent="0">
              <a:buNone/>
            </a:pP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8616896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C2108D-1277-4483-B863-A0B35F7917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PERAN MANAJER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4F287E-0EC4-4E40-915A-2AE320C5DC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35482" y="894702"/>
            <a:ext cx="7621200" cy="4391700"/>
          </a:xfrm>
        </p:spPr>
        <p:txBody>
          <a:bodyPr/>
          <a:lstStyle/>
          <a:p>
            <a:pPr marL="76200" indent="0">
              <a:buNone/>
            </a:pPr>
            <a:r>
              <a:rPr lang="en-ID" dirty="0"/>
              <a:t>MENURUT P. DRUCKER, 2014</a:t>
            </a:r>
          </a:p>
          <a:p>
            <a:pPr marL="76200" indent="0">
              <a:buNone/>
            </a:pPr>
            <a:r>
              <a:rPr lang="en-ID" dirty="0"/>
              <a:t>EFICIENCY :</a:t>
            </a:r>
          </a:p>
          <a:p>
            <a:pPr marL="76200" indent="0">
              <a:buNone/>
            </a:pPr>
            <a:r>
              <a:rPr lang="en-ID" dirty="0"/>
              <a:t>DOING THING RIGHT, HUBUNGAN INPUT-OUTPUT MENGHASILKAN HASIL DENGAN SUMBER YANG EKONOMIS</a:t>
            </a:r>
          </a:p>
          <a:p>
            <a:pPr marL="76200" indent="0">
              <a:buNone/>
            </a:pPr>
            <a:endParaRPr lang="en-ID" dirty="0"/>
          </a:p>
          <a:p>
            <a:pPr marL="76200" indent="0">
              <a:buNone/>
            </a:pPr>
            <a:r>
              <a:rPr lang="en-ID" dirty="0"/>
              <a:t>EFFECTIVENESS :</a:t>
            </a:r>
          </a:p>
          <a:p>
            <a:pPr marL="76200" indent="0">
              <a:buNone/>
            </a:pPr>
            <a:r>
              <a:rPr lang="en-ID" dirty="0"/>
              <a:t>DOING THE RIGHT THING: KEMAMPUAN UNTUK MENENTUKAN TUJUAN SERTA KEMAMPUAN UNTUK MENCAPAINYA	</a:t>
            </a:r>
          </a:p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1760384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362D6-21FD-416E-B103-00CAFAEEE4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LEVEL MANAJER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BA695A-A5C8-424D-AB0B-E0C42DD77F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94430" y="726669"/>
            <a:ext cx="7847570" cy="4391700"/>
          </a:xfrm>
        </p:spPr>
        <p:txBody>
          <a:bodyPr/>
          <a:lstStyle/>
          <a:p>
            <a:pPr marL="76200" indent="0">
              <a:buNone/>
            </a:pPr>
            <a:r>
              <a:rPr lang="en-ID" dirty="0"/>
              <a:t>FIRST LINE MANAGER </a:t>
            </a:r>
          </a:p>
          <a:p>
            <a:pPr marL="76200" indent="0">
              <a:buNone/>
            </a:pPr>
            <a:r>
              <a:rPr lang="en-ID" dirty="0"/>
              <a:t>MEMERINTAHKAN PARA PELAKSANA</a:t>
            </a:r>
          </a:p>
          <a:p>
            <a:pPr marL="76200" indent="0">
              <a:buNone/>
            </a:pPr>
            <a:r>
              <a:rPr lang="en-ID" dirty="0"/>
              <a:t>	CONTOH: FORMEN, SUPERVISOR</a:t>
            </a:r>
          </a:p>
          <a:p>
            <a:pPr marL="76200" indent="0">
              <a:buNone/>
            </a:pPr>
            <a:endParaRPr lang="en-ID" dirty="0"/>
          </a:p>
          <a:p>
            <a:pPr marL="76200" indent="0">
              <a:buNone/>
            </a:pPr>
            <a:r>
              <a:rPr lang="en-ID" dirty="0"/>
              <a:t>MIDDLE MANAGER :  MEMERINTAH FIRST LINE MANAGER MENJABARKAN STRATEGI &amp; KEBIJAKAN PERUSAHAANN DALAM KEGIATAN OPERASIONAL</a:t>
            </a:r>
          </a:p>
          <a:p>
            <a:pPr marL="76200" indent="0">
              <a:buNone/>
            </a:pPr>
            <a:endParaRPr lang="en-ID" dirty="0"/>
          </a:p>
          <a:p>
            <a:pPr marL="76200" indent="0">
              <a:buNone/>
            </a:pPr>
            <a:r>
              <a:rPr lang="en-ID" dirty="0"/>
              <a:t>TOP MANAGERS: BERTANGGUNG JAWAB ATAS SELURUH MANAGENT PERUSAHAAN</a:t>
            </a:r>
          </a:p>
          <a:p>
            <a:pPr marL="76200" indent="0">
              <a:buNone/>
            </a:pPr>
            <a:r>
              <a:rPr lang="en-ID" dirty="0"/>
              <a:t>MERUMUSKAN STRATEGI &amp; POLICY PERUSAHAAN</a:t>
            </a:r>
          </a:p>
          <a:p>
            <a:pPr marL="76200" indent="0">
              <a:buNone/>
            </a:pP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525075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C0F6BB-1740-4DF8-BBFE-E3FF17F343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MANAJER</a:t>
            </a:r>
            <a:endParaRPr lang="en-ID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FB0BD44-5846-406A-BC0E-9A393D87FA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223" y="795176"/>
            <a:ext cx="7175553" cy="4811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4739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C98BFC-C6AB-4FE0-B61B-431C0F1C51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TERIMA KASIH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8141891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p41"/>
          <p:cNvSpPr txBox="1">
            <a:spLocks noGrp="1"/>
          </p:cNvSpPr>
          <p:nvPr>
            <p:ph type="title"/>
          </p:nvPr>
        </p:nvSpPr>
        <p:spPr>
          <a:xfrm>
            <a:off x="502000" y="342969"/>
            <a:ext cx="7621200" cy="38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</a:pPr>
            <a:r>
              <a:rPr lang="en" dirty="0"/>
              <a:t>PERENCANAAN</a:t>
            </a:r>
            <a:endParaRPr dirty="0"/>
          </a:p>
        </p:txBody>
      </p:sp>
      <p:sp>
        <p:nvSpPr>
          <p:cNvPr id="560" name="Google Shape;560;p41"/>
          <p:cNvSpPr txBox="1">
            <a:spLocks noGrp="1"/>
          </p:cNvSpPr>
          <p:nvPr>
            <p:ph type="body" idx="1"/>
          </p:nvPr>
        </p:nvSpPr>
        <p:spPr>
          <a:xfrm>
            <a:off x="923451" y="1467110"/>
            <a:ext cx="7621200" cy="16319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t" anchorCtr="0">
            <a:noAutofit/>
          </a:bodyPr>
          <a:lstStyle/>
          <a:p>
            <a:pPr marL="0" lvl="0" indent="0">
              <a:spcAft>
                <a:spcPts val="2100"/>
              </a:spcAft>
              <a:buNone/>
            </a:pPr>
            <a:r>
              <a:rPr lang="en-ID" dirty="0" err="1"/>
              <a:t>Perencanaan</a:t>
            </a:r>
            <a:r>
              <a:rPr lang="en-ID" dirty="0"/>
              <a:t> </a:t>
            </a:r>
            <a:r>
              <a:rPr lang="en-ID" dirty="0" err="1"/>
              <a:t>menurut</a:t>
            </a:r>
            <a:r>
              <a:rPr lang="en-ID" dirty="0"/>
              <a:t> (</a:t>
            </a:r>
            <a:r>
              <a:rPr lang="en-ID" dirty="0" err="1"/>
              <a:t>Okianna</a:t>
            </a:r>
            <a:r>
              <a:rPr lang="en-ID" dirty="0"/>
              <a:t>, 2021) </a:t>
            </a:r>
            <a:r>
              <a:rPr lang="en-ID" dirty="0" err="1"/>
              <a:t>adalah</a:t>
            </a:r>
            <a:r>
              <a:rPr lang="en-ID" dirty="0"/>
              <a:t> </a:t>
            </a:r>
            <a:r>
              <a:rPr lang="en-ID" dirty="0" err="1"/>
              <a:t>sebuah</a:t>
            </a:r>
            <a:r>
              <a:rPr lang="en-ID" dirty="0"/>
              <a:t> </a:t>
            </a:r>
            <a:r>
              <a:rPr lang="en-ID" dirty="0" err="1"/>
              <a:t>pemikiran</a:t>
            </a:r>
            <a:r>
              <a:rPr lang="en-ID" dirty="0"/>
              <a:t> </a:t>
            </a:r>
            <a:r>
              <a:rPr lang="en-ID" dirty="0" err="1"/>
              <a:t>apa</a:t>
            </a:r>
            <a:r>
              <a:rPr lang="en-ID" dirty="0"/>
              <a:t> yang </a:t>
            </a:r>
            <a:r>
              <a:rPr lang="en-ID" dirty="0" err="1"/>
              <a:t>harus</a:t>
            </a:r>
            <a:r>
              <a:rPr lang="en-ID" dirty="0"/>
              <a:t> </a:t>
            </a:r>
            <a:r>
              <a:rPr lang="en-ID" dirty="0" err="1"/>
              <a:t>dikerjakan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sumberdaya</a:t>
            </a:r>
            <a:r>
              <a:rPr lang="en-ID" dirty="0"/>
              <a:t> yang </a:t>
            </a:r>
            <a:r>
              <a:rPr lang="en-ID" dirty="0" err="1"/>
              <a:t>dimiliki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mencapai</a:t>
            </a:r>
            <a:r>
              <a:rPr lang="en-ID" dirty="0"/>
              <a:t> </a:t>
            </a:r>
            <a:r>
              <a:rPr lang="en-ID" dirty="0" err="1"/>
              <a:t>tujuan</a:t>
            </a:r>
            <a:r>
              <a:rPr lang="en-ID" dirty="0"/>
              <a:t> </a:t>
            </a:r>
            <a:r>
              <a:rPr lang="en-ID" dirty="0" err="1"/>
              <a:t>perusahaan</a:t>
            </a:r>
            <a:r>
              <a:rPr lang="en-ID" dirty="0"/>
              <a:t>. </a:t>
            </a:r>
            <a:endParaRPr dirty="0"/>
          </a:p>
        </p:txBody>
      </p:sp>
      <p:sp>
        <p:nvSpPr>
          <p:cNvPr id="561" name="Google Shape;561;p41">
            <a:hlinkClick r:id="rId3" action="ppaction://hlinksldjump"/>
          </p:cNvPr>
          <p:cNvSpPr txBox="1"/>
          <p:nvPr/>
        </p:nvSpPr>
        <p:spPr>
          <a:xfrm rot="5400000">
            <a:off x="8625087" y="194618"/>
            <a:ext cx="768485" cy="315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WELCOME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62" name="Google Shape;562;p41">
            <a:hlinkClick r:id="rId4" action="ppaction://hlinksldjump"/>
          </p:cNvPr>
          <p:cNvSpPr txBox="1"/>
          <p:nvPr/>
        </p:nvSpPr>
        <p:spPr>
          <a:xfrm rot="5400000">
            <a:off x="8687429" y="927518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MATH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63" name="Google Shape;563;p41">
            <a:hlinkClick r:id="rId5" action="ppaction://hlinksldjump"/>
          </p:cNvPr>
          <p:cNvSpPr txBox="1"/>
          <p:nvPr/>
        </p:nvSpPr>
        <p:spPr>
          <a:xfrm rot="5400000">
            <a:off x="8687429" y="1641260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SCIENCE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64" name="Google Shape;564;p41">
            <a:hlinkClick r:id="rId6" action="ppaction://hlinksldjump"/>
          </p:cNvPr>
          <p:cNvSpPr txBox="1"/>
          <p:nvPr/>
        </p:nvSpPr>
        <p:spPr>
          <a:xfrm rot="5400000">
            <a:off x="8611198" y="2344407"/>
            <a:ext cx="796263" cy="2671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GEOGRAPHY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65" name="Google Shape;565;p41">
            <a:hlinkClick r:id="rId7" action="ppaction://hlinksldjump"/>
          </p:cNvPr>
          <p:cNvSpPr txBox="1"/>
          <p:nvPr/>
        </p:nvSpPr>
        <p:spPr>
          <a:xfrm rot="5400000">
            <a:off x="8687429" y="3047482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ENGLISH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66" name="Google Shape;566;p41">
            <a:hlinkClick r:id="rId8" action="ppaction://hlinksldjump"/>
          </p:cNvPr>
          <p:cNvSpPr txBox="1"/>
          <p:nvPr/>
        </p:nvSpPr>
        <p:spPr>
          <a:xfrm rot="5400000">
            <a:off x="8687429" y="3738184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HISTORY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67" name="Google Shape;567;p41">
            <a:hlinkClick r:id="rId9" action="ppaction://hlinksldjump"/>
          </p:cNvPr>
          <p:cNvSpPr txBox="1"/>
          <p:nvPr/>
        </p:nvSpPr>
        <p:spPr>
          <a:xfrm rot="5400000">
            <a:off x="8687429" y="4435979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SOCIAL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68" name="Google Shape;568;p41">
            <a:hlinkClick r:id="" action="ppaction://noaction"/>
          </p:cNvPr>
          <p:cNvSpPr txBox="1"/>
          <p:nvPr/>
        </p:nvSpPr>
        <p:spPr>
          <a:xfrm rot="5400000">
            <a:off x="8687429" y="5135550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NOTES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E34B2B-EB97-4FE7-BF08-C241A3D404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PERENCANAAN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57A0D9-D2EF-42BB-9052-486445E24D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52051" y="1712849"/>
            <a:ext cx="7621200" cy="3003530"/>
          </a:xfrm>
        </p:spPr>
        <p:txBody>
          <a:bodyPr/>
          <a:lstStyle/>
          <a:p>
            <a:pPr marL="76200" indent="0">
              <a:buNone/>
            </a:pPr>
            <a:r>
              <a:rPr lang="en-ID" dirty="0"/>
              <a:t>1. </a:t>
            </a:r>
            <a:r>
              <a:rPr lang="en-ID" dirty="0" err="1"/>
              <a:t>Tindakan</a:t>
            </a:r>
            <a:r>
              <a:rPr lang="en-ID" dirty="0"/>
              <a:t> </a:t>
            </a:r>
            <a:r>
              <a:rPr lang="en-ID" dirty="0" err="1"/>
              <a:t>apa</a:t>
            </a:r>
            <a:r>
              <a:rPr lang="en-ID" dirty="0"/>
              <a:t> yang </a:t>
            </a:r>
            <a:r>
              <a:rPr lang="en-ID" dirty="0" err="1"/>
              <a:t>harus</a:t>
            </a:r>
            <a:r>
              <a:rPr lang="en-ID" dirty="0"/>
              <a:t> </a:t>
            </a:r>
            <a:r>
              <a:rPr lang="en-ID" dirty="0" err="1"/>
              <a:t>dikerjakan</a:t>
            </a:r>
            <a:r>
              <a:rPr lang="en-ID" dirty="0"/>
              <a:t> ? </a:t>
            </a:r>
          </a:p>
          <a:p>
            <a:pPr marL="76200" indent="0">
              <a:buNone/>
            </a:pPr>
            <a:r>
              <a:rPr lang="en-ID" dirty="0"/>
              <a:t>2. </a:t>
            </a:r>
            <a:r>
              <a:rPr lang="en-ID" dirty="0" err="1"/>
              <a:t>Apakah</a:t>
            </a:r>
            <a:r>
              <a:rPr lang="en-ID" dirty="0"/>
              <a:t> </a:t>
            </a:r>
            <a:r>
              <a:rPr lang="en-ID" dirty="0" err="1"/>
              <a:t>sebabnya</a:t>
            </a:r>
            <a:r>
              <a:rPr lang="en-ID" dirty="0"/>
              <a:t> </a:t>
            </a:r>
            <a:r>
              <a:rPr lang="en-ID" dirty="0" err="1"/>
              <a:t>tindakan</a:t>
            </a:r>
            <a:r>
              <a:rPr lang="en-ID" dirty="0"/>
              <a:t> </a:t>
            </a:r>
            <a:r>
              <a:rPr lang="en-ID" dirty="0" err="1"/>
              <a:t>itu</a:t>
            </a:r>
            <a:r>
              <a:rPr lang="en-ID" dirty="0"/>
              <a:t> </a:t>
            </a:r>
            <a:r>
              <a:rPr lang="en-ID" dirty="0" err="1"/>
              <a:t>harus</a:t>
            </a:r>
            <a:r>
              <a:rPr lang="en-ID" dirty="0"/>
              <a:t> </a:t>
            </a:r>
            <a:r>
              <a:rPr lang="en-ID" dirty="0" err="1"/>
              <a:t>dikerjakan</a:t>
            </a:r>
            <a:r>
              <a:rPr lang="en-ID" dirty="0"/>
              <a:t> ? </a:t>
            </a:r>
          </a:p>
          <a:p>
            <a:pPr marL="76200" indent="0">
              <a:buNone/>
            </a:pPr>
            <a:r>
              <a:rPr lang="en-ID" dirty="0"/>
              <a:t>3. Di </a:t>
            </a:r>
            <a:r>
              <a:rPr lang="en-ID" dirty="0" err="1"/>
              <a:t>manakah</a:t>
            </a:r>
            <a:r>
              <a:rPr lang="en-ID" dirty="0"/>
              <a:t> </a:t>
            </a:r>
            <a:r>
              <a:rPr lang="en-ID" dirty="0" err="1"/>
              <a:t>tindakan</a:t>
            </a:r>
            <a:r>
              <a:rPr lang="en-ID" dirty="0"/>
              <a:t> </a:t>
            </a:r>
            <a:r>
              <a:rPr lang="en-ID" dirty="0" err="1"/>
              <a:t>itu</a:t>
            </a:r>
            <a:r>
              <a:rPr lang="en-ID" dirty="0"/>
              <a:t> </a:t>
            </a:r>
            <a:r>
              <a:rPr lang="en-ID" dirty="0" err="1"/>
              <a:t>harus</a:t>
            </a:r>
            <a:r>
              <a:rPr lang="en-ID" dirty="0"/>
              <a:t> </a:t>
            </a:r>
            <a:r>
              <a:rPr lang="en-ID" dirty="0" err="1"/>
              <a:t>dikerjakan</a:t>
            </a:r>
            <a:r>
              <a:rPr lang="en-ID" dirty="0"/>
              <a:t> ? </a:t>
            </a:r>
          </a:p>
          <a:p>
            <a:pPr marL="76200" indent="0">
              <a:buNone/>
            </a:pPr>
            <a:r>
              <a:rPr lang="en-ID" dirty="0"/>
              <a:t>4. </a:t>
            </a:r>
            <a:r>
              <a:rPr lang="en-ID" dirty="0" err="1"/>
              <a:t>Kapankah</a:t>
            </a:r>
            <a:r>
              <a:rPr lang="en-ID" dirty="0"/>
              <a:t> </a:t>
            </a:r>
            <a:r>
              <a:rPr lang="en-ID" dirty="0" err="1"/>
              <a:t>tindakan</a:t>
            </a:r>
            <a:r>
              <a:rPr lang="en-ID" dirty="0"/>
              <a:t> </a:t>
            </a:r>
            <a:r>
              <a:rPr lang="en-ID" dirty="0" err="1"/>
              <a:t>itu</a:t>
            </a:r>
            <a:r>
              <a:rPr lang="en-ID" dirty="0"/>
              <a:t> </a:t>
            </a:r>
            <a:r>
              <a:rPr lang="en-ID" dirty="0" err="1"/>
              <a:t>harus</a:t>
            </a:r>
            <a:r>
              <a:rPr lang="en-ID" dirty="0"/>
              <a:t> </a:t>
            </a:r>
            <a:r>
              <a:rPr lang="en-ID" dirty="0" err="1"/>
              <a:t>dikerjakan</a:t>
            </a:r>
            <a:r>
              <a:rPr lang="en-ID" dirty="0"/>
              <a:t> ?</a:t>
            </a:r>
          </a:p>
          <a:p>
            <a:pPr marL="76200" indent="0">
              <a:buNone/>
            </a:pPr>
            <a:r>
              <a:rPr lang="en-ID" dirty="0"/>
              <a:t>5. </a:t>
            </a:r>
            <a:r>
              <a:rPr lang="en-ID" dirty="0" err="1"/>
              <a:t>Siapakah</a:t>
            </a:r>
            <a:r>
              <a:rPr lang="en-ID" dirty="0"/>
              <a:t> yang </a:t>
            </a:r>
            <a:r>
              <a:rPr lang="en-ID" dirty="0" err="1"/>
              <a:t>akan</a:t>
            </a:r>
            <a:r>
              <a:rPr lang="en-ID" dirty="0"/>
              <a:t> </a:t>
            </a:r>
            <a:r>
              <a:rPr lang="en-ID" dirty="0" err="1"/>
              <a:t>mengerjakan</a:t>
            </a:r>
            <a:r>
              <a:rPr lang="en-ID" dirty="0"/>
              <a:t> </a:t>
            </a:r>
            <a:r>
              <a:rPr lang="en-ID" dirty="0" err="1"/>
              <a:t>tindakan</a:t>
            </a:r>
            <a:r>
              <a:rPr lang="en-ID" dirty="0"/>
              <a:t> </a:t>
            </a:r>
            <a:r>
              <a:rPr lang="en-ID" dirty="0" err="1"/>
              <a:t>itu</a:t>
            </a:r>
            <a:r>
              <a:rPr lang="en-ID" dirty="0"/>
              <a:t> ? </a:t>
            </a:r>
          </a:p>
          <a:p>
            <a:pPr marL="76200" indent="0">
              <a:buNone/>
            </a:pPr>
            <a:r>
              <a:rPr lang="en-ID" dirty="0"/>
              <a:t>6. </a:t>
            </a:r>
            <a:r>
              <a:rPr lang="en-ID" dirty="0" err="1"/>
              <a:t>Bagaimanakah</a:t>
            </a:r>
            <a:r>
              <a:rPr lang="en-ID" dirty="0"/>
              <a:t> </a:t>
            </a:r>
            <a:r>
              <a:rPr lang="en-ID" dirty="0" err="1"/>
              <a:t>caranya</a:t>
            </a:r>
            <a:r>
              <a:rPr lang="en-ID" dirty="0"/>
              <a:t> </a:t>
            </a:r>
            <a:r>
              <a:rPr lang="en-ID" dirty="0" err="1"/>
              <a:t>melaksanakan</a:t>
            </a:r>
            <a:r>
              <a:rPr lang="en-ID" dirty="0"/>
              <a:t> </a:t>
            </a:r>
            <a:r>
              <a:rPr lang="en-ID" dirty="0" err="1"/>
              <a:t>tindakan</a:t>
            </a:r>
            <a:r>
              <a:rPr lang="en-ID" dirty="0"/>
              <a:t> </a:t>
            </a:r>
            <a:r>
              <a:rPr lang="en-ID" dirty="0" err="1"/>
              <a:t>itu</a:t>
            </a:r>
            <a:r>
              <a:rPr lang="en-ID" dirty="0"/>
              <a:t> ?</a:t>
            </a:r>
          </a:p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0727327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789AD-67FC-4D27-992F-38D9DDB3F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TAHAPAN PERENCANAAN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1737CE-1CBA-4BEA-881E-B3629F6656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03925" y="1253467"/>
            <a:ext cx="7621200" cy="3641204"/>
          </a:xfrm>
        </p:spPr>
        <p:txBody>
          <a:bodyPr/>
          <a:lstStyle/>
          <a:p>
            <a:pPr marL="533400" indent="-457200">
              <a:buFont typeface="+mj-lt"/>
              <a:buAutoNum type="arabicPeriod"/>
            </a:pPr>
            <a:r>
              <a:rPr lang="en-ID" dirty="0"/>
              <a:t>Pada </a:t>
            </a:r>
            <a:r>
              <a:rPr lang="en-ID" dirty="0" err="1"/>
              <a:t>tahap</a:t>
            </a:r>
            <a:r>
              <a:rPr lang="en-ID" dirty="0"/>
              <a:t> </a:t>
            </a:r>
            <a:r>
              <a:rPr lang="en-ID" dirty="0" err="1"/>
              <a:t>pertama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melakukan</a:t>
            </a:r>
            <a:r>
              <a:rPr lang="en-ID" dirty="0"/>
              <a:t> </a:t>
            </a:r>
            <a:r>
              <a:rPr lang="en-ID" dirty="0" err="1"/>
              <a:t>analisis</a:t>
            </a:r>
            <a:r>
              <a:rPr lang="en-ID" dirty="0"/>
              <a:t> </a:t>
            </a:r>
            <a:r>
              <a:rPr lang="en-ID" dirty="0" err="1"/>
              <a:t>lingkungan</a:t>
            </a:r>
            <a:r>
              <a:rPr lang="en-ID" dirty="0"/>
              <a:t> </a:t>
            </a:r>
            <a:r>
              <a:rPr lang="en-ID" dirty="0" err="1"/>
              <a:t>baik</a:t>
            </a:r>
            <a:r>
              <a:rPr lang="en-ID" dirty="0"/>
              <a:t> internal </a:t>
            </a:r>
            <a:r>
              <a:rPr lang="en-ID" dirty="0" err="1"/>
              <a:t>maupun</a:t>
            </a:r>
            <a:r>
              <a:rPr lang="en-ID" dirty="0"/>
              <a:t> </a:t>
            </a:r>
            <a:r>
              <a:rPr lang="en-ID" dirty="0" err="1"/>
              <a:t>eksternal</a:t>
            </a:r>
            <a:r>
              <a:rPr lang="en-ID" dirty="0"/>
              <a:t> </a:t>
            </a:r>
            <a:r>
              <a:rPr lang="en-ID" dirty="0" err="1"/>
              <a:t>perusahaan</a:t>
            </a:r>
            <a:endParaRPr lang="en-ID" dirty="0"/>
          </a:p>
          <a:p>
            <a:pPr marL="533400" indent="-457200">
              <a:buFont typeface="+mj-lt"/>
              <a:buAutoNum type="arabicPeriod"/>
            </a:pPr>
            <a:r>
              <a:rPr lang="en-ID" dirty="0" err="1"/>
              <a:t>Tahap</a:t>
            </a:r>
            <a:r>
              <a:rPr lang="en-ID" dirty="0"/>
              <a:t> </a:t>
            </a:r>
            <a:r>
              <a:rPr lang="en-ID" dirty="0" err="1"/>
              <a:t>kedua</a:t>
            </a:r>
            <a:r>
              <a:rPr lang="en-ID" dirty="0"/>
              <a:t> </a:t>
            </a:r>
            <a:r>
              <a:rPr lang="en-ID" dirty="0" err="1"/>
              <a:t>adalah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menyusun</a:t>
            </a:r>
            <a:r>
              <a:rPr lang="en-ID" dirty="0"/>
              <a:t> dan </a:t>
            </a:r>
            <a:r>
              <a:rPr lang="en-ID" dirty="0" err="1"/>
              <a:t>mengembangkan</a:t>
            </a:r>
            <a:r>
              <a:rPr lang="en-ID" dirty="0"/>
              <a:t> </a:t>
            </a:r>
            <a:r>
              <a:rPr lang="en-ID" dirty="0" err="1"/>
              <a:t>strategi</a:t>
            </a:r>
            <a:r>
              <a:rPr lang="en-ID" dirty="0"/>
              <a:t> </a:t>
            </a:r>
            <a:r>
              <a:rPr lang="en-ID" dirty="0" err="1"/>
              <a:t>formulasi</a:t>
            </a:r>
            <a:r>
              <a:rPr lang="en-ID" dirty="0"/>
              <a:t>, </a:t>
            </a:r>
            <a:r>
              <a:rPr lang="en-ID" dirty="0" err="1"/>
              <a:t>yakni</a:t>
            </a:r>
            <a:r>
              <a:rPr lang="en-ID" dirty="0"/>
              <a:t> </a:t>
            </a:r>
            <a:r>
              <a:rPr lang="en-ID" dirty="0" err="1"/>
              <a:t>memilih</a:t>
            </a:r>
            <a:r>
              <a:rPr lang="en-ID" dirty="0"/>
              <a:t> </a:t>
            </a:r>
            <a:r>
              <a:rPr lang="en-ID" dirty="0" err="1"/>
              <a:t>pilihan</a:t>
            </a:r>
            <a:r>
              <a:rPr lang="en-ID" dirty="0"/>
              <a:t> </a:t>
            </a:r>
            <a:r>
              <a:rPr lang="en-ID" dirty="0" err="1"/>
              <a:t>strategi</a:t>
            </a:r>
            <a:r>
              <a:rPr lang="en-ID" dirty="0"/>
              <a:t> yang </a:t>
            </a:r>
            <a:r>
              <a:rPr lang="en-ID" dirty="0" err="1"/>
              <a:t>cocok</a:t>
            </a:r>
            <a:r>
              <a:rPr lang="en-ID" dirty="0"/>
              <a:t>, </a:t>
            </a:r>
            <a:r>
              <a:rPr lang="en-ID" dirty="0" err="1"/>
              <a:t>tepat</a:t>
            </a:r>
            <a:r>
              <a:rPr lang="en-ID" dirty="0"/>
              <a:t> </a:t>
            </a:r>
            <a:r>
              <a:rPr lang="en-ID" dirty="0" err="1"/>
              <a:t>sesuai</a:t>
            </a:r>
            <a:r>
              <a:rPr lang="en-ID" dirty="0"/>
              <a:t> </a:t>
            </a:r>
            <a:r>
              <a:rPr lang="en-ID" dirty="0" err="1"/>
              <a:t>situasi</a:t>
            </a:r>
            <a:r>
              <a:rPr lang="en-ID" dirty="0"/>
              <a:t> dan </a:t>
            </a:r>
            <a:r>
              <a:rPr lang="en-ID" dirty="0" err="1"/>
              <a:t>kondisi</a:t>
            </a:r>
            <a:r>
              <a:rPr lang="en-ID" dirty="0"/>
              <a:t> </a:t>
            </a:r>
            <a:r>
              <a:rPr lang="en-ID" dirty="0" err="1"/>
              <a:t>dari</a:t>
            </a:r>
            <a:r>
              <a:rPr lang="en-ID" dirty="0"/>
              <a:t> unit </a:t>
            </a:r>
            <a:r>
              <a:rPr lang="en-ID" dirty="0" err="1"/>
              <a:t>organisasi</a:t>
            </a:r>
            <a:r>
              <a:rPr lang="en-ID" dirty="0"/>
              <a:t> yang </a:t>
            </a:r>
            <a:r>
              <a:rPr lang="en-ID" dirty="0" err="1"/>
              <a:t>kita</a:t>
            </a:r>
            <a:r>
              <a:rPr lang="en-ID" dirty="0"/>
              <a:t> </a:t>
            </a:r>
            <a:r>
              <a:rPr lang="en-ID" dirty="0" err="1"/>
              <a:t>kelola</a:t>
            </a:r>
            <a:endParaRPr lang="en-ID" dirty="0"/>
          </a:p>
          <a:p>
            <a:pPr marL="533400" indent="-457200">
              <a:buFont typeface="+mj-lt"/>
              <a:buAutoNum type="arabicPeriod"/>
            </a:pPr>
            <a:r>
              <a:rPr lang="en-ID" dirty="0" err="1"/>
              <a:t>Tahap</a:t>
            </a:r>
            <a:r>
              <a:rPr lang="en-ID" dirty="0"/>
              <a:t> </a:t>
            </a:r>
            <a:r>
              <a:rPr lang="en-ID" dirty="0" err="1"/>
              <a:t>ke</a:t>
            </a:r>
            <a:r>
              <a:rPr lang="en-ID" dirty="0"/>
              <a:t> </a:t>
            </a:r>
            <a:r>
              <a:rPr lang="en-ID" dirty="0" err="1"/>
              <a:t>tiga</a:t>
            </a:r>
            <a:r>
              <a:rPr lang="en-ID" dirty="0"/>
              <a:t> </a:t>
            </a:r>
            <a:r>
              <a:rPr lang="en-ID" dirty="0" err="1"/>
              <a:t>menyusun</a:t>
            </a:r>
            <a:r>
              <a:rPr lang="en-ID" dirty="0"/>
              <a:t> </a:t>
            </a:r>
            <a:r>
              <a:rPr lang="en-ID" dirty="0" err="1"/>
              <a:t>rencana</a:t>
            </a:r>
            <a:r>
              <a:rPr lang="en-ID" dirty="0"/>
              <a:t> </a:t>
            </a:r>
            <a:r>
              <a:rPr lang="en-ID" dirty="0" err="1"/>
              <a:t>strategis</a:t>
            </a:r>
            <a:endParaRPr lang="en-ID" dirty="0"/>
          </a:p>
          <a:p>
            <a:pPr marL="533400" indent="-457200">
              <a:buFont typeface="+mj-lt"/>
              <a:buAutoNum type="arabicPeriod"/>
            </a:pPr>
            <a:r>
              <a:rPr lang="en-ID" dirty="0" err="1"/>
              <a:t>Tahap</a:t>
            </a:r>
            <a:r>
              <a:rPr lang="en-ID" dirty="0"/>
              <a:t> </a:t>
            </a:r>
            <a:r>
              <a:rPr lang="en-ID" dirty="0" err="1"/>
              <a:t>ke</a:t>
            </a:r>
            <a:r>
              <a:rPr lang="en-ID" dirty="0"/>
              <a:t> </a:t>
            </a:r>
            <a:r>
              <a:rPr lang="en-ID" dirty="0" err="1"/>
              <a:t>empat</a:t>
            </a:r>
            <a:r>
              <a:rPr lang="en-ID" dirty="0"/>
              <a:t> monitoring &amp; </a:t>
            </a:r>
            <a:r>
              <a:rPr lang="en-ID" dirty="0" err="1"/>
              <a:t>evaluasi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8495359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A857B0-345F-481A-8FBE-C620C48B03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PENGORGANISASIAN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73CBBA-B061-4D89-8E63-0ABD01B3A9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5167" y="1157214"/>
            <a:ext cx="7621200" cy="3400572"/>
          </a:xfrm>
        </p:spPr>
        <p:txBody>
          <a:bodyPr/>
          <a:lstStyle/>
          <a:p>
            <a:pPr marL="76200" indent="0">
              <a:buNone/>
            </a:pPr>
            <a:r>
              <a:rPr lang="en-ID" dirty="0" err="1"/>
              <a:t>Pengorganisasian</a:t>
            </a:r>
            <a:r>
              <a:rPr lang="en-ID" dirty="0"/>
              <a:t> </a:t>
            </a:r>
            <a:r>
              <a:rPr lang="en-ID" dirty="0" err="1"/>
              <a:t>adalah</a:t>
            </a:r>
            <a:r>
              <a:rPr lang="en-ID" dirty="0"/>
              <a:t> </a:t>
            </a:r>
            <a:r>
              <a:rPr lang="en-ID" dirty="0" err="1"/>
              <a:t>suatu</a:t>
            </a:r>
            <a:r>
              <a:rPr lang="en-ID" dirty="0"/>
              <a:t> proses </a:t>
            </a:r>
            <a:r>
              <a:rPr lang="en-ID" dirty="0" err="1"/>
              <a:t>membagi</a:t>
            </a:r>
            <a:r>
              <a:rPr lang="en-ID" dirty="0"/>
              <a:t> </a:t>
            </a:r>
            <a:r>
              <a:rPr lang="en-ID" dirty="0" err="1"/>
              <a:t>kerja</a:t>
            </a:r>
            <a:r>
              <a:rPr lang="en-ID" dirty="0"/>
              <a:t> </a:t>
            </a:r>
            <a:r>
              <a:rPr lang="en-ID" dirty="0" err="1"/>
              <a:t>ke</a:t>
            </a:r>
            <a:r>
              <a:rPr lang="en-ID" dirty="0"/>
              <a:t> </a:t>
            </a:r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komponen-komponen</a:t>
            </a:r>
            <a:r>
              <a:rPr lang="en-ID" dirty="0"/>
              <a:t> yang </a:t>
            </a:r>
            <a:r>
              <a:rPr lang="en-ID" dirty="0" err="1"/>
              <a:t>dapat</a:t>
            </a:r>
            <a:r>
              <a:rPr lang="en-ID" dirty="0"/>
              <a:t> </a:t>
            </a:r>
            <a:r>
              <a:rPr lang="en-ID" dirty="0" err="1"/>
              <a:t>dikelola</a:t>
            </a:r>
            <a:r>
              <a:rPr lang="en-ID" dirty="0"/>
              <a:t> dan </a:t>
            </a:r>
            <a:r>
              <a:rPr lang="en-ID" dirty="0" err="1"/>
              <a:t>mengkoordinasikan</a:t>
            </a:r>
            <a:r>
              <a:rPr lang="en-ID" dirty="0"/>
              <a:t> </a:t>
            </a:r>
            <a:r>
              <a:rPr lang="en-ID" dirty="0" err="1"/>
              <a:t>hasil-hasil</a:t>
            </a:r>
            <a:r>
              <a:rPr lang="en-ID" dirty="0"/>
              <a:t> agar </a:t>
            </a:r>
            <a:r>
              <a:rPr lang="en-ID" dirty="0" err="1"/>
              <a:t>tercapai</a:t>
            </a:r>
            <a:r>
              <a:rPr lang="en-ID" dirty="0"/>
              <a:t> </a:t>
            </a:r>
            <a:r>
              <a:rPr lang="en-ID" dirty="0" err="1"/>
              <a:t>tujuan-tujuan</a:t>
            </a:r>
            <a:r>
              <a:rPr lang="en-ID" dirty="0"/>
              <a:t>. </a:t>
            </a:r>
          </a:p>
          <a:p>
            <a:pPr marL="76200" indent="0">
              <a:buNone/>
            </a:pPr>
            <a:endParaRPr lang="en-ID" dirty="0"/>
          </a:p>
          <a:p>
            <a:pPr marL="76200" indent="0">
              <a:buNone/>
            </a:pPr>
            <a:r>
              <a:rPr lang="en-ID" dirty="0" err="1"/>
              <a:t>Organsiasi</a:t>
            </a:r>
            <a:r>
              <a:rPr lang="en-ID" dirty="0"/>
              <a:t> </a:t>
            </a:r>
            <a:r>
              <a:rPr lang="en-ID" dirty="0" err="1"/>
              <a:t>adalah</a:t>
            </a:r>
            <a:r>
              <a:rPr lang="en-ID" dirty="0"/>
              <a:t> </a:t>
            </a:r>
            <a:r>
              <a:rPr lang="en-ID" dirty="0" err="1"/>
              <a:t>kumpulan</a:t>
            </a:r>
            <a:r>
              <a:rPr lang="en-ID" dirty="0"/>
              <a:t> orang </a:t>
            </a:r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pembagian</a:t>
            </a:r>
            <a:r>
              <a:rPr lang="en-ID" dirty="0"/>
              <a:t> </a:t>
            </a:r>
            <a:r>
              <a:rPr lang="en-ID" dirty="0" err="1"/>
              <a:t>kerja</a:t>
            </a:r>
            <a:r>
              <a:rPr lang="en-ID" dirty="0"/>
              <a:t> yang </a:t>
            </a:r>
            <a:r>
              <a:rPr lang="en-ID" dirty="0" err="1"/>
              <a:t>bekerja</a:t>
            </a:r>
            <a:r>
              <a:rPr lang="en-ID" dirty="0"/>
              <a:t> </a:t>
            </a:r>
            <a:r>
              <a:rPr lang="en-ID" dirty="0" err="1"/>
              <a:t>bersama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mencapai</a:t>
            </a:r>
            <a:r>
              <a:rPr lang="en-ID" dirty="0"/>
              <a:t> </a:t>
            </a:r>
            <a:r>
              <a:rPr lang="en-ID" dirty="0" err="1"/>
              <a:t>tujuan</a:t>
            </a:r>
            <a:r>
              <a:rPr lang="en-ID" dirty="0"/>
              <a:t> </a:t>
            </a:r>
            <a:r>
              <a:rPr lang="en-ID" dirty="0" err="1"/>
              <a:t>bersama</a:t>
            </a:r>
            <a:r>
              <a:rPr lang="en-ID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198671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8EDDB4-5C62-43F8-999A-580262E8AD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PRINSIP KEBERHASILAN ORGANISASI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EB4020-A80B-4719-B5BB-643168DA2E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33400" indent="-457200">
              <a:buFont typeface="+mj-lt"/>
              <a:buAutoNum type="arabicPeriod"/>
            </a:pPr>
            <a:r>
              <a:rPr lang="en-ID" dirty="0" err="1"/>
              <a:t>Pembagian</a:t>
            </a:r>
            <a:r>
              <a:rPr lang="en-ID" dirty="0"/>
              <a:t> </a:t>
            </a:r>
            <a:r>
              <a:rPr lang="en-ID" dirty="0" err="1"/>
              <a:t>kerja-yaitu</a:t>
            </a:r>
            <a:r>
              <a:rPr lang="en-ID" dirty="0"/>
              <a:t> </a:t>
            </a:r>
            <a:r>
              <a:rPr lang="en-ID" dirty="0" err="1"/>
              <a:t>adanya</a:t>
            </a:r>
            <a:r>
              <a:rPr lang="en-ID" dirty="0"/>
              <a:t> </a:t>
            </a:r>
            <a:r>
              <a:rPr lang="en-ID" dirty="0" err="1"/>
              <a:t>spesialisasi</a:t>
            </a:r>
            <a:r>
              <a:rPr lang="en-ID" dirty="0"/>
              <a:t> </a:t>
            </a:r>
            <a:r>
              <a:rPr lang="en-ID" dirty="0" err="1"/>
              <a:t>akan</a:t>
            </a:r>
            <a:r>
              <a:rPr lang="en-ID" dirty="0"/>
              <a:t> </a:t>
            </a:r>
            <a:r>
              <a:rPr lang="en-ID" dirty="0" err="1"/>
              <a:t>meningkatkan</a:t>
            </a:r>
            <a:r>
              <a:rPr lang="en-ID" dirty="0"/>
              <a:t> </a:t>
            </a:r>
            <a:r>
              <a:rPr lang="en-ID" dirty="0" err="1"/>
              <a:t>efisiensi</a:t>
            </a:r>
            <a:r>
              <a:rPr lang="en-ID" dirty="0"/>
              <a:t> </a:t>
            </a:r>
            <a:r>
              <a:rPr lang="en-ID" dirty="0" err="1"/>
              <a:t>pelaksanaan</a:t>
            </a:r>
            <a:r>
              <a:rPr lang="en-ID" dirty="0"/>
              <a:t> </a:t>
            </a:r>
            <a:r>
              <a:rPr lang="en-ID" dirty="0" err="1"/>
              <a:t>kerja</a:t>
            </a:r>
            <a:r>
              <a:rPr lang="en-ID" dirty="0"/>
              <a:t>. </a:t>
            </a:r>
          </a:p>
          <a:p>
            <a:pPr marL="533400" indent="-457200">
              <a:buFont typeface="+mj-lt"/>
              <a:buAutoNum type="arabicPeriod"/>
            </a:pPr>
            <a:r>
              <a:rPr lang="en-ID" dirty="0" err="1"/>
              <a:t>Wewenang</a:t>
            </a:r>
            <a:r>
              <a:rPr lang="en-ID" dirty="0"/>
              <a:t>- </a:t>
            </a:r>
            <a:r>
              <a:rPr lang="en-ID" dirty="0" err="1"/>
              <a:t>yaitu</a:t>
            </a:r>
            <a:r>
              <a:rPr lang="en-ID" dirty="0"/>
              <a:t> </a:t>
            </a:r>
            <a:r>
              <a:rPr lang="en-ID" dirty="0" err="1"/>
              <a:t>adanya</a:t>
            </a:r>
            <a:r>
              <a:rPr lang="en-ID" dirty="0"/>
              <a:t> </a:t>
            </a:r>
            <a:r>
              <a:rPr lang="en-ID" dirty="0" err="1"/>
              <a:t>hak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memberi</a:t>
            </a:r>
            <a:r>
              <a:rPr lang="en-ID" dirty="0"/>
              <a:t> </a:t>
            </a:r>
            <a:r>
              <a:rPr lang="en-ID" dirty="0" err="1"/>
              <a:t>perintah</a:t>
            </a:r>
            <a:r>
              <a:rPr lang="en-ID" dirty="0"/>
              <a:t> dan </a:t>
            </a:r>
            <a:r>
              <a:rPr lang="en-ID" dirty="0" err="1"/>
              <a:t>dipatuhi</a:t>
            </a:r>
            <a:r>
              <a:rPr lang="en-ID" dirty="0"/>
              <a:t>.</a:t>
            </a:r>
          </a:p>
          <a:p>
            <a:pPr marL="533400" indent="-457200">
              <a:buFont typeface="+mj-lt"/>
              <a:buAutoNum type="arabicPeriod"/>
            </a:pPr>
            <a:r>
              <a:rPr lang="en-ID" dirty="0" err="1"/>
              <a:t>Disiplin-harus</a:t>
            </a:r>
            <a:r>
              <a:rPr lang="en-ID" dirty="0"/>
              <a:t> </a:t>
            </a:r>
            <a:r>
              <a:rPr lang="en-ID" dirty="0" err="1"/>
              <a:t>ada</a:t>
            </a:r>
            <a:r>
              <a:rPr lang="en-ID" dirty="0"/>
              <a:t> </a:t>
            </a:r>
            <a:r>
              <a:rPr lang="en-ID" dirty="0" err="1"/>
              <a:t>respek</a:t>
            </a:r>
            <a:r>
              <a:rPr lang="en-ID" dirty="0"/>
              <a:t> dan </a:t>
            </a:r>
            <a:r>
              <a:rPr lang="en-ID" dirty="0" err="1"/>
              <a:t>ketaatan</a:t>
            </a:r>
            <a:r>
              <a:rPr lang="en-ID" dirty="0"/>
              <a:t> pada </a:t>
            </a:r>
            <a:r>
              <a:rPr lang="en-ID" dirty="0" err="1"/>
              <a:t>peranan</a:t>
            </a:r>
            <a:r>
              <a:rPr lang="en-ID" dirty="0"/>
              <a:t>- </a:t>
            </a:r>
            <a:r>
              <a:rPr lang="en-ID" dirty="0" err="1"/>
              <a:t>peranan</a:t>
            </a:r>
            <a:r>
              <a:rPr lang="en-ID" dirty="0"/>
              <a:t> dan </a:t>
            </a:r>
            <a:r>
              <a:rPr lang="en-ID" dirty="0" err="1"/>
              <a:t>tujuan</a:t>
            </a:r>
            <a:r>
              <a:rPr lang="en-ID" dirty="0"/>
              <a:t> </a:t>
            </a:r>
            <a:r>
              <a:rPr lang="en-ID" dirty="0" err="1"/>
              <a:t>organisasi</a:t>
            </a:r>
            <a:endParaRPr lang="en-ID" dirty="0"/>
          </a:p>
          <a:p>
            <a:pPr marL="533400" indent="-457200">
              <a:buFont typeface="+mj-lt"/>
              <a:buAutoNum type="arabicPeriod"/>
            </a:pPr>
            <a:r>
              <a:rPr lang="en-ID" dirty="0" err="1"/>
              <a:t>Kesatuan</a:t>
            </a:r>
            <a:r>
              <a:rPr lang="en-ID" dirty="0"/>
              <a:t> </a:t>
            </a:r>
            <a:r>
              <a:rPr lang="en-ID" dirty="0" err="1"/>
              <a:t>perintah-bahwa</a:t>
            </a:r>
            <a:r>
              <a:rPr lang="en-ID" dirty="0"/>
              <a:t> </a:t>
            </a:r>
            <a:r>
              <a:rPr lang="en-ID" dirty="0" err="1"/>
              <a:t>setiap</a:t>
            </a:r>
            <a:r>
              <a:rPr lang="en-ID" dirty="0"/>
              <a:t> </a:t>
            </a:r>
            <a:r>
              <a:rPr lang="en-ID" dirty="0" err="1"/>
              <a:t>pekerja</a:t>
            </a:r>
            <a:r>
              <a:rPr lang="en-ID" dirty="0"/>
              <a:t> </a:t>
            </a:r>
            <a:r>
              <a:rPr lang="en-ID" dirty="0" err="1"/>
              <a:t>hanya</a:t>
            </a:r>
            <a:r>
              <a:rPr lang="en-ID" dirty="0"/>
              <a:t> </a:t>
            </a:r>
            <a:r>
              <a:rPr lang="en-ID" dirty="0" err="1"/>
              <a:t>menerima</a:t>
            </a:r>
            <a:r>
              <a:rPr lang="en-ID" dirty="0"/>
              <a:t> </a:t>
            </a:r>
            <a:r>
              <a:rPr lang="en-ID" dirty="0" err="1"/>
              <a:t>instruksi</a:t>
            </a:r>
            <a:r>
              <a:rPr lang="en-ID" dirty="0"/>
              <a:t> </a:t>
            </a:r>
            <a:r>
              <a:rPr lang="en-ID" dirty="0" err="1"/>
              <a:t>tentang</a:t>
            </a:r>
            <a:r>
              <a:rPr lang="en-ID" dirty="0"/>
              <a:t> </a:t>
            </a:r>
            <a:r>
              <a:rPr lang="en-ID" dirty="0" err="1"/>
              <a:t>kegiatan</a:t>
            </a:r>
            <a:r>
              <a:rPr lang="en-ID" dirty="0"/>
              <a:t> </a:t>
            </a:r>
            <a:r>
              <a:rPr lang="en-ID" dirty="0" err="1"/>
              <a:t>tertentu</a:t>
            </a:r>
            <a:r>
              <a:rPr lang="en-ID" dirty="0"/>
              <a:t> </a:t>
            </a:r>
            <a:r>
              <a:rPr lang="en-ID" dirty="0" err="1"/>
              <a:t>hanya</a:t>
            </a:r>
            <a:r>
              <a:rPr lang="en-ID" dirty="0"/>
              <a:t> </a:t>
            </a:r>
            <a:r>
              <a:rPr lang="en-ID" dirty="0" err="1"/>
              <a:t>dari</a:t>
            </a:r>
            <a:r>
              <a:rPr lang="en-ID" dirty="0"/>
              <a:t> </a:t>
            </a:r>
            <a:r>
              <a:rPr lang="en-ID" dirty="0" err="1"/>
              <a:t>seorang</a:t>
            </a:r>
            <a:r>
              <a:rPr lang="en-ID" dirty="0"/>
              <a:t> </a:t>
            </a:r>
            <a:r>
              <a:rPr lang="en-ID" dirty="0" err="1"/>
              <a:t>manajer</a:t>
            </a:r>
            <a:endParaRPr lang="en-ID" dirty="0"/>
          </a:p>
          <a:p>
            <a:pPr marL="76200" indent="0">
              <a:buNone/>
            </a:pP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4399861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8EDDB4-5C62-43F8-999A-580262E8AD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PRINSIP KEBERHASILAN ORGANISASI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EB4020-A80B-4719-B5BB-643168DA2E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33400" indent="-457200">
              <a:buFont typeface="+mj-lt"/>
              <a:buAutoNum type="arabicPeriod" startAt="5"/>
            </a:pPr>
            <a:r>
              <a:rPr lang="en-ID" dirty="0" err="1"/>
              <a:t>Kesatuan</a:t>
            </a:r>
            <a:r>
              <a:rPr lang="en-ID" dirty="0"/>
              <a:t> </a:t>
            </a:r>
            <a:r>
              <a:rPr lang="en-ID" dirty="0" err="1"/>
              <a:t>pengarahan-kegiatan</a:t>
            </a:r>
            <a:r>
              <a:rPr lang="en-ID" dirty="0"/>
              <a:t> </a:t>
            </a:r>
            <a:r>
              <a:rPr lang="en-ID" dirty="0" err="1"/>
              <a:t>operasional</a:t>
            </a:r>
            <a:r>
              <a:rPr lang="en-ID" dirty="0"/>
              <a:t> </a:t>
            </a:r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organisasi</a:t>
            </a:r>
            <a:r>
              <a:rPr lang="en-ID" dirty="0"/>
              <a:t> yang </a:t>
            </a:r>
            <a:r>
              <a:rPr lang="en-ID" dirty="0" err="1"/>
              <a:t>memiliki</a:t>
            </a:r>
            <a:r>
              <a:rPr lang="en-ID" dirty="0"/>
              <a:t> </a:t>
            </a:r>
            <a:r>
              <a:rPr lang="en-ID" dirty="0" err="1"/>
              <a:t>tujuan</a:t>
            </a:r>
            <a:r>
              <a:rPr lang="en-ID" dirty="0"/>
              <a:t> yang </a:t>
            </a:r>
            <a:r>
              <a:rPr lang="en-ID" dirty="0" err="1"/>
              <a:t>sama</a:t>
            </a:r>
            <a:r>
              <a:rPr lang="en-ID" dirty="0"/>
              <a:t> </a:t>
            </a:r>
            <a:r>
              <a:rPr lang="en-ID" dirty="0" err="1"/>
              <a:t>harus</a:t>
            </a:r>
            <a:r>
              <a:rPr lang="en-ID" dirty="0"/>
              <a:t> </a:t>
            </a:r>
            <a:r>
              <a:rPr lang="en-ID" dirty="0" err="1"/>
              <a:t>diarahkan</a:t>
            </a:r>
            <a:r>
              <a:rPr lang="en-ID" dirty="0"/>
              <a:t> oleh </a:t>
            </a:r>
            <a:r>
              <a:rPr lang="en-ID" dirty="0" err="1"/>
              <a:t>seorang</a:t>
            </a:r>
            <a:r>
              <a:rPr lang="en-ID" dirty="0"/>
              <a:t> </a:t>
            </a:r>
            <a:r>
              <a:rPr lang="en-ID" dirty="0" err="1"/>
              <a:t>manajer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penggunaan</a:t>
            </a:r>
            <a:r>
              <a:rPr lang="en-ID" dirty="0"/>
              <a:t> </a:t>
            </a:r>
            <a:r>
              <a:rPr lang="en-ID" dirty="0" err="1"/>
              <a:t>sesuai</a:t>
            </a:r>
            <a:r>
              <a:rPr lang="en-ID" dirty="0"/>
              <a:t> </a:t>
            </a:r>
            <a:r>
              <a:rPr lang="en-ID" dirty="0" err="1"/>
              <a:t>rencana</a:t>
            </a:r>
            <a:r>
              <a:rPr lang="en-ID" dirty="0"/>
              <a:t>.</a:t>
            </a:r>
          </a:p>
          <a:p>
            <a:pPr marL="533400" indent="-457200">
              <a:buFont typeface="+mj-lt"/>
              <a:buAutoNum type="arabicPeriod" startAt="5"/>
            </a:pPr>
            <a:r>
              <a:rPr lang="en-ID" dirty="0" err="1"/>
              <a:t>Meletakkan</a:t>
            </a:r>
            <a:r>
              <a:rPr lang="en-ID" dirty="0"/>
              <a:t> </a:t>
            </a:r>
            <a:r>
              <a:rPr lang="en-ID" dirty="0" err="1"/>
              <a:t>kepentingan</a:t>
            </a:r>
            <a:r>
              <a:rPr lang="en-ID" dirty="0"/>
              <a:t> </a:t>
            </a:r>
            <a:r>
              <a:rPr lang="en-ID" dirty="0" err="1"/>
              <a:t>perseorangan</a:t>
            </a:r>
            <a:r>
              <a:rPr lang="en-ID" dirty="0"/>
              <a:t> di </a:t>
            </a:r>
            <a:r>
              <a:rPr lang="en-ID" dirty="0" err="1"/>
              <a:t>bawah</a:t>
            </a:r>
            <a:r>
              <a:rPr lang="en-ID" dirty="0"/>
              <a:t> </a:t>
            </a:r>
            <a:r>
              <a:rPr lang="en-ID" dirty="0" err="1"/>
              <a:t>kepentingan</a:t>
            </a:r>
            <a:r>
              <a:rPr lang="en-ID" dirty="0"/>
              <a:t> </a:t>
            </a:r>
            <a:r>
              <a:rPr lang="en-ID" dirty="0" err="1"/>
              <a:t>umum-kepentingan</a:t>
            </a:r>
            <a:r>
              <a:rPr lang="en-ID" dirty="0"/>
              <a:t> </a:t>
            </a:r>
            <a:r>
              <a:rPr lang="en-ID" dirty="0" err="1"/>
              <a:t>perseorangan</a:t>
            </a:r>
            <a:r>
              <a:rPr lang="en-ID" dirty="0"/>
              <a:t> </a:t>
            </a:r>
            <a:r>
              <a:rPr lang="en-ID" dirty="0" err="1"/>
              <a:t>harus</a:t>
            </a:r>
            <a:r>
              <a:rPr lang="en-ID" dirty="0"/>
              <a:t> </a:t>
            </a:r>
            <a:r>
              <a:rPr lang="en-ID" dirty="0" err="1"/>
              <a:t>diupayakan</a:t>
            </a:r>
            <a:r>
              <a:rPr lang="en-ID" dirty="0"/>
              <a:t> agar </a:t>
            </a:r>
            <a:r>
              <a:rPr lang="en-ID" dirty="0" err="1"/>
              <a:t>senantiasa</a:t>
            </a:r>
            <a:r>
              <a:rPr lang="en-ID" dirty="0"/>
              <a:t> di </a:t>
            </a:r>
            <a:r>
              <a:rPr lang="en-ID" dirty="0" err="1"/>
              <a:t>bawah</a:t>
            </a:r>
            <a:r>
              <a:rPr lang="en-ID" dirty="0"/>
              <a:t> </a:t>
            </a:r>
            <a:r>
              <a:rPr lang="en-ID" dirty="0" err="1"/>
              <a:t>kepentingan</a:t>
            </a:r>
            <a:r>
              <a:rPr lang="en-ID" dirty="0"/>
              <a:t> </a:t>
            </a:r>
            <a:r>
              <a:rPr lang="en-ID" dirty="0" err="1"/>
              <a:t>organisasi</a:t>
            </a:r>
            <a:r>
              <a:rPr lang="en-ID" dirty="0"/>
              <a:t>. </a:t>
            </a:r>
            <a:r>
              <a:rPr lang="en-ID" dirty="0" err="1"/>
              <a:t>Artinya</a:t>
            </a:r>
            <a:r>
              <a:rPr lang="en-ID" dirty="0"/>
              <a:t> </a:t>
            </a:r>
            <a:r>
              <a:rPr lang="en-ID" dirty="0" err="1"/>
              <a:t>prioritas</a:t>
            </a:r>
            <a:r>
              <a:rPr lang="en-ID" dirty="0"/>
              <a:t> </a:t>
            </a:r>
            <a:r>
              <a:rPr lang="en-ID" dirty="0" err="1"/>
              <a:t>harus</a:t>
            </a:r>
            <a:r>
              <a:rPr lang="en-ID" dirty="0"/>
              <a:t> </a:t>
            </a:r>
            <a:r>
              <a:rPr lang="en-ID" dirty="0" err="1"/>
              <a:t>didahulukan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kepentingan</a:t>
            </a:r>
            <a:r>
              <a:rPr lang="en-ID" dirty="0"/>
              <a:t> </a:t>
            </a:r>
            <a:r>
              <a:rPr lang="en-ID" dirty="0" err="1"/>
              <a:t>bersama</a:t>
            </a:r>
            <a:r>
              <a:rPr lang="en-ID" dirty="0"/>
              <a:t> </a:t>
            </a:r>
            <a:r>
              <a:rPr lang="en-ID" dirty="0" err="1"/>
              <a:t>dari</a:t>
            </a:r>
            <a:r>
              <a:rPr lang="en-ID" dirty="0"/>
              <a:t> pada </a:t>
            </a:r>
            <a:r>
              <a:rPr lang="en-ID" dirty="0" err="1"/>
              <a:t>kepentingan</a:t>
            </a:r>
            <a:r>
              <a:rPr lang="en-ID" dirty="0"/>
              <a:t> </a:t>
            </a:r>
            <a:r>
              <a:rPr lang="en-ID" dirty="0" err="1"/>
              <a:t>pribadi</a:t>
            </a:r>
            <a:r>
              <a:rPr lang="en-ID" dirty="0"/>
              <a:t>.</a:t>
            </a:r>
          </a:p>
          <a:p>
            <a:pPr marL="76200" indent="0">
              <a:buNone/>
            </a:pP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6541065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8EDDB4-5C62-43F8-999A-580262E8AD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PRINSIP KEBERHASILAN ORGANISASI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EB4020-A80B-4719-B5BB-643168DA2E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33400" indent="-457200">
              <a:buFont typeface="+mj-lt"/>
              <a:buAutoNum type="arabicPeriod" startAt="7"/>
            </a:pPr>
            <a:r>
              <a:rPr lang="en-ID" dirty="0" err="1"/>
              <a:t>Balas</a:t>
            </a:r>
            <a:r>
              <a:rPr lang="en-ID" dirty="0"/>
              <a:t> </a:t>
            </a:r>
            <a:r>
              <a:rPr lang="en-ID" dirty="0" err="1"/>
              <a:t>jasa-kompensasi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pekerjaan</a:t>
            </a:r>
            <a:r>
              <a:rPr lang="en-ID" dirty="0"/>
              <a:t> yang </a:t>
            </a:r>
            <a:r>
              <a:rPr lang="en-ID" dirty="0" err="1"/>
              <a:t>dilaksanakan</a:t>
            </a:r>
            <a:r>
              <a:rPr lang="en-ID" dirty="0"/>
              <a:t> </a:t>
            </a:r>
            <a:r>
              <a:rPr lang="en-ID" dirty="0" err="1"/>
              <a:t>harus</a:t>
            </a:r>
            <a:r>
              <a:rPr lang="en-ID" dirty="0"/>
              <a:t> </a:t>
            </a:r>
            <a:r>
              <a:rPr lang="en-ID" dirty="0" err="1"/>
              <a:t>adil</a:t>
            </a:r>
            <a:r>
              <a:rPr lang="en-ID" dirty="0"/>
              <a:t> </a:t>
            </a:r>
            <a:r>
              <a:rPr lang="en-ID" dirty="0" err="1"/>
              <a:t>baik</a:t>
            </a:r>
            <a:r>
              <a:rPr lang="en-ID" dirty="0"/>
              <a:t> </a:t>
            </a:r>
            <a:r>
              <a:rPr lang="en-ID" dirty="0" err="1"/>
              <a:t>bagi</a:t>
            </a:r>
            <a:r>
              <a:rPr lang="en-ID" dirty="0"/>
              <a:t> </a:t>
            </a:r>
            <a:r>
              <a:rPr lang="en-ID" dirty="0" err="1"/>
              <a:t>karyawan</a:t>
            </a:r>
            <a:r>
              <a:rPr lang="en-ID" dirty="0"/>
              <a:t> </a:t>
            </a:r>
            <a:r>
              <a:rPr lang="en-ID" dirty="0" err="1"/>
              <a:t>maupun</a:t>
            </a:r>
            <a:r>
              <a:rPr lang="en-ID" dirty="0"/>
              <a:t> </a:t>
            </a:r>
            <a:r>
              <a:rPr lang="en-ID" dirty="0" err="1"/>
              <a:t>pemilik</a:t>
            </a:r>
            <a:r>
              <a:rPr lang="en-ID" dirty="0"/>
              <a:t>.</a:t>
            </a:r>
          </a:p>
          <a:p>
            <a:pPr marL="533400" indent="-457200">
              <a:buFont typeface="+mj-lt"/>
              <a:buAutoNum type="arabicPeriod" startAt="7"/>
            </a:pPr>
            <a:r>
              <a:rPr lang="en-ID" dirty="0" err="1"/>
              <a:t>Sentralisasi</a:t>
            </a:r>
            <a:r>
              <a:rPr lang="en-ID" dirty="0"/>
              <a:t>- </a:t>
            </a:r>
            <a:r>
              <a:rPr lang="en-ID" dirty="0" err="1"/>
              <a:t>adanya</a:t>
            </a:r>
            <a:r>
              <a:rPr lang="en-ID" dirty="0"/>
              <a:t> </a:t>
            </a:r>
            <a:r>
              <a:rPr lang="en-ID" dirty="0" err="1"/>
              <a:t>keseimbangan</a:t>
            </a:r>
            <a:r>
              <a:rPr lang="en-ID" dirty="0"/>
              <a:t> </a:t>
            </a:r>
            <a:r>
              <a:rPr lang="en-ID" dirty="0" err="1"/>
              <a:t>antara</a:t>
            </a:r>
            <a:r>
              <a:rPr lang="en-ID" dirty="0"/>
              <a:t> </a:t>
            </a:r>
            <a:r>
              <a:rPr lang="en-ID" dirty="0" err="1"/>
              <a:t>pendekatan</a:t>
            </a:r>
            <a:r>
              <a:rPr lang="en-ID" dirty="0"/>
              <a:t> </a:t>
            </a:r>
            <a:r>
              <a:rPr lang="en-ID" dirty="0" err="1"/>
              <a:t>sentralisasi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desentralisasi</a:t>
            </a:r>
            <a:endParaRPr lang="en-ID" dirty="0"/>
          </a:p>
          <a:p>
            <a:pPr marL="533400" indent="-457200">
              <a:buFont typeface="+mj-lt"/>
              <a:buAutoNum type="arabicPeriod" startAt="7"/>
            </a:pPr>
            <a:r>
              <a:rPr lang="en-ID" dirty="0" err="1"/>
              <a:t>Garis</a:t>
            </a:r>
            <a:r>
              <a:rPr lang="en-ID" dirty="0"/>
              <a:t> </a:t>
            </a:r>
            <a:r>
              <a:rPr lang="en-ID" dirty="0" err="1"/>
              <a:t>wewenang</a:t>
            </a:r>
            <a:r>
              <a:rPr lang="en-ID" dirty="0"/>
              <a:t> (scalar </a:t>
            </a:r>
            <a:r>
              <a:rPr lang="en-ID" dirty="0" err="1"/>
              <a:t>sistem</a:t>
            </a:r>
            <a:r>
              <a:rPr lang="en-ID" dirty="0"/>
              <a:t>) – </a:t>
            </a:r>
            <a:r>
              <a:rPr lang="en-ID" dirty="0" err="1"/>
              <a:t>adanya</a:t>
            </a:r>
            <a:r>
              <a:rPr lang="en-ID" dirty="0"/>
              <a:t> </a:t>
            </a:r>
            <a:r>
              <a:rPr lang="en-ID" dirty="0" err="1"/>
              <a:t>garis</a:t>
            </a:r>
            <a:r>
              <a:rPr lang="en-ID" dirty="0"/>
              <a:t> </a:t>
            </a:r>
            <a:r>
              <a:rPr lang="en-ID" dirty="0" err="1"/>
              <a:t>wewenang</a:t>
            </a:r>
            <a:r>
              <a:rPr lang="en-ID" dirty="0"/>
              <a:t> dan </a:t>
            </a:r>
            <a:r>
              <a:rPr lang="en-ID" dirty="0" err="1"/>
              <a:t>perintah</a:t>
            </a:r>
            <a:r>
              <a:rPr lang="en-ID" dirty="0"/>
              <a:t> yang </a:t>
            </a:r>
            <a:r>
              <a:rPr lang="en-ID" dirty="0" err="1"/>
              <a:t>jelas</a:t>
            </a:r>
            <a:r>
              <a:rPr lang="en-ID" dirty="0"/>
              <a:t>.</a:t>
            </a:r>
          </a:p>
          <a:p>
            <a:pPr marL="533400" indent="-457200">
              <a:buFont typeface="+mj-lt"/>
              <a:buAutoNum type="arabicPeriod" startAt="7"/>
            </a:pPr>
            <a:r>
              <a:rPr lang="en-ID" dirty="0"/>
              <a:t>Order-</a:t>
            </a:r>
            <a:r>
              <a:rPr lang="en-ID" dirty="0" err="1"/>
              <a:t>sumber</a:t>
            </a:r>
            <a:r>
              <a:rPr lang="en-ID" dirty="0"/>
              <a:t> </a:t>
            </a:r>
            <a:r>
              <a:rPr lang="en-ID" dirty="0" err="1"/>
              <a:t>daya</a:t>
            </a:r>
            <a:r>
              <a:rPr lang="en-ID" dirty="0"/>
              <a:t> </a:t>
            </a:r>
            <a:r>
              <a:rPr lang="en-ID" dirty="0" err="1"/>
              <a:t>organisasi</a:t>
            </a:r>
            <a:r>
              <a:rPr lang="en-ID" dirty="0"/>
              <a:t> </a:t>
            </a:r>
            <a:r>
              <a:rPr lang="en-ID" dirty="0" err="1"/>
              <a:t>termasuk</a:t>
            </a:r>
            <a:r>
              <a:rPr lang="en-ID" dirty="0"/>
              <a:t> </a:t>
            </a:r>
            <a:r>
              <a:rPr lang="en-ID" dirty="0" err="1"/>
              <a:t>sumber</a:t>
            </a:r>
            <a:r>
              <a:rPr lang="en-ID" dirty="0"/>
              <a:t> </a:t>
            </a:r>
            <a:r>
              <a:rPr lang="en-ID" dirty="0" err="1"/>
              <a:t>daya</a:t>
            </a:r>
            <a:r>
              <a:rPr lang="en-ID" dirty="0"/>
              <a:t> </a:t>
            </a:r>
            <a:r>
              <a:rPr lang="en-ID" dirty="0" err="1"/>
              <a:t>manusia</a:t>
            </a:r>
            <a:r>
              <a:rPr lang="en-ID" dirty="0"/>
              <a:t>, </a:t>
            </a:r>
            <a:r>
              <a:rPr lang="en-ID" dirty="0" err="1"/>
              <a:t>harus</a:t>
            </a:r>
            <a:r>
              <a:rPr lang="en-ID" dirty="0"/>
              <a:t> </a:t>
            </a:r>
            <a:r>
              <a:rPr lang="en-ID" dirty="0" err="1"/>
              <a:t>ada</a:t>
            </a:r>
            <a:r>
              <a:rPr lang="en-ID" dirty="0"/>
              <a:t> pada </a:t>
            </a:r>
            <a:r>
              <a:rPr lang="en-ID" dirty="0" err="1"/>
              <a:t>waktu</a:t>
            </a:r>
            <a:r>
              <a:rPr lang="en-ID" dirty="0"/>
              <a:t> dan </a:t>
            </a:r>
            <a:r>
              <a:rPr lang="en-ID" dirty="0" err="1"/>
              <a:t>tempat</a:t>
            </a:r>
            <a:r>
              <a:rPr lang="en-ID" dirty="0"/>
              <a:t> yang </a:t>
            </a:r>
            <a:r>
              <a:rPr lang="en-ID" dirty="0" err="1"/>
              <a:t>tepat</a:t>
            </a:r>
            <a:r>
              <a:rPr lang="en-ID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00969870"/>
      </p:ext>
    </p:extLst>
  </p:cSld>
  <p:clrMapOvr>
    <a:masterClrMapping/>
  </p:clrMapOvr>
</p:sld>
</file>

<file path=ppt/theme/theme1.xml><?xml version="1.0" encoding="utf-8"?>
<a:theme xmlns:a="http://schemas.openxmlformats.org/drawingml/2006/main" name="SlidesMania · Digital Notebook with Sections">
  <a:themeElements>
    <a:clrScheme name="Simple Light">
      <a:dk1>
        <a:srgbClr val="000000"/>
      </a:dk1>
      <a:lt1>
        <a:srgbClr val="FFFFFF"/>
      </a:lt1>
      <a:dk2>
        <a:srgbClr val="303030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942</TotalTime>
  <Words>1034</Words>
  <Application>Microsoft Office PowerPoint</Application>
  <PresentationFormat>On-screen Show (16:10)</PresentationFormat>
  <Paragraphs>140</Paragraphs>
  <Slides>24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Handlee</vt:lpstr>
      <vt:lpstr>Arial</vt:lpstr>
      <vt:lpstr>Barlow Condensed</vt:lpstr>
      <vt:lpstr>Arial Narrow</vt:lpstr>
      <vt:lpstr>Roboto Condensed</vt:lpstr>
      <vt:lpstr>SlidesMania · Digital Notebook with Sections</vt:lpstr>
      <vt:lpstr>BAB 7 MANAJEMEN &amp; ORGANISASI</vt:lpstr>
      <vt:lpstr>PENGERTIAN</vt:lpstr>
      <vt:lpstr>PERENCANAAN</vt:lpstr>
      <vt:lpstr>PERENCANAAN</vt:lpstr>
      <vt:lpstr>TAHAPAN PERENCANAAN</vt:lpstr>
      <vt:lpstr>PENGORGANISASIAN</vt:lpstr>
      <vt:lpstr>PRINSIP KEBERHASILAN ORGANISASI</vt:lpstr>
      <vt:lpstr>PRINSIP KEBERHASILAN ORGANISASI</vt:lpstr>
      <vt:lpstr>PRINSIP KEBERHASILAN ORGANISASI</vt:lpstr>
      <vt:lpstr>PRINSIP KEBERHASILAN ORGANISASI</vt:lpstr>
      <vt:lpstr>TANGGUNG JAWAB</vt:lpstr>
      <vt:lpstr>PENGARAHAN</vt:lpstr>
      <vt:lpstr>KOMUNIKASI</vt:lpstr>
      <vt:lpstr>KOMUNIKASI</vt:lpstr>
      <vt:lpstr>MANFAAT KOMUNIKASI</vt:lpstr>
      <vt:lpstr>PENGAWASAN</vt:lpstr>
      <vt:lpstr>MANFAAT PENGAWASAN</vt:lpstr>
      <vt:lpstr>SASARAN PENGAWASAN</vt:lpstr>
      <vt:lpstr>ATRIBUT MANAJEMEN</vt:lpstr>
      <vt:lpstr>FUNGSI MANAJER</vt:lpstr>
      <vt:lpstr>PERAN MANAJER</vt:lpstr>
      <vt:lpstr>LEVEL MANAJER</vt:lpstr>
      <vt:lpstr>MANAJER</vt:lpstr>
      <vt:lpstr>TERIMA KASIH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KEWIRAUSAHAAN BAB1.PENGERTIAN</dc:title>
  <dc:creator>hp</dc:creator>
  <cp:lastModifiedBy>TIRTA MULYADI</cp:lastModifiedBy>
  <cp:revision>41</cp:revision>
  <dcterms:modified xsi:type="dcterms:W3CDTF">2022-06-24T05:51:23Z</dcterms:modified>
</cp:coreProperties>
</file>