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1176" y="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B2FC3D7-4E5D-4AB9-99A5-B0AC2517EC37}" type="datetimeFigureOut">
              <a:rPr lang="id-ID" smtClean="0"/>
              <a:t>24/01/2019</a:t>
            </a:fld>
            <a:endParaRPr lang="id-ID"/>
          </a:p>
        </p:txBody>
      </p:sp>
      <p:sp>
        <p:nvSpPr>
          <p:cNvPr id="19" name="Footer Placeholder 18"/>
          <p:cNvSpPr>
            <a:spLocks noGrp="1"/>
          </p:cNvSpPr>
          <p:nvPr>
            <p:ph type="ftr" sz="quarter" idx="11"/>
          </p:nvPr>
        </p:nvSpPr>
        <p:spPr/>
        <p:txBody>
          <a:bodyPr/>
          <a:lstStyle/>
          <a:p>
            <a:endParaRPr lang="id-ID"/>
          </a:p>
        </p:txBody>
      </p:sp>
      <p:sp>
        <p:nvSpPr>
          <p:cNvPr id="27" name="Slide Number Placeholder 26"/>
          <p:cNvSpPr>
            <a:spLocks noGrp="1"/>
          </p:cNvSpPr>
          <p:nvPr>
            <p:ph type="sldNum" sz="quarter" idx="12"/>
          </p:nvPr>
        </p:nvSpPr>
        <p:spPr/>
        <p:txBody>
          <a:bodyPr/>
          <a:lstStyle/>
          <a:p>
            <a:fld id="{0262359A-EA01-48B1-B5DA-04D4E4B49C18}" type="slidenum">
              <a:rPr lang="id-ID" smtClean="0"/>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2FC3D7-4E5D-4AB9-99A5-B0AC2517EC37}" type="datetimeFigureOut">
              <a:rPr lang="id-ID" smtClean="0"/>
              <a:t>24/01/2019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2FC3D7-4E5D-4AB9-99A5-B0AC2517EC37}" type="datetimeFigureOut">
              <a:rPr lang="id-ID" smtClean="0"/>
              <a:t>24/01/2019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2FC3D7-4E5D-4AB9-99A5-B0AC2517EC37}" type="datetimeFigureOut">
              <a:rPr lang="id-ID" smtClean="0"/>
              <a:t>24/01/2019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B2FC3D7-4E5D-4AB9-99A5-B0AC2517EC37}" type="datetimeFigureOut">
              <a:rPr lang="id-ID" smtClean="0"/>
              <a:t>24/01/2019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262359A-EA01-48B1-B5DA-04D4E4B49C18}" type="slidenum">
              <a:rPr lang="id-ID" smtClean="0"/>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B2FC3D7-4E5D-4AB9-99A5-B0AC2517EC37}" type="datetimeFigureOut">
              <a:rPr lang="id-ID" smtClean="0"/>
              <a:t>24/01/2019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B2FC3D7-4E5D-4AB9-99A5-B0AC2517EC37}" type="datetimeFigureOut">
              <a:rPr lang="id-ID" smtClean="0"/>
              <a:t>24/01/2019</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AB2FC3D7-4E5D-4AB9-99A5-B0AC2517EC37}" type="datetimeFigureOut">
              <a:rPr lang="id-ID" smtClean="0"/>
              <a:t>24/01/2019</a:t>
            </a:fld>
            <a:endParaRPr lang="id-ID"/>
          </a:p>
        </p:txBody>
      </p:sp>
      <p:sp>
        <p:nvSpPr>
          <p:cNvPr id="8" name="Slide Number Placeholder 7"/>
          <p:cNvSpPr>
            <a:spLocks noGrp="1"/>
          </p:cNvSpPr>
          <p:nvPr>
            <p:ph type="sldNum" sz="quarter" idx="11"/>
          </p:nvPr>
        </p:nvSpPr>
        <p:spPr/>
        <p:txBody>
          <a:bodyPr/>
          <a:lstStyle/>
          <a:p>
            <a:fld id="{0262359A-EA01-48B1-B5DA-04D4E4B49C18}" type="slidenum">
              <a:rPr lang="id-ID" smtClean="0"/>
              <a:t>‹#›</a:t>
            </a:fld>
            <a:endParaRPr lang="id-ID"/>
          </a:p>
        </p:txBody>
      </p:sp>
      <p:sp>
        <p:nvSpPr>
          <p:cNvPr id="9" name="Footer Placeholder 8"/>
          <p:cNvSpPr>
            <a:spLocks noGrp="1"/>
          </p:cNvSpPr>
          <p:nvPr>
            <p:ph type="ftr" sz="quarter" idx="12"/>
          </p:nvPr>
        </p:nvSpPr>
        <p:spPr/>
        <p:txBody>
          <a:bodyPr/>
          <a:lstStyle/>
          <a:p>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2FC3D7-4E5D-4AB9-99A5-B0AC2517EC37}" type="datetimeFigureOut">
              <a:rPr lang="id-ID" smtClean="0"/>
              <a:t>24/01/2019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B2FC3D7-4E5D-4AB9-99A5-B0AC2517EC37}" type="datetimeFigureOut">
              <a:rPr lang="id-ID" smtClean="0"/>
              <a:t>24/01/2019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a:xfrm>
            <a:off x="8156448" y="6422064"/>
            <a:ext cx="762000" cy="365125"/>
          </a:xfrm>
        </p:spPr>
        <p:txBody>
          <a:bodyPr/>
          <a:lstStyle/>
          <a:p>
            <a:fld id="{0262359A-EA01-48B1-B5DA-04D4E4B49C18}" type="slidenum">
              <a:rPr lang="id-ID" smtClean="0"/>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AB2FC3D7-4E5D-4AB9-99A5-B0AC2517EC37}" type="datetimeFigureOut">
              <a:rPr lang="id-ID" smtClean="0"/>
              <a:t>24/01/2019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262359A-EA01-48B1-B5DA-04D4E4B49C18}"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B2FC3D7-4E5D-4AB9-99A5-B0AC2517EC37}" type="datetimeFigureOut">
              <a:rPr lang="id-ID" smtClean="0"/>
              <a:t>24/01/2019</a:t>
            </a:fld>
            <a:endParaRPr lang="id-ID"/>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id-ID"/>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0262359A-EA01-48B1-B5DA-04D4E4B49C18}" type="slidenum">
              <a:rPr lang="id-ID" smtClean="0"/>
              <a:t>‹#›</a:t>
            </a:fld>
            <a:endParaRPr lang="id-ID"/>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Ringkasan, Abstrak dan Sintesis</a:t>
            </a:r>
            <a:endParaRPr lang="id-ID" dirty="0"/>
          </a:p>
        </p:txBody>
      </p:sp>
      <p:sp>
        <p:nvSpPr>
          <p:cNvPr id="3" name="Subtitle 2"/>
          <p:cNvSpPr>
            <a:spLocks noGrp="1"/>
          </p:cNvSpPr>
          <p:nvPr>
            <p:ph type="subTitle" idx="1"/>
          </p:nvPr>
        </p:nvSpPr>
        <p:spPr/>
        <p:txBody>
          <a:bodyPr/>
          <a:lstStyle/>
          <a:p>
            <a:r>
              <a:rPr lang="id-ID" dirty="0" smtClean="0"/>
              <a:t>Bahasa Indonesia </a:t>
            </a:r>
            <a:r>
              <a:rPr lang="id-ID" dirty="0" smtClean="0"/>
              <a:t>1</a:t>
            </a:r>
            <a:endParaRPr lang="id-ID"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Unsur Abstrak</a:t>
            </a:r>
            <a:endParaRPr lang="id-ID" dirty="0"/>
          </a:p>
        </p:txBody>
      </p:sp>
      <p:sp>
        <p:nvSpPr>
          <p:cNvPr id="3" name="Content Placeholder 2"/>
          <p:cNvSpPr>
            <a:spLocks noGrp="1"/>
          </p:cNvSpPr>
          <p:nvPr>
            <p:ph sz="half" idx="1"/>
          </p:nvPr>
        </p:nvSpPr>
        <p:spPr>
          <a:xfrm>
            <a:off x="457200" y="1600200"/>
            <a:ext cx="4043362" cy="4525963"/>
          </a:xfrm>
        </p:spPr>
        <p:txBody>
          <a:bodyPr>
            <a:normAutofit fontScale="85000" lnSpcReduction="20000"/>
          </a:bodyPr>
          <a:lstStyle/>
          <a:p>
            <a:pPr marL="58738" indent="-58738">
              <a:buNone/>
            </a:pPr>
            <a:r>
              <a:rPr lang="id-ID" dirty="0" smtClean="0"/>
              <a:t>Setiap abstrak mempunyai bentuk yang serupa:</a:t>
            </a:r>
          </a:p>
          <a:p>
            <a:pPr marL="550926" indent="-514350">
              <a:buNone/>
            </a:pPr>
            <a:endParaRPr lang="id-ID" dirty="0" smtClean="0"/>
          </a:p>
          <a:p>
            <a:pPr marL="550926" indent="-514350">
              <a:buNone/>
            </a:pPr>
            <a:r>
              <a:rPr lang="id-ID" dirty="0" smtClean="0"/>
              <a:t>1. Judul: Apa?</a:t>
            </a:r>
          </a:p>
          <a:p>
            <a:pPr>
              <a:buNone/>
            </a:pPr>
            <a:r>
              <a:rPr lang="id-ID" dirty="0" smtClean="0"/>
              <a:t>2. Latar belakang: Mengapa?</a:t>
            </a:r>
          </a:p>
          <a:p>
            <a:pPr>
              <a:buNone/>
            </a:pPr>
            <a:r>
              <a:rPr lang="id-ID" dirty="0" smtClean="0"/>
              <a:t>3. Gambaran: Kapan? Di mana? Bagaimana? Berapa?</a:t>
            </a:r>
          </a:p>
          <a:p>
            <a:pPr>
              <a:buNone/>
            </a:pPr>
            <a:r>
              <a:rPr lang="id-ID" dirty="0" smtClean="0"/>
              <a:t>4. Kesimpulan: Solusi/Pelajaran</a:t>
            </a:r>
          </a:p>
          <a:p>
            <a:pPr>
              <a:buNone/>
            </a:pPr>
            <a:endParaRPr lang="id-ID" dirty="0" smtClean="0"/>
          </a:p>
        </p:txBody>
      </p:sp>
      <p:sp>
        <p:nvSpPr>
          <p:cNvPr id="4" name="Content Placeholder 3"/>
          <p:cNvSpPr>
            <a:spLocks noGrp="1"/>
          </p:cNvSpPr>
          <p:nvPr>
            <p:ph sz="half" idx="2"/>
          </p:nvPr>
        </p:nvSpPr>
        <p:spPr>
          <a:xfrm>
            <a:off x="5000628" y="1571612"/>
            <a:ext cx="3657600" cy="4525963"/>
          </a:xfrm>
        </p:spPr>
        <p:txBody>
          <a:bodyPr>
            <a:normAutofit fontScale="85000" lnSpcReduction="20000"/>
          </a:bodyPr>
          <a:lstStyle/>
          <a:p>
            <a:pPr marL="22225" indent="-22225">
              <a:buNone/>
            </a:pPr>
            <a:r>
              <a:rPr lang="id-ID" dirty="0" smtClean="0"/>
              <a:t>	Perhatikan bahwa abstrak yang baik mengikuti asas jurnalistik, dengan mengandung “5 W, 1 H”:</a:t>
            </a:r>
          </a:p>
          <a:p>
            <a:pPr>
              <a:buNone/>
            </a:pPr>
            <a:endParaRPr lang="id-ID" dirty="0" smtClean="0"/>
          </a:p>
          <a:p>
            <a:pPr>
              <a:buNone/>
            </a:pPr>
            <a:r>
              <a:rPr lang="id-ID" dirty="0" smtClean="0"/>
              <a:t>• </a:t>
            </a:r>
            <a:r>
              <a:rPr lang="id-ID" b="1" dirty="0" smtClean="0"/>
              <a:t>Who = Siapa?</a:t>
            </a:r>
          </a:p>
          <a:p>
            <a:pPr>
              <a:buNone/>
            </a:pPr>
            <a:r>
              <a:rPr lang="id-ID" dirty="0" smtClean="0"/>
              <a:t>• </a:t>
            </a:r>
            <a:r>
              <a:rPr lang="id-ID" b="1" dirty="0" smtClean="0"/>
              <a:t>What = Apa?</a:t>
            </a:r>
          </a:p>
          <a:p>
            <a:pPr>
              <a:buNone/>
            </a:pPr>
            <a:r>
              <a:rPr lang="id-ID" dirty="0" smtClean="0"/>
              <a:t>• </a:t>
            </a:r>
            <a:r>
              <a:rPr lang="id-ID" b="1" dirty="0" smtClean="0"/>
              <a:t>Why = Mengapa?</a:t>
            </a:r>
          </a:p>
          <a:p>
            <a:pPr>
              <a:buNone/>
            </a:pPr>
            <a:r>
              <a:rPr lang="id-ID" dirty="0" smtClean="0"/>
              <a:t>• </a:t>
            </a:r>
            <a:r>
              <a:rPr lang="id-ID" b="1" dirty="0" smtClean="0"/>
              <a:t>When = Kapan?</a:t>
            </a:r>
          </a:p>
          <a:p>
            <a:pPr>
              <a:buNone/>
            </a:pPr>
            <a:r>
              <a:rPr lang="id-ID" dirty="0" smtClean="0"/>
              <a:t>• </a:t>
            </a:r>
            <a:r>
              <a:rPr lang="id-ID" b="1" dirty="0" smtClean="0"/>
              <a:t>Where = Di Mana?</a:t>
            </a:r>
          </a:p>
          <a:p>
            <a:pPr>
              <a:buNone/>
            </a:pPr>
            <a:r>
              <a:rPr lang="id-ID" dirty="0" smtClean="0"/>
              <a:t>• </a:t>
            </a:r>
            <a:r>
              <a:rPr lang="id-ID" b="1" dirty="0" smtClean="0"/>
              <a:t>How = Bagaimana?</a:t>
            </a:r>
          </a:p>
          <a:p>
            <a:pPr>
              <a:buNone/>
            </a:pPr>
            <a:r>
              <a:rPr lang="id-ID" dirty="0" smtClean="0"/>
              <a:t>...ditambah “1 H” lagi:</a:t>
            </a:r>
          </a:p>
          <a:p>
            <a:pPr>
              <a:buNone/>
            </a:pPr>
            <a:r>
              <a:rPr lang="id-ID" dirty="0" smtClean="0"/>
              <a:t>• </a:t>
            </a:r>
            <a:r>
              <a:rPr lang="id-ID" b="1" dirty="0" smtClean="0"/>
              <a:t>How many = Berapa?</a:t>
            </a:r>
            <a:endParaRPr lang="id-ID" dirty="0" smtClean="0"/>
          </a:p>
          <a:p>
            <a:pPr>
              <a:buNone/>
            </a:pPr>
            <a:endParaRPr lang="id-ID"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id-ID" dirty="0" smtClean="0"/>
              <a:t>Tips and Trick menulis abstrak</a:t>
            </a:r>
            <a:endParaRPr lang="id-ID" dirty="0"/>
          </a:p>
        </p:txBody>
      </p:sp>
      <p:sp>
        <p:nvSpPr>
          <p:cNvPr id="6" name="Content Placeholder 5"/>
          <p:cNvSpPr>
            <a:spLocks noGrp="1"/>
          </p:cNvSpPr>
          <p:nvPr>
            <p:ph idx="1"/>
          </p:nvPr>
        </p:nvSpPr>
        <p:spPr/>
        <p:txBody>
          <a:bodyPr>
            <a:normAutofit fontScale="85000" lnSpcReduction="20000"/>
          </a:bodyPr>
          <a:lstStyle/>
          <a:p>
            <a:pPr>
              <a:buNone/>
            </a:pPr>
            <a:r>
              <a:rPr lang="id-ID" b="1" dirty="0" smtClean="0"/>
              <a:t>Judul</a:t>
            </a:r>
            <a:r>
              <a:rPr lang="id-ID" dirty="0" smtClean="0"/>
              <a:t> </a:t>
            </a:r>
          </a:p>
          <a:p>
            <a:pPr>
              <a:buNone/>
            </a:pPr>
            <a:r>
              <a:rPr lang="id-ID" dirty="0" smtClean="0"/>
              <a:t>	</a:t>
            </a:r>
            <a:r>
              <a:rPr lang="sv-SE" dirty="0" smtClean="0"/>
              <a:t>Setelah topik ditentukan, kita harus mencari judul yang sesuai. Ingat bahwa judulnya akan mencerminkan</a:t>
            </a:r>
            <a:r>
              <a:rPr lang="id-ID" dirty="0" smtClean="0"/>
              <a:t> abstrak. judul yang menarik lebih mungkin mempengaruhi panel seleksi.</a:t>
            </a:r>
          </a:p>
          <a:p>
            <a:pPr>
              <a:buNone/>
            </a:pPr>
            <a:r>
              <a:rPr lang="sv-SE" dirty="0" smtClean="0"/>
              <a:t>• </a:t>
            </a:r>
            <a:r>
              <a:rPr lang="id-ID" dirty="0" smtClean="0"/>
              <a:t>	</a:t>
            </a:r>
            <a:r>
              <a:rPr lang="sv-SE" dirty="0" smtClean="0"/>
              <a:t>Ingat: </a:t>
            </a:r>
            <a:r>
              <a:rPr lang="id-ID" dirty="0" smtClean="0"/>
              <a:t>S</a:t>
            </a:r>
            <a:r>
              <a:rPr lang="sv-SE" dirty="0" smtClean="0"/>
              <a:t>ering</a:t>
            </a:r>
            <a:r>
              <a:rPr lang="id-ID" dirty="0" smtClean="0"/>
              <a:t>kali </a:t>
            </a:r>
            <a:r>
              <a:rPr lang="sv-SE" dirty="0" smtClean="0"/>
              <a:t> </a:t>
            </a:r>
            <a:r>
              <a:rPr lang="id-ID" dirty="0" smtClean="0"/>
              <a:t>terdapat </a:t>
            </a:r>
            <a:r>
              <a:rPr lang="sv-SE" dirty="0" smtClean="0"/>
              <a:t>batas</a:t>
            </a:r>
            <a:r>
              <a:rPr lang="id-ID" dirty="0" smtClean="0"/>
              <a:t>an</a:t>
            </a:r>
            <a:r>
              <a:rPr lang="sv-SE" dirty="0" smtClean="0"/>
              <a:t> jumlah huruf, </a:t>
            </a:r>
            <a:r>
              <a:rPr lang="id-ID" dirty="0" smtClean="0"/>
              <a:t>misalkan</a:t>
            </a:r>
            <a:r>
              <a:rPr lang="sv-SE" dirty="0" smtClean="0"/>
              <a:t>100</a:t>
            </a:r>
            <a:r>
              <a:rPr lang="id-ID" dirty="0" smtClean="0"/>
              <a:t> huruf</a:t>
            </a:r>
            <a:r>
              <a:rPr lang="sv-SE" dirty="0" smtClean="0"/>
              <a:t>.</a:t>
            </a:r>
          </a:p>
          <a:p>
            <a:pPr>
              <a:buNone/>
            </a:pPr>
            <a:r>
              <a:rPr lang="id-ID" dirty="0" smtClean="0"/>
              <a:t>• 	Judul harus mencerminkan isi.</a:t>
            </a:r>
          </a:p>
          <a:p>
            <a:pPr>
              <a:buNone/>
            </a:pPr>
            <a:r>
              <a:rPr lang="id-ID" dirty="0" smtClean="0"/>
              <a:t>• 	Harus serupa dengan semboyan, mudah diingat, dan...</a:t>
            </a:r>
          </a:p>
          <a:p>
            <a:pPr>
              <a:buNone/>
            </a:pPr>
            <a:r>
              <a:rPr lang="id-ID" dirty="0" smtClean="0"/>
              <a:t>• 	Mendorong pembaca untuk ingin tahu dan membaca lebih lanjut. </a:t>
            </a:r>
            <a:endParaRPr lang="id-ID"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id-ID" dirty="0" smtClean="0"/>
              <a:t>Tips and Trick menulis abstrak</a:t>
            </a:r>
            <a:endParaRPr lang="id-ID" dirty="0"/>
          </a:p>
        </p:txBody>
      </p:sp>
      <p:sp>
        <p:nvSpPr>
          <p:cNvPr id="6" name="Content Placeholder 5"/>
          <p:cNvSpPr>
            <a:spLocks noGrp="1"/>
          </p:cNvSpPr>
          <p:nvPr>
            <p:ph idx="1"/>
          </p:nvPr>
        </p:nvSpPr>
        <p:spPr/>
        <p:txBody>
          <a:bodyPr>
            <a:normAutofit/>
          </a:bodyPr>
          <a:lstStyle/>
          <a:p>
            <a:r>
              <a:rPr lang="id-ID" b="1" dirty="0" smtClean="0"/>
              <a:t>Masalah/Latar belakang</a:t>
            </a:r>
            <a:endParaRPr lang="id-ID" dirty="0" smtClean="0"/>
          </a:p>
          <a:p>
            <a:pPr>
              <a:buNone/>
            </a:pPr>
            <a:r>
              <a:rPr lang="id-ID" dirty="0" smtClean="0"/>
              <a:t>		Abstrak harus mulai dengan pernyataan yang kuat dan jelas mengenai masalah, latar belakang, dan keadaan. </a:t>
            </a:r>
          </a:p>
          <a:p>
            <a:pPr>
              <a:buNone/>
            </a:pPr>
            <a:endParaRPr lang="id-ID"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id-ID" dirty="0" smtClean="0"/>
              <a:t>Tips and Trick menulis abstrak</a:t>
            </a:r>
            <a:endParaRPr lang="id-ID" dirty="0"/>
          </a:p>
        </p:txBody>
      </p:sp>
      <p:sp>
        <p:nvSpPr>
          <p:cNvPr id="6" name="Content Placeholder 5"/>
          <p:cNvSpPr>
            <a:spLocks noGrp="1"/>
          </p:cNvSpPr>
          <p:nvPr>
            <p:ph idx="1"/>
          </p:nvPr>
        </p:nvSpPr>
        <p:spPr/>
        <p:txBody>
          <a:bodyPr>
            <a:normAutofit fontScale="85000" lnSpcReduction="10000"/>
          </a:bodyPr>
          <a:lstStyle/>
          <a:p>
            <a:r>
              <a:rPr lang="id-ID" dirty="0" smtClean="0"/>
              <a:t>Dalam bagian ini, menjelaskan secara singkat mengenai proyek, pengalaman, layanan atau penelitian. Bagian ini harus membahas bagaimana/kapan/siapa. Unsurnya:</a:t>
            </a:r>
          </a:p>
          <a:p>
            <a:pPr>
              <a:buNone/>
            </a:pPr>
            <a:endParaRPr lang="id-ID" dirty="0" smtClean="0"/>
          </a:p>
          <a:p>
            <a:pPr lvl="1"/>
            <a:r>
              <a:rPr lang="id-ID" dirty="0" smtClean="0"/>
              <a:t>Strategi: bagaimana kegiatan dilakukan</a:t>
            </a:r>
          </a:p>
          <a:p>
            <a:pPr lvl="1"/>
            <a:r>
              <a:rPr lang="fi-FI" dirty="0" smtClean="0"/>
              <a:t>Penerapan: kegiatan apa yang dilakukan</a:t>
            </a:r>
            <a:endParaRPr lang="id-ID" dirty="0" smtClean="0"/>
          </a:p>
          <a:p>
            <a:pPr lvl="1"/>
            <a:r>
              <a:rPr lang="id-ID" dirty="0" smtClean="0"/>
              <a:t>Sumber daya: mitra lokal, nasional, internasional, logistik</a:t>
            </a:r>
          </a:p>
          <a:p>
            <a:pPr lvl="1"/>
            <a:r>
              <a:rPr lang="id-ID" dirty="0" smtClean="0"/>
              <a:t>Masalah dan solusi: hambatan atau pembatasan proyek dan bagaimana dampaknya diminimalkan</a:t>
            </a:r>
            <a:endParaRPr lang="id-ID"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id-ID" dirty="0" smtClean="0"/>
              <a:t>Tips and Trick menulis abstrak</a:t>
            </a:r>
            <a:endParaRPr lang="id-ID" dirty="0"/>
          </a:p>
        </p:txBody>
      </p:sp>
      <p:sp>
        <p:nvSpPr>
          <p:cNvPr id="6" name="Content Placeholder 5"/>
          <p:cNvSpPr>
            <a:spLocks noGrp="1"/>
          </p:cNvSpPr>
          <p:nvPr>
            <p:ph idx="1"/>
          </p:nvPr>
        </p:nvSpPr>
        <p:spPr/>
        <p:txBody>
          <a:bodyPr>
            <a:normAutofit fontScale="92500" lnSpcReduction="10000"/>
          </a:bodyPr>
          <a:lstStyle/>
          <a:p>
            <a:r>
              <a:rPr lang="id-ID" sz="3300" b="1" dirty="0" smtClean="0"/>
              <a:t>Hasil</a:t>
            </a:r>
          </a:p>
          <a:p>
            <a:pPr lvl="1"/>
            <a:r>
              <a:rPr lang="id-ID" dirty="0" smtClean="0"/>
              <a:t>Bahas aspek yang penting, dan hanya aspek yang penting. Nyatakan penemuan penting secara khusus.</a:t>
            </a:r>
          </a:p>
          <a:p>
            <a:pPr lvl="1"/>
            <a:r>
              <a:rPr lang="id-ID" dirty="0" smtClean="0"/>
              <a:t>Sebutkan ide yang inovatif (baru) yang muncul saat hasil dianalisis</a:t>
            </a:r>
          </a:p>
          <a:p>
            <a:pPr lvl="1"/>
            <a:r>
              <a:rPr lang="id-ID" dirty="0" smtClean="0"/>
              <a:t>Harus sesuai dengan judul dan bagian sebelumnya</a:t>
            </a:r>
          </a:p>
          <a:p>
            <a:pPr lvl="1"/>
            <a:r>
              <a:rPr lang="id-ID" dirty="0" smtClean="0"/>
              <a:t>Dasar pengamatan langsung. Hindari pikiran atau pendapat pribadi mengenai penemuan</a:t>
            </a:r>
          </a:p>
          <a:p>
            <a:pPr lvl="1"/>
            <a:r>
              <a:rPr lang="id-ID" dirty="0" smtClean="0"/>
              <a:t>Coba sampaikan hasil secara kuantitas maupun kualitas. </a:t>
            </a:r>
            <a:endParaRPr lang="id-ID"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rcRect l="18217" t="13600" r="16467" b="6600"/>
          <a:stretch>
            <a:fillRect/>
          </a:stretch>
        </p:blipFill>
        <p:spPr bwMode="auto">
          <a:xfrm>
            <a:off x="0" y="285728"/>
            <a:ext cx="9144000" cy="628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dirty="0" smtClean="0"/>
              <a:t>Sintesis</a:t>
            </a:r>
            <a:endParaRPr lang="id-ID" dirty="0"/>
          </a:p>
        </p:txBody>
      </p:sp>
      <p:sp>
        <p:nvSpPr>
          <p:cNvPr id="3" name="Content Placeholder 2"/>
          <p:cNvSpPr>
            <a:spLocks noGrp="1"/>
          </p:cNvSpPr>
          <p:nvPr>
            <p:ph idx="1"/>
          </p:nvPr>
        </p:nvSpPr>
        <p:spPr>
          <a:xfrm>
            <a:off x="0" y="1600200"/>
            <a:ext cx="9144000" cy="4525963"/>
          </a:xfrm>
        </p:spPr>
        <p:txBody>
          <a:bodyPr>
            <a:normAutofit/>
          </a:bodyPr>
          <a:lstStyle/>
          <a:p>
            <a:pPr>
              <a:buNone/>
            </a:pPr>
            <a:r>
              <a:rPr lang="id-ID" dirty="0" smtClean="0"/>
              <a:t>		Menurut Kattsoff (1986) yang sintesis adalah mengumpulkan semua pengetahuan yang dapat diperoleh untuk menyusun suatu pandangan dunia. Dalam perspektif lain “sintesis” merupakan kemampuan seseorang dalam mengaitkan dan menyatakan berbagai elemen dan unsur pengetahuan yang ada sehingga terbentuk pola baru yang lebih menyeluruh. </a:t>
            </a:r>
            <a:endParaRPr lang="id-ID"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id-ID" dirty="0" smtClean="0"/>
              <a:t>	Sintesis adalah mengategorikan, mengombinasikan, menyusun, mengarang, menciptakan, mendesain, menjelaskan, mengubah, mengorganisasi, merencanakan, menyusun kembali, menghubungkan, merevisi, menyimpulkan, menceritakan, menuliskan, mengatur.</a:t>
            </a:r>
            <a:endParaRPr lang="id-ID"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186766" cy="5483245"/>
          </a:xfrm>
        </p:spPr>
        <p:txBody>
          <a:bodyPr/>
          <a:lstStyle/>
          <a:p>
            <a:pPr>
              <a:buNone/>
            </a:pPr>
            <a:r>
              <a:rPr lang="id-ID" dirty="0" smtClean="0"/>
              <a:t>	Sedangkan sintesis dalam penulisan karya ilmiah adalah merangkum intisari bacaan yang berasal dari beberapa sumber. Kegiatan ini harus memperhatikan data publikasi atas sumber-sumber yang digunakan. Dalam tulisan laras ilmiah, data publikasi atas sumber-sumber tadi kemudian dimasukan dalam daftar pustaka.</a:t>
            </a:r>
            <a:endParaRPr lang="id-ID"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id-ID" dirty="0" smtClean="0"/>
              <a:t>Ringkasan </a:t>
            </a:r>
            <a:endParaRPr lang="id-ID" dirty="0"/>
          </a:p>
        </p:txBody>
      </p:sp>
      <p:sp>
        <p:nvSpPr>
          <p:cNvPr id="3" name="Content Placeholder 2"/>
          <p:cNvSpPr>
            <a:spLocks noGrp="1"/>
          </p:cNvSpPr>
          <p:nvPr>
            <p:ph idx="1"/>
          </p:nvPr>
        </p:nvSpPr>
        <p:spPr>
          <a:xfrm>
            <a:off x="4886324" y="1571612"/>
            <a:ext cx="4257676" cy="4829196"/>
          </a:xfrm>
        </p:spPr>
        <p:txBody>
          <a:bodyPr/>
          <a:lstStyle/>
          <a:p>
            <a:pPr>
              <a:buNone/>
            </a:pPr>
            <a:r>
              <a:rPr lang="id-ID" dirty="0" smtClean="0"/>
              <a:t>Kenapa pohon?</a:t>
            </a:r>
          </a:p>
          <a:p>
            <a:pPr>
              <a:buNone/>
            </a:pPr>
            <a:endParaRPr lang="id-ID" dirty="0"/>
          </a:p>
          <a:p>
            <a:pPr algn="ctr">
              <a:buNone/>
            </a:pPr>
            <a:r>
              <a:rPr lang="id-ID" dirty="0" smtClean="0"/>
              <a:t>	Meringkas = kegiatan memangkas daun di pohon yang rimbun.  </a:t>
            </a:r>
            <a:endParaRPr lang="id-ID" dirty="0"/>
          </a:p>
        </p:txBody>
      </p:sp>
      <p:pic>
        <p:nvPicPr>
          <p:cNvPr id="8" name="Picture 7" descr="tree_PNG3492.png"/>
          <p:cNvPicPr>
            <a:picLocks noChangeAspect="1"/>
          </p:cNvPicPr>
          <p:nvPr/>
        </p:nvPicPr>
        <p:blipFill>
          <a:blip r:embed="rId2" cstate="print"/>
          <a:stretch>
            <a:fillRect/>
          </a:stretch>
        </p:blipFill>
        <p:spPr>
          <a:xfrm>
            <a:off x="428596" y="1285860"/>
            <a:ext cx="4500594" cy="52405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0034" y="428604"/>
            <a:ext cx="8229600" cy="796908"/>
          </a:xfrm>
        </p:spPr>
        <p:txBody>
          <a:bodyPr>
            <a:normAutofit fontScale="90000"/>
          </a:bodyPr>
          <a:lstStyle/>
          <a:p>
            <a:r>
              <a:rPr lang="id-ID" dirty="0" smtClean="0"/>
              <a:t>Kenapa harus meringkas? Untuk apa?</a:t>
            </a:r>
            <a:br>
              <a:rPr lang="id-ID" dirty="0" smtClean="0"/>
            </a:br>
            <a:endParaRPr lang="id-ID" dirty="0"/>
          </a:p>
        </p:txBody>
      </p:sp>
      <p:sp>
        <p:nvSpPr>
          <p:cNvPr id="3" name="Content Placeholder 2"/>
          <p:cNvSpPr>
            <a:spLocks noGrp="1"/>
          </p:cNvSpPr>
          <p:nvPr>
            <p:ph sz="half" idx="1"/>
          </p:nvPr>
        </p:nvSpPr>
        <p:spPr>
          <a:xfrm>
            <a:off x="357158" y="1071546"/>
            <a:ext cx="4038600" cy="5214974"/>
          </a:xfrm>
        </p:spPr>
        <p:txBody>
          <a:bodyPr>
            <a:normAutofit fontScale="85000" lnSpcReduction="10000"/>
          </a:bodyPr>
          <a:lstStyle/>
          <a:p>
            <a:pPr>
              <a:buNone/>
            </a:pPr>
            <a:endParaRPr lang="id-ID" dirty="0"/>
          </a:p>
          <a:p>
            <a:pPr>
              <a:buNone/>
            </a:pPr>
            <a:r>
              <a:rPr lang="id-ID" dirty="0" smtClean="0"/>
              <a:t>	Ringkasan: Karangan yang memuat sari wacana dengan tetap </a:t>
            </a:r>
            <a:r>
              <a:rPr lang="id-ID" b="1" dirty="0" smtClean="0"/>
              <a:t>mempertahankan sudut pandang pengarang </a:t>
            </a:r>
            <a:r>
              <a:rPr lang="id-ID" dirty="0" smtClean="0"/>
              <a:t>dan urutan isi karangan disebut ringkasan. </a:t>
            </a:r>
          </a:p>
          <a:p>
            <a:pPr>
              <a:buNone/>
            </a:pPr>
            <a:endParaRPr lang="id-ID" dirty="0"/>
          </a:p>
          <a:p>
            <a:pPr>
              <a:buNone/>
            </a:pPr>
            <a:r>
              <a:rPr lang="id-ID" dirty="0" smtClean="0"/>
              <a:t>	</a:t>
            </a:r>
            <a:endParaRPr lang="id-ID" dirty="0"/>
          </a:p>
        </p:txBody>
      </p:sp>
      <p:sp>
        <p:nvSpPr>
          <p:cNvPr id="5" name="Content Placeholder 4"/>
          <p:cNvSpPr>
            <a:spLocks noGrp="1"/>
          </p:cNvSpPr>
          <p:nvPr>
            <p:ph sz="half" idx="2"/>
          </p:nvPr>
        </p:nvSpPr>
        <p:spPr>
          <a:xfrm>
            <a:off x="4648200" y="1000108"/>
            <a:ext cx="4038600" cy="5126055"/>
          </a:xfrm>
        </p:spPr>
        <p:txBody>
          <a:bodyPr>
            <a:normAutofit fontScale="85000" lnSpcReduction="10000"/>
          </a:bodyPr>
          <a:lstStyle/>
          <a:p>
            <a:pPr>
              <a:buNone/>
            </a:pPr>
            <a:endParaRPr lang="id-ID" dirty="0" smtClean="0"/>
          </a:p>
          <a:p>
            <a:pPr>
              <a:buNone/>
            </a:pPr>
            <a:r>
              <a:rPr lang="id-ID" dirty="0" smtClean="0"/>
              <a:t>Fungsi : </a:t>
            </a:r>
          </a:p>
          <a:p>
            <a:r>
              <a:rPr lang="id-ID" dirty="0" smtClean="0"/>
              <a:t>Memahami atau mengetahui isi sebuah teks.</a:t>
            </a:r>
          </a:p>
          <a:p>
            <a:r>
              <a:rPr lang="id-ID" dirty="0" smtClean="0"/>
              <a:t>Menangkap pikiran pokok dan tujuan penulis. </a:t>
            </a:r>
          </a:p>
          <a:p>
            <a:r>
              <a:rPr lang="id-ID" dirty="0" smtClean="0"/>
              <a:t>Untuk penghematan waktu. </a:t>
            </a:r>
          </a:p>
          <a:p>
            <a:r>
              <a:rPr lang="id-ID" dirty="0" smtClean="0"/>
              <a:t>Dalam karangan ilmiah, kegiatan meringkas digunakan dalam penyusunan tinjauan pustaka (kegiatan mengutip)</a:t>
            </a:r>
            <a:endParaRPr lang="id-ID" dirty="0"/>
          </a:p>
        </p:txBody>
      </p:sp>
      <p:sp>
        <p:nvSpPr>
          <p:cNvPr id="15364" name="AutoShape 4"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d-ID"/>
          </a:p>
        </p:txBody>
      </p:sp>
      <p:sp>
        <p:nvSpPr>
          <p:cNvPr id="15366" name="AutoShape 6"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d-ID"/>
          </a:p>
        </p:txBody>
      </p:sp>
      <p:pic>
        <p:nvPicPr>
          <p:cNvPr id="9" name="Picture 8" descr="family-tree-leaves.png"/>
          <p:cNvPicPr>
            <a:picLocks noChangeAspect="1"/>
          </p:cNvPicPr>
          <p:nvPr/>
        </p:nvPicPr>
        <p:blipFill>
          <a:blip r:embed="rId2"/>
          <a:stretch>
            <a:fillRect/>
          </a:stretch>
        </p:blipFill>
        <p:spPr>
          <a:xfrm>
            <a:off x="857224" y="3500438"/>
            <a:ext cx="4000528" cy="30129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id-ID" dirty="0" smtClean="0"/>
              <a:t>Cara Meringkas</a:t>
            </a:r>
            <a:endParaRPr lang="id-ID" dirty="0"/>
          </a:p>
        </p:txBody>
      </p:sp>
      <p:sp>
        <p:nvSpPr>
          <p:cNvPr id="6" name="Content Placeholder 5"/>
          <p:cNvSpPr>
            <a:spLocks noGrp="1"/>
          </p:cNvSpPr>
          <p:nvPr>
            <p:ph idx="1"/>
          </p:nvPr>
        </p:nvSpPr>
        <p:spPr>
          <a:xfrm>
            <a:off x="285720" y="1928802"/>
            <a:ext cx="8229600" cy="4525963"/>
          </a:xfrm>
        </p:spPr>
        <p:txBody>
          <a:bodyPr>
            <a:noAutofit/>
          </a:bodyPr>
          <a:lstStyle/>
          <a:p>
            <a:pPr>
              <a:buNone/>
            </a:pPr>
            <a:r>
              <a:rPr lang="id-ID" sz="2500" dirty="0" smtClean="0"/>
              <a:t>	Menurut ahli bahasa Gorys Keraf, ada beberapa hal yang perlu diperhatikan dalam meringkas, yaitu: </a:t>
            </a:r>
          </a:p>
          <a:p>
            <a:pPr>
              <a:buFont typeface="Wingdings" pitchFamily="2" charset="2"/>
              <a:buChar char="ü"/>
            </a:pPr>
            <a:r>
              <a:rPr lang="id-ID" sz="2500" dirty="0"/>
              <a:t> </a:t>
            </a:r>
            <a:r>
              <a:rPr lang="id-ID" sz="2500" dirty="0" smtClean="0"/>
              <a:t>Membaca naskah asli </a:t>
            </a:r>
          </a:p>
          <a:p>
            <a:pPr>
              <a:buNone/>
            </a:pPr>
            <a:r>
              <a:rPr lang="id-ID" sz="2500" dirty="0" smtClean="0"/>
              <a:t>		Tujuannya untuk mengetahui kesan umum tentang karangan secara menyeluruh dan memahami maksud dan sudut pandang yang digunakan oleh penulis. </a:t>
            </a:r>
            <a:endParaRPr lang="id-ID" sz="2500" dirty="0"/>
          </a:p>
          <a:p>
            <a:pPr>
              <a:buNone/>
            </a:pPr>
            <a:r>
              <a:rPr lang="id-ID" sz="2500" dirty="0" smtClean="0"/>
              <a:t>		Untuk mengetahui sudut pandang penulis, kita dapat mengamati judul dan daftar isi (jika ada). Keduanya dapat dijadikan sebagai pedoman sebab perincian daftar isi mempunyai pertalian dengan judul dan alinea-alinea dalam naskah asli. </a:t>
            </a:r>
          </a:p>
          <a:p>
            <a:pPr>
              <a:buNone/>
            </a:pPr>
            <a:endParaRPr lang="id-ID" sz="2500" dirty="0"/>
          </a:p>
        </p:txBody>
      </p:sp>
      <p:pic>
        <p:nvPicPr>
          <p:cNvPr id="16386" name="Picture 2" descr="Image result for buku png"/>
          <p:cNvPicPr>
            <a:picLocks noChangeAspect="1" noChangeArrowheads="1"/>
          </p:cNvPicPr>
          <p:nvPr/>
        </p:nvPicPr>
        <p:blipFill>
          <a:blip r:embed="rId2" cstate="print"/>
          <a:srcRect/>
          <a:stretch>
            <a:fillRect/>
          </a:stretch>
        </p:blipFill>
        <p:spPr bwMode="auto">
          <a:xfrm>
            <a:off x="6215074" y="0"/>
            <a:ext cx="2500330" cy="186637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5840435"/>
          </a:xfrm>
        </p:spPr>
        <p:txBody>
          <a:bodyPr/>
          <a:lstStyle/>
          <a:p>
            <a:pPr>
              <a:buFont typeface="Wingdings" pitchFamily="2" charset="2"/>
              <a:buChar char="ü"/>
            </a:pPr>
            <a:r>
              <a:rPr lang="id-ID" dirty="0" smtClean="0"/>
              <a:t> Mencatat gagasan utama</a:t>
            </a:r>
          </a:p>
          <a:p>
            <a:pPr>
              <a:buNone/>
            </a:pPr>
            <a:r>
              <a:rPr lang="id-ID" dirty="0"/>
              <a:t>	T</a:t>
            </a:r>
            <a:r>
              <a:rPr lang="id-ID" dirty="0" smtClean="0"/>
              <a:t>ujuannya ialah untuk membuat konkret semua hal yang berkenaan dengan kesan membaca ataupun sudut pandang penulis. Semua gagasan penting yang ada dalam setiap bagian atau alinea harus dicatat, termasuk judul bab. Pokok-pokok pikiran yang dicatat itu akan dipakai untuk menyusun ringkasan. </a:t>
            </a:r>
            <a:endParaRPr lang="id-ID" dirty="0"/>
          </a:p>
        </p:txBody>
      </p:sp>
      <p:pic>
        <p:nvPicPr>
          <p:cNvPr id="5" name="Picture 4" descr="vista-160.png"/>
          <p:cNvPicPr>
            <a:picLocks noChangeAspect="1"/>
          </p:cNvPicPr>
          <p:nvPr/>
        </p:nvPicPr>
        <p:blipFill>
          <a:blip r:embed="rId2"/>
          <a:stretch>
            <a:fillRect/>
          </a:stretch>
        </p:blipFill>
        <p:spPr>
          <a:xfrm>
            <a:off x="6000760" y="4143380"/>
            <a:ext cx="2714644" cy="271464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401080" cy="5768997"/>
          </a:xfrm>
        </p:spPr>
        <p:txBody>
          <a:bodyPr/>
          <a:lstStyle/>
          <a:p>
            <a:pPr>
              <a:buFont typeface="Wingdings" pitchFamily="2" charset="2"/>
              <a:buChar char="ü"/>
            </a:pPr>
            <a:r>
              <a:rPr lang="id-ID" dirty="0" smtClean="0"/>
              <a:t> Mengadakan reproduksi</a:t>
            </a:r>
          </a:p>
          <a:p>
            <a:pPr>
              <a:buNone/>
            </a:pPr>
            <a:r>
              <a:rPr lang="id-ID" dirty="0" smtClean="0"/>
              <a:t>	tujuannya ialah untuk meghasilkan inti sari karangan dengan menggunakan kalimat-kalima baru. reproduksi karangan dapat dibuat dengan memakai kesan umum dari hasil membaca yang dipadu dengan hasil pencatatan gagasan utama. Kalimat penulis asli digunakan jika dianggap penting karena merupakan kaidah, kesimpulan atau perumusan yang padat. Sebisa mungkin usahakan menggunakan kalimat sendiri.  </a:t>
            </a:r>
          </a:p>
          <a:p>
            <a:pPr>
              <a:buNone/>
            </a:pPr>
            <a:endParaRPr lang="id-ID"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58204" cy="5768997"/>
          </a:xfrm>
        </p:spPr>
        <p:txBody>
          <a:bodyPr/>
          <a:lstStyle/>
          <a:p>
            <a:pPr>
              <a:buFont typeface="Wingdings" pitchFamily="2" charset="2"/>
              <a:buChar char="ü"/>
            </a:pPr>
            <a:r>
              <a:rPr lang="id-ID" dirty="0" smtClean="0"/>
              <a:t> Mematuhi ketentuan tambahan</a:t>
            </a:r>
          </a:p>
          <a:p>
            <a:pPr>
              <a:buNone/>
            </a:pPr>
            <a:r>
              <a:rPr lang="id-ID" dirty="0" smtClean="0"/>
              <a:t>Beberapa ketentuan adalah sebagai berikut:</a:t>
            </a:r>
          </a:p>
          <a:p>
            <a:pPr lvl="1"/>
            <a:r>
              <a:rPr lang="id-ID" dirty="0" smtClean="0"/>
              <a:t>Hilangkan ilustrasi, contoh, deskripsi, dan sejenisnya bila dianggap tidak penting. </a:t>
            </a:r>
          </a:p>
          <a:p>
            <a:pPr lvl="1"/>
            <a:r>
              <a:rPr lang="id-ID" dirty="0" smtClean="0"/>
              <a:t>Pertahankan susunan gagasan dan urutan naskah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8229600" cy="727058"/>
          </a:xfrm>
        </p:spPr>
        <p:txBody>
          <a:bodyPr>
            <a:noAutofit/>
          </a:bodyPr>
          <a:lstStyle/>
          <a:p>
            <a:pPr algn="ctr"/>
            <a:r>
              <a:rPr lang="id-ID" sz="3600" dirty="0" smtClean="0"/>
              <a:t>Perbedaan Ringkasan dan Rangkuman</a:t>
            </a:r>
            <a:endParaRPr lang="id-ID" sz="3600" dirty="0"/>
          </a:p>
        </p:txBody>
      </p:sp>
      <p:sp>
        <p:nvSpPr>
          <p:cNvPr id="5" name="Text Placeholder 4"/>
          <p:cNvSpPr>
            <a:spLocks noGrp="1"/>
          </p:cNvSpPr>
          <p:nvPr>
            <p:ph type="body" idx="1"/>
          </p:nvPr>
        </p:nvSpPr>
        <p:spPr>
          <a:xfrm>
            <a:off x="428596" y="1142984"/>
            <a:ext cx="4040188" cy="838200"/>
          </a:xfrm>
        </p:spPr>
        <p:txBody>
          <a:bodyPr/>
          <a:lstStyle/>
          <a:p>
            <a:pPr algn="ctr"/>
            <a:r>
              <a:rPr lang="id-ID" dirty="0" smtClean="0"/>
              <a:t>Ringkasan </a:t>
            </a:r>
            <a:endParaRPr lang="id-ID" dirty="0"/>
          </a:p>
        </p:txBody>
      </p:sp>
      <p:sp>
        <p:nvSpPr>
          <p:cNvPr id="6" name="Text Placeholder 5"/>
          <p:cNvSpPr>
            <a:spLocks noGrp="1"/>
          </p:cNvSpPr>
          <p:nvPr>
            <p:ph type="body" sz="half" idx="3"/>
          </p:nvPr>
        </p:nvSpPr>
        <p:spPr>
          <a:xfrm>
            <a:off x="4357686" y="1142984"/>
            <a:ext cx="4041775" cy="838200"/>
          </a:xfrm>
        </p:spPr>
        <p:txBody>
          <a:bodyPr/>
          <a:lstStyle/>
          <a:p>
            <a:pPr algn="ctr"/>
            <a:r>
              <a:rPr lang="id-ID" dirty="0" smtClean="0"/>
              <a:t>Rangkuman</a:t>
            </a:r>
            <a:endParaRPr lang="id-ID" dirty="0"/>
          </a:p>
        </p:txBody>
      </p:sp>
      <p:sp>
        <p:nvSpPr>
          <p:cNvPr id="3" name="Content Placeholder 2"/>
          <p:cNvSpPr>
            <a:spLocks noGrp="1"/>
          </p:cNvSpPr>
          <p:nvPr>
            <p:ph sz="quarter" idx="2"/>
          </p:nvPr>
        </p:nvSpPr>
        <p:spPr>
          <a:xfrm>
            <a:off x="357158" y="2143116"/>
            <a:ext cx="4040188" cy="3941763"/>
          </a:xfrm>
        </p:spPr>
        <p:txBody>
          <a:bodyPr>
            <a:normAutofit fontScale="85000" lnSpcReduction="10000"/>
          </a:bodyPr>
          <a:lstStyle/>
          <a:p>
            <a:r>
              <a:rPr lang="id-ID" dirty="0" smtClean="0"/>
              <a:t>Disusun dengan proporsional dengan jumlah halaman yang diringkas. </a:t>
            </a:r>
          </a:p>
          <a:p>
            <a:endParaRPr lang="id-ID" dirty="0" smtClean="0"/>
          </a:p>
          <a:p>
            <a:r>
              <a:rPr lang="id-ID" dirty="0" smtClean="0"/>
              <a:t>Disusun secara urut dan sistematis. </a:t>
            </a:r>
          </a:p>
          <a:p>
            <a:endParaRPr lang="id-ID" dirty="0" smtClean="0"/>
          </a:p>
          <a:p>
            <a:pPr>
              <a:buNone/>
            </a:pPr>
            <a:endParaRPr lang="id-ID" dirty="0" smtClean="0"/>
          </a:p>
          <a:p>
            <a:pPr>
              <a:buNone/>
            </a:pPr>
            <a:endParaRPr lang="id-ID" dirty="0" smtClean="0"/>
          </a:p>
          <a:p>
            <a:r>
              <a:rPr lang="id-ID" dirty="0" smtClean="0"/>
              <a:t>Terkadang disisipi opini penulis ringkasan atau wawasan lain. </a:t>
            </a:r>
          </a:p>
          <a:p>
            <a:pPr>
              <a:buNone/>
            </a:pPr>
            <a:endParaRPr lang="id-ID" dirty="0" smtClean="0"/>
          </a:p>
        </p:txBody>
      </p:sp>
      <p:sp>
        <p:nvSpPr>
          <p:cNvPr id="7" name="Content Placeholder 6"/>
          <p:cNvSpPr>
            <a:spLocks noGrp="1"/>
          </p:cNvSpPr>
          <p:nvPr>
            <p:ph sz="quarter" idx="4"/>
          </p:nvPr>
        </p:nvSpPr>
        <p:spPr>
          <a:xfrm>
            <a:off x="4572000" y="2143116"/>
            <a:ext cx="4041775" cy="3941763"/>
          </a:xfrm>
        </p:spPr>
        <p:txBody>
          <a:bodyPr>
            <a:normAutofit/>
          </a:bodyPr>
          <a:lstStyle/>
          <a:p>
            <a:r>
              <a:rPr lang="id-ID" sz="2000" dirty="0" smtClean="0"/>
              <a:t>Disusun dengan bagian yang hanya dianggap penting tanpa memperdulikan proporsionalitas.</a:t>
            </a:r>
          </a:p>
          <a:p>
            <a:r>
              <a:rPr lang="id-ID" sz="2000" dirty="0" smtClean="0"/>
              <a:t>Disusun menggunakan sistematika yang berbeda.  </a:t>
            </a:r>
          </a:p>
          <a:p>
            <a:endParaRPr lang="id-ID" sz="2000" dirty="0" smtClean="0"/>
          </a:p>
          <a:p>
            <a:pPr>
              <a:buNone/>
            </a:pPr>
            <a:endParaRPr lang="id-ID" sz="2000" dirty="0" smtClean="0"/>
          </a:p>
          <a:p>
            <a:r>
              <a:rPr lang="id-ID" sz="2000" dirty="0" smtClean="0"/>
              <a:t>Tanpa disisipi opini penulis rangkuman. </a:t>
            </a:r>
            <a:endParaRPr lang="id-ID"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id-ID" dirty="0" smtClean="0"/>
              <a:t>Abstrak </a:t>
            </a:r>
            <a:endParaRPr lang="id-ID" dirty="0"/>
          </a:p>
        </p:txBody>
      </p:sp>
      <p:sp>
        <p:nvSpPr>
          <p:cNvPr id="8" name="Content Placeholder 7"/>
          <p:cNvSpPr>
            <a:spLocks noGrp="1"/>
          </p:cNvSpPr>
          <p:nvPr>
            <p:ph idx="1"/>
          </p:nvPr>
        </p:nvSpPr>
        <p:spPr>
          <a:xfrm>
            <a:off x="457200" y="1600200"/>
            <a:ext cx="8258204" cy="4525963"/>
          </a:xfrm>
        </p:spPr>
        <p:txBody>
          <a:bodyPr>
            <a:normAutofit/>
          </a:bodyPr>
          <a:lstStyle/>
          <a:p>
            <a:pPr algn="just">
              <a:buNone/>
            </a:pPr>
            <a:r>
              <a:rPr lang="id-ID" dirty="0" smtClean="0"/>
              <a:t>		Bila kita ingin menghadiri konferensi internasional, kemungkinan besar kita diminta mengajukan abstrak untuk mendapatkan dana. Abstrak kita akan dinilai sebagai cara seleksi peserta yang akan didanai. Oleh karena itu, keterampilan membuat abstrak yang baik adalah sangat penting bila kita ingin sosialisasikan prestasi kita.</a:t>
            </a:r>
            <a:endParaRPr lang="id-ID" dirty="0"/>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190</TotalTime>
  <Words>325</Words>
  <Application>Microsoft Office PowerPoint</Application>
  <PresentationFormat>On-screen Show (4:3)</PresentationFormat>
  <Paragraphs>92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Technic</vt:lpstr>
      <vt:lpstr>Ringkasan, Abstrak dan Sintesis</vt:lpstr>
      <vt:lpstr>Ringkasan </vt:lpstr>
      <vt:lpstr>Kenapa harus meringkas? Untuk apa? </vt:lpstr>
      <vt:lpstr>Cara Meringkas</vt:lpstr>
      <vt:lpstr>PowerPoint Presentation</vt:lpstr>
      <vt:lpstr>PowerPoint Presentation</vt:lpstr>
      <vt:lpstr>PowerPoint Presentation</vt:lpstr>
      <vt:lpstr>Perbedaan Ringkasan dan Rangkuman</vt:lpstr>
      <vt:lpstr>Abstrak </vt:lpstr>
      <vt:lpstr>Unsur Abstrak</vt:lpstr>
      <vt:lpstr>Tips and Trick menulis abstrak</vt:lpstr>
      <vt:lpstr>Tips and Trick menulis abstrak</vt:lpstr>
      <vt:lpstr>Tips and Trick menulis abstrak</vt:lpstr>
      <vt:lpstr>Tips and Trick menulis abstrak</vt:lpstr>
      <vt:lpstr>PowerPoint Presentation</vt:lpstr>
      <vt:lpstr>Sintesis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Ringkasan, Abstrak dan Sintesis</dc:title>
  <dc:creator>user</dc:creator>
  <cp:lastModifiedBy>Admin</cp:lastModifiedBy>
  <cp:revision>22</cp:revision>
  <dcterms:created xsi:type="dcterms:W3CDTF">2017-01-04T01:09:11Z</dcterms:created>
  <dcterms:modified xsi:type="dcterms:W3CDTF">2019-01-24T09:34:13Z</dcterms:modified>
</cp:coreProperties>
</file>